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embeddedFontLst>
    <p:embeddedFont>
      <p:font typeface="Lato Black"/>
      <p:bold r:id="rId23"/>
      <p:boldItalic r:id="rId24"/>
    </p:embeddedFont>
    <p:embeddedFont>
      <p:font typeface="Helvetica Neue"/>
      <p:regular r:id="rId25"/>
      <p:bold r:id="rId26"/>
      <p:italic r:id="rId27"/>
      <p:boldItalic r:id="rId28"/>
    </p:embeddedFont>
    <p:embeddedFont>
      <p:font typeface="PT Sans"/>
      <p:regular r:id="rId29"/>
      <p:bold r:id="rId30"/>
      <p:italic r:id="rId31"/>
      <p:boldItalic r:id="rId32"/>
    </p:embeddedFont>
    <p:embeddedFont>
      <p:font typeface="Open Sans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7" roundtripDataSignature="AMtx7miNHokLMbTHvJKw2pftkZtCr2al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8BFD24B-73A1-46E3-8C59-78DD6BED0EA1}">
  <a:tblStyle styleId="{78BFD24B-73A1-46E3-8C59-78DD6BED0EA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fill>
          <a:solidFill>
            <a:schemeClr val="accent5">
              <a:alpha val="40000"/>
            </a:schemeClr>
          </a:solidFill>
        </a:fill>
      </a:tcStyle>
    </a:band1H>
    <a:band2H>
      <a:tcTxStyle b="off" i="off"/>
    </a:band2H>
    <a:band1V>
      <a:tcTxStyle b="off" i="off"/>
      <a:tcStyle>
        <a:tcBdr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TxStyle b="off" i="off"/>
    </a:band2V>
    <a:lastCol>
      <a:tcTxStyle b="on" i="off"/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lastCol>
    <a:firstCol>
      <a:tcTxStyle b="on" i="off"/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firstCol>
    <a:lastRow>
      <a:tcTxStyle b="on" i="off"/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5"/>
          </a:solidFill>
        </a:fill>
      </a:tcStyle>
    </a:firstRow>
    <a:neCell>
      <a:tcTxStyle b="off" i="off"/>
    </a:neCell>
    <a:nwCell>
      <a:tcTxStyle b="off" i="off"/>
    </a:nwCell>
  </a:tblStyle>
  <a:tblStyle styleId="{BB7C64AC-1410-4192-9F56-C927139ABD93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LatoBlack-boldItalic.fntdata"/><Relationship Id="rId23" Type="http://schemas.openxmlformats.org/officeDocument/2006/relationships/font" Target="fonts/LatoBlack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HelveticaNeue-bold.fntdata"/><Relationship Id="rId25" Type="http://schemas.openxmlformats.org/officeDocument/2006/relationships/font" Target="fonts/HelveticaNeue-regular.fntdata"/><Relationship Id="rId28" Type="http://schemas.openxmlformats.org/officeDocument/2006/relationships/font" Target="fonts/HelveticaNeue-boldItalic.fntdata"/><Relationship Id="rId27" Type="http://schemas.openxmlformats.org/officeDocument/2006/relationships/font" Target="fonts/HelveticaNeue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PTSans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TSans-italic.fntdata"/><Relationship Id="rId30" Type="http://schemas.openxmlformats.org/officeDocument/2006/relationships/font" Target="fonts/PTSans-bold.fntdata"/><Relationship Id="rId11" Type="http://schemas.openxmlformats.org/officeDocument/2006/relationships/slide" Target="slides/slide5.xml"/><Relationship Id="rId33" Type="http://schemas.openxmlformats.org/officeDocument/2006/relationships/font" Target="fonts/OpenSans-regular.fntdata"/><Relationship Id="rId10" Type="http://schemas.openxmlformats.org/officeDocument/2006/relationships/slide" Target="slides/slide4.xml"/><Relationship Id="rId32" Type="http://schemas.openxmlformats.org/officeDocument/2006/relationships/font" Target="fonts/PTSans-boldItalic.fntdata"/><Relationship Id="rId13" Type="http://schemas.openxmlformats.org/officeDocument/2006/relationships/slide" Target="slides/slide7.xml"/><Relationship Id="rId35" Type="http://schemas.openxmlformats.org/officeDocument/2006/relationships/font" Target="fonts/OpenSans-italic.fntdata"/><Relationship Id="rId12" Type="http://schemas.openxmlformats.org/officeDocument/2006/relationships/slide" Target="slides/slide6.xml"/><Relationship Id="rId34" Type="http://schemas.openxmlformats.org/officeDocument/2006/relationships/font" Target="fonts/OpenSans-bold.fntdata"/><Relationship Id="rId15" Type="http://schemas.openxmlformats.org/officeDocument/2006/relationships/slide" Target="slides/slide9.xml"/><Relationship Id="rId37" Type="http://customschemas.google.com/relationships/presentationmetadata" Target="metadata"/><Relationship Id="rId14" Type="http://schemas.openxmlformats.org/officeDocument/2006/relationships/slide" Target="slides/slide8.xml"/><Relationship Id="rId36" Type="http://schemas.openxmlformats.org/officeDocument/2006/relationships/font" Target="fonts/OpenSans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Придерживаетесь ли Вы принципов здорового образа </a:t>
            </a:r>
            <a:r>
              <a:rPr lang="ru-RU" dirty="0" smtClean="0"/>
              <a:t>жизни?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Лист2!$C$5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Лист2!$B$6:$B$9</c:f>
              <c:strCache>
                <c:ptCount val="4"/>
                <c:pt idx="0">
                  <c:v>Придерживаюсь почти всегда</c:v>
                </c:pt>
                <c:pt idx="1">
                  <c:v>Придерживаюсь иногда</c:v>
                </c:pt>
                <c:pt idx="2">
                  <c:v>Не придерживаюсь</c:v>
                </c:pt>
                <c:pt idx="3">
                  <c:v>Затрудняюсь ответить</c:v>
                </c:pt>
              </c:strCache>
            </c:strRef>
          </c:cat>
          <c:val>
            <c:numRef>
              <c:f>Лист2!$C$6:$C$9</c:f>
              <c:numCache>
                <c:formatCode>0%</c:formatCode>
                <c:ptCount val="4"/>
                <c:pt idx="0">
                  <c:v>0.51</c:v>
                </c:pt>
                <c:pt idx="1">
                  <c:v>0.39</c:v>
                </c:pt>
                <c:pt idx="2">
                  <c:v>0.1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46-4E8C-9B65-8A4B0780B453}"/>
            </c:ext>
          </c:extLst>
        </c:ser>
        <c:ser>
          <c:idx val="1"/>
          <c:order val="1"/>
          <c:tx>
            <c:strRef>
              <c:f>Лист2!$D$5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Лист2!$B$6:$B$9</c:f>
              <c:strCache>
                <c:ptCount val="4"/>
                <c:pt idx="0">
                  <c:v>Придерживаюсь почти всегда</c:v>
                </c:pt>
                <c:pt idx="1">
                  <c:v>Придерживаюсь иногда</c:v>
                </c:pt>
                <c:pt idx="2">
                  <c:v>Не придерживаюсь</c:v>
                </c:pt>
                <c:pt idx="3">
                  <c:v>Затрудняюсь ответить</c:v>
                </c:pt>
              </c:strCache>
            </c:strRef>
          </c:cat>
          <c:val>
            <c:numRef>
              <c:f>Лист2!$D$6:$D$9</c:f>
              <c:numCache>
                <c:formatCode>0%</c:formatCode>
                <c:ptCount val="4"/>
                <c:pt idx="0">
                  <c:v>0.53</c:v>
                </c:pt>
                <c:pt idx="1">
                  <c:v>0.35</c:v>
                </c:pt>
                <c:pt idx="2">
                  <c:v>0.11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46-4E8C-9B65-8A4B0780B4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89706784"/>
        <c:axId val="1789708864"/>
      </c:barChart>
      <c:catAx>
        <c:axId val="178970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89708864"/>
        <c:crosses val="autoZero"/>
        <c:auto val="1"/>
        <c:lblAlgn val="ctr"/>
        <c:lblOffset val="100"/>
        <c:noMultiLvlLbl val="0"/>
      </c:catAx>
      <c:valAx>
        <c:axId val="17897088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78970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" name="Google Shape;5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3" name="Google Shape;7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слайды 3-4 можно объединить</a:t>
            </a:r>
            <a:br>
              <a:rPr lang="ru"/>
            </a:br>
            <a:br>
              <a:rPr lang="ru"/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Пример шаблона формулировки проблемы</a:t>
            </a:r>
            <a:r>
              <a:rPr i="1" lang="ru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i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 [пользователь - кто он?] 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хочет   [цель/желание/потребность - написать, что именно он хочет?],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но не может, потому что ему мешают </a:t>
            </a:r>
            <a:r>
              <a:rPr b="1"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[барьеры - какие именно?, что ему мешает? почему не может решить или результат не устраивает?]</a:t>
            </a: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 существующие [решения такие-то - какие именно?]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обладают [недостатками такими-то - какими именно?]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 потому не позволяют эти барьеры преодолеть.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b="1" lang="ru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b="1" lang="ru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/>
          </a:p>
        </p:txBody>
      </p:sp>
      <p:sp>
        <p:nvSpPr>
          <p:cNvPr id="148" name="Google Shape;14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" sz="12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Результаты проекта (ценностное предложение или предлагаемое решение):</a:t>
            </a:r>
            <a:endParaRPr b="1" sz="12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i="1"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Пример шаблона формулировки</a:t>
            </a:r>
            <a:endParaRPr i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	[пользователей - кто они?]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наше	[решение - что именно?]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будет	[выполнять главную функцию - какую?],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 в отличие от	[альтернатив - каких?]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будет иметь	[такие-то преимущества - какие?]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пример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Для кого (целевой сегмент)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(ключевое решение)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в отличие (альтернативные решения)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пример: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пример 3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7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16690b1932_0_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" sz="12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Результаты проекта (ценностное предложение или предлагаемое решение):</a:t>
            </a:r>
            <a:endParaRPr b="1" sz="12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i="1"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Пример шаблона формулировки</a:t>
            </a:r>
            <a:endParaRPr i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	[пользователей - кто они?]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наше	[решение - что именно?]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будет	[выполнять главную функцию - какую?],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 в отличие от	[альтернатив - каких?]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будет иметь	[такие-то преимущества - какие?]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пример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Для кого (целевой сегмент)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(ключевое решение)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в отличие (альтернативные решения)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пример: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пример 3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7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" name="Google Shape;195;g316690b1932_0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9 или 10</a:t>
            </a:r>
            <a:endParaRPr/>
          </a:p>
        </p:txBody>
      </p:sp>
      <p:sp>
        <p:nvSpPr>
          <p:cNvPr id="219" name="Google Shape;21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Результаты проекта (ценностное предложение или предлагаемое решение):</a:t>
            </a:r>
            <a:endParaRPr b="1" sz="12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Пример шаблона формулировки</a:t>
            </a:r>
            <a:endParaRPr i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	[пользователей - кто они?]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наше	[решение - что именно?]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будет	[выполнять главную функцию - какую?],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 в отличие от	[альтернатив - каких?]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будет иметь	[такие-то преимущества - какие?]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кого (целевой сегмент)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(ключевое решение)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(альтернативные решения)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3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7" name="Google Shape;237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8" name="Google Shape;26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166348c445_2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сделать самые первые расчеты, прикидки,  пусть и “сырые”</a:t>
            </a:r>
            <a:br>
              <a:rPr lang="ru" sz="1200">
                <a:solidFill>
                  <a:schemeClr val="dk1"/>
                </a:solidFill>
              </a:rPr>
            </a:br>
            <a:r>
              <a:rPr lang="ru" sz="120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хорошо бы знать прогноз продаж, отчет о прибылях и убытках и прогноз движения денежных средств минимум на три года. НО в презентации не должно быть углубленных таблиц, которые будет трудно читать. Можно ограничить себя диаграммами, которые показывают продажи, общее количество клиентов, общие расходы и прибыль</a:t>
            </a:r>
            <a:endParaRPr sz="120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6" name="Google Shape;286;g3166348c445_2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166348c445_2_6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предположения о монетизации и бизнес-модели</a:t>
            </a:r>
            <a:endParaRPr/>
          </a:p>
        </p:txBody>
      </p:sp>
      <p:sp>
        <p:nvSpPr>
          <p:cNvPr id="292" name="Google Shape;292;g3166348c445_2_6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166348c445_2_1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2" name="Google Shape;312;g3166348c445_2_1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0" name="Google Shape;330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Почему вы и ваша команда – подходящие люди, чтобы построить и вырастить эту компанию? Какой опыт есть у вас, которого нет у других? Выделите ключевых членов команды, их успехи в других компаниях и ключевые знания, которые они привносят.</a:t>
            </a:r>
            <a:endParaRPr sz="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4" name="Google Shape;33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3" name="Google Shape;353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 1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indent="-228600" lvl="1" marL="9144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indent="-228600" lvl="2" marL="1371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indent="-228600" lvl="4" marL="22860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" name="Google Shape;12;p15"/>
          <p:cNvSpPr txBox="1"/>
          <p:nvPr>
            <p:ph idx="12" type="sldNum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" name="Google Shape;20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1" name="Google Shape;2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4" name="Google Shape;24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5" name="Google Shape;25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8" name="Google Shape;2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2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" name="Google Shape;3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2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2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2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2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0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4.png"/><Relationship Id="rId8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30.png"/><Relationship Id="rId6" Type="http://schemas.openxmlformats.org/officeDocument/2006/relationships/image" Target="../media/image1.png"/><Relationship Id="rId7" Type="http://schemas.openxmlformats.org/officeDocument/2006/relationships/image" Target="../media/image7.png"/><Relationship Id="rId8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3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openxmlformats.org/officeDocument/2006/relationships/image" Target="../media/image4.png"/><Relationship Id="rId7" Type="http://schemas.openxmlformats.org/officeDocument/2006/relationships/image" Target="../media/image20.png"/><Relationship Id="rId8" Type="http://schemas.openxmlformats.org/officeDocument/2006/relationships/image" Target="../media/image2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9" Type="http://schemas.openxmlformats.org/officeDocument/2006/relationships/image" Target="../media/image14.png"/><Relationship Id="rId5" Type="http://schemas.openxmlformats.org/officeDocument/2006/relationships/image" Target="../media/image12.png"/><Relationship Id="rId6" Type="http://schemas.openxmlformats.org/officeDocument/2006/relationships/image" Target="../media/image4.png"/><Relationship Id="rId7" Type="http://schemas.openxmlformats.org/officeDocument/2006/relationships/image" Target="../media/image13.png"/><Relationship Id="rId8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37.png"/><Relationship Id="rId1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9" Type="http://schemas.openxmlformats.org/officeDocument/2006/relationships/image" Target="../media/image19.png"/><Relationship Id="rId5" Type="http://schemas.openxmlformats.org/officeDocument/2006/relationships/image" Target="../media/image12.png"/><Relationship Id="rId6" Type="http://schemas.openxmlformats.org/officeDocument/2006/relationships/image" Target="../media/image4.png"/><Relationship Id="rId7" Type="http://schemas.openxmlformats.org/officeDocument/2006/relationships/image" Target="../media/image13.png"/><Relationship Id="rId8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4.png"/><Relationship Id="rId8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29.jpg"/><Relationship Id="rId1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jpg"/><Relationship Id="rId4" Type="http://schemas.openxmlformats.org/officeDocument/2006/relationships/image" Target="../media/image2.png"/><Relationship Id="rId9" Type="http://schemas.openxmlformats.org/officeDocument/2006/relationships/image" Target="../media/image32.png"/><Relationship Id="rId5" Type="http://schemas.openxmlformats.org/officeDocument/2006/relationships/image" Target="../media/image1.png"/><Relationship Id="rId6" Type="http://schemas.openxmlformats.org/officeDocument/2006/relationships/image" Target="../media/image7.png"/><Relationship Id="rId7" Type="http://schemas.openxmlformats.org/officeDocument/2006/relationships/image" Target="../media/image12.png"/><Relationship Id="rId8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4.png"/><Relationship Id="rId8" Type="http://schemas.openxmlformats.org/officeDocument/2006/relationships/image" Target="../media/image3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4.png"/><Relationship Id="rId8" Type="http://schemas.openxmlformats.org/officeDocument/2006/relationships/image" Target="../media/image4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4.png"/><Relationship Id="rId8" Type="http://schemas.openxmlformats.org/officeDocument/2006/relationships/image" Target="../media/image3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3.png"/><Relationship Id="rId4" Type="http://schemas.openxmlformats.org/officeDocument/2006/relationships/image" Target="../media/image41.png"/><Relationship Id="rId5" Type="http://schemas.openxmlformats.org/officeDocument/2006/relationships/image" Target="../media/image31.jpg"/><Relationship Id="rId6" Type="http://schemas.openxmlformats.org/officeDocument/2006/relationships/image" Target="../media/image44.jpg"/><Relationship Id="rId7" Type="http://schemas.openxmlformats.org/officeDocument/2006/relationships/image" Target="../media/image38.jpg"/><Relationship Id="rId8" Type="http://schemas.openxmlformats.org/officeDocument/2006/relationships/image" Target="../media/image4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59" name="Google Shape;59;p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4" name="Google Shape;6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"/>
          <p:cNvSpPr txBox="1"/>
          <p:nvPr/>
        </p:nvSpPr>
        <p:spPr>
          <a:xfrm>
            <a:off x="1059900" y="2025521"/>
            <a:ext cx="7024200" cy="130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25400" marR="127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b="0" i="0" lang="ru" sz="44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“БиоКонфеты”</a:t>
            </a:r>
            <a:endParaRPr/>
          </a:p>
          <a:p>
            <a:pPr indent="0" lvl="0" marL="25400" marR="127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b="0" i="0" lang="ru" sz="14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технологии получения </a:t>
            </a:r>
            <a:r>
              <a:rPr lang="ru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конфет функционального назначения 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6" name="Google Shape;6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05150" y="77838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09" y="171538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"/>
          <p:cNvSpPr txBox="1"/>
          <p:nvPr/>
        </p:nvSpPr>
        <p:spPr>
          <a:xfrm>
            <a:off x="95777" y="4131650"/>
            <a:ext cx="63810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«Сладкая</a:t>
            </a:r>
            <a:r>
              <a:rPr b="1" lang="ru" sz="21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 </a:t>
            </a: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инновация»</a:t>
            </a:r>
            <a:endParaRPr b="1" i="0" sz="21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69" name="Google Shape;69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7555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37055" y="244538"/>
            <a:ext cx="1198595" cy="62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75;p2"/>
          <p:cNvGrpSpPr/>
          <p:nvPr/>
        </p:nvGrpSpPr>
        <p:grpSpPr>
          <a:xfrm>
            <a:off x="0" y="443176"/>
            <a:ext cx="1968705" cy="72900"/>
            <a:chOff x="0" y="692501"/>
            <a:chExt cx="2624940" cy="97200"/>
          </a:xfrm>
        </p:grpSpPr>
        <p:sp>
          <p:nvSpPr>
            <p:cNvPr id="76" name="Google Shape;76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81" name="Google Shape;8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93200" y="-480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09" y="19138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75550" y="655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0149" y="-30925"/>
            <a:ext cx="1016100" cy="37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2"/>
          <p:cNvPicPr preferRelativeResize="0"/>
          <p:nvPr/>
        </p:nvPicPr>
        <p:blipFill rotWithShape="1">
          <a:blip r:embed="rId9">
            <a:alphaModFix/>
          </a:blip>
          <a:srcRect b="0" l="0" r="30284" t="0"/>
          <a:stretch/>
        </p:blipFill>
        <p:spPr>
          <a:xfrm>
            <a:off x="40000" y="854850"/>
            <a:ext cx="3230474" cy="42701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"/>
          <p:cNvSpPr/>
          <p:nvPr/>
        </p:nvSpPr>
        <p:spPr>
          <a:xfrm>
            <a:off x="2764625" y="809400"/>
            <a:ext cx="1296300" cy="1132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"/>
          <p:cNvSpPr/>
          <p:nvPr/>
        </p:nvSpPr>
        <p:spPr>
          <a:xfrm>
            <a:off x="3113325" y="1774550"/>
            <a:ext cx="324900" cy="1257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"/>
          <p:cNvSpPr/>
          <p:nvPr/>
        </p:nvSpPr>
        <p:spPr>
          <a:xfrm>
            <a:off x="40000" y="869500"/>
            <a:ext cx="3398100" cy="42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91" name="Google Shape;91;p2"/>
          <p:cNvGraphicFramePr/>
          <p:nvPr/>
        </p:nvGraphicFramePr>
        <p:xfrm>
          <a:off x="3816555" y="854850"/>
          <a:ext cx="4950000" cy="2793300"/>
        </p:xfrm>
        <a:graphic>
          <a:graphicData uri="http://schemas.openxmlformats.org/drawingml/2006/chart">
            <c:chart r:id="rId10"/>
          </a:graphicData>
        </a:graphic>
      </p:graphicFrame>
      <p:sp>
        <p:nvSpPr>
          <p:cNvPr id="92" name="Google Shape;92;p2"/>
          <p:cNvSpPr txBox="1"/>
          <p:nvPr/>
        </p:nvSpPr>
        <p:spPr>
          <a:xfrm>
            <a:off x="3893200" y="3743975"/>
            <a:ext cx="4594200" cy="1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3969400" y="3896375"/>
            <a:ext cx="4594200" cy="1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Потребители все чаще ищут продукты с натуральными ингредиентами, низким содержанием сахара и добавленными полезными свойствами (например, витаминами, пробиотиками).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89375" y="1924689"/>
            <a:ext cx="3283276" cy="21642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9" name="Google Shape;99;p27"/>
          <p:cNvGrpSpPr/>
          <p:nvPr/>
        </p:nvGrpSpPr>
        <p:grpSpPr>
          <a:xfrm>
            <a:off x="3689375" y="932460"/>
            <a:ext cx="4948375" cy="3601076"/>
            <a:chOff x="0" y="0"/>
            <a:chExt cx="4948375" cy="3601076"/>
          </a:xfrm>
        </p:grpSpPr>
        <p:sp>
          <p:nvSpPr>
            <p:cNvPr id="100" name="Google Shape;100;p27"/>
            <p:cNvSpPr/>
            <p:nvPr/>
          </p:nvSpPr>
          <p:spPr>
            <a:xfrm>
              <a:off x="0" y="0"/>
              <a:ext cx="2746765" cy="784637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83B0FF"/>
                </a:gs>
                <a:gs pos="35000">
                  <a:srgbClr val="A7C5FF"/>
                </a:gs>
                <a:gs pos="100000">
                  <a:srgbClr val="DBE5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7"/>
            <p:cNvSpPr txBox="1"/>
            <p:nvPr/>
          </p:nvSpPr>
          <p:spPr>
            <a:xfrm>
              <a:off x="22981" y="22981"/>
              <a:ext cx="2700803" cy="7386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2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Ядро целевой аудитории</a:t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27"/>
            <p:cNvSpPr/>
            <p:nvPr/>
          </p:nvSpPr>
          <p:spPr>
            <a:xfrm rot="589141">
              <a:off x="2742065" y="428006"/>
              <a:ext cx="641735" cy="38063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25400">
              <a:solidFill>
                <a:srgbClr val="3169C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27"/>
            <p:cNvSpPr txBox="1"/>
            <p:nvPr/>
          </p:nvSpPr>
          <p:spPr>
            <a:xfrm rot="589141">
              <a:off x="3046889" y="430995"/>
              <a:ext cx="32086" cy="320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27"/>
            <p:cNvSpPr/>
            <p:nvPr/>
          </p:nvSpPr>
          <p:spPr>
            <a:xfrm>
              <a:off x="3379100" y="109439"/>
              <a:ext cx="1569275" cy="784637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83B0FF"/>
                </a:gs>
                <a:gs pos="35000">
                  <a:srgbClr val="A7C5FF"/>
                </a:gs>
                <a:gs pos="100000">
                  <a:srgbClr val="DBE5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27"/>
            <p:cNvSpPr txBox="1"/>
            <p:nvPr/>
          </p:nvSpPr>
          <p:spPr>
            <a:xfrm>
              <a:off x="3402081" y="132420"/>
              <a:ext cx="1523313" cy="7386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7600" spcFirstLastPara="1" rIns="7600" wrap="square" tIns="76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</a:rPr>
                <a:t>Дети от 3 до 14 лет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27"/>
            <p:cNvSpPr/>
            <p:nvPr/>
          </p:nvSpPr>
          <p:spPr>
            <a:xfrm rot="3479733">
              <a:off x="2466373" y="879173"/>
              <a:ext cx="1193118" cy="38063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25400">
              <a:solidFill>
                <a:srgbClr val="3169C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7"/>
            <p:cNvSpPr txBox="1"/>
            <p:nvPr/>
          </p:nvSpPr>
          <p:spPr>
            <a:xfrm rot="3479733">
              <a:off x="3033104" y="868377"/>
              <a:ext cx="59655" cy="596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27"/>
            <p:cNvSpPr/>
            <p:nvPr/>
          </p:nvSpPr>
          <p:spPr>
            <a:xfrm>
              <a:off x="3379100" y="1011772"/>
              <a:ext cx="1569275" cy="784637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83B0FF"/>
                </a:gs>
                <a:gs pos="35000">
                  <a:srgbClr val="A7C5FF"/>
                </a:gs>
                <a:gs pos="100000">
                  <a:srgbClr val="DBE5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27"/>
            <p:cNvSpPr txBox="1"/>
            <p:nvPr/>
          </p:nvSpPr>
          <p:spPr>
            <a:xfrm>
              <a:off x="3402081" y="1034753"/>
              <a:ext cx="1523313" cy="7386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7600" spcFirstLastPara="1" rIns="7600" wrap="square" tIns="76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Приверженцы ЗОЖ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27"/>
            <p:cNvSpPr/>
            <p:nvPr/>
          </p:nvSpPr>
          <p:spPr>
            <a:xfrm rot="4303126">
              <a:off x="2055008" y="1330340"/>
              <a:ext cx="2015849" cy="38063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25400">
              <a:solidFill>
                <a:srgbClr val="3169C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27"/>
            <p:cNvSpPr txBox="1"/>
            <p:nvPr/>
          </p:nvSpPr>
          <p:spPr>
            <a:xfrm rot="4303126">
              <a:off x="3012536" y="1298975"/>
              <a:ext cx="100792" cy="1007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27"/>
            <p:cNvSpPr/>
            <p:nvPr/>
          </p:nvSpPr>
          <p:spPr>
            <a:xfrm>
              <a:off x="3379100" y="1914105"/>
              <a:ext cx="1569275" cy="784637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83B0FF"/>
                </a:gs>
                <a:gs pos="35000">
                  <a:srgbClr val="A7C5FF"/>
                </a:gs>
                <a:gs pos="100000">
                  <a:srgbClr val="DBE5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7"/>
            <p:cNvSpPr txBox="1"/>
            <p:nvPr/>
          </p:nvSpPr>
          <p:spPr>
            <a:xfrm>
              <a:off x="3402081" y="1937086"/>
              <a:ext cx="1523313" cy="7386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7600" spcFirstLastPara="1" rIns="7600" wrap="square" tIns="76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</a:rPr>
                <a:t>Люди, принимающие курс антибиотиков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>
                <a:solidFill>
                  <a:schemeClr val="dk1"/>
                </a:solidFill>
              </a:endParaRPr>
            </a:p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</a:endParaRPr>
            </a:p>
          </p:txBody>
        </p:sp>
        <p:sp>
          <p:nvSpPr>
            <p:cNvPr id="114" name="Google Shape;114;p27"/>
            <p:cNvSpPr/>
            <p:nvPr/>
          </p:nvSpPr>
          <p:spPr>
            <a:xfrm rot="4640762">
              <a:off x="1619657" y="1781506"/>
              <a:ext cx="2886550" cy="38063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25400">
              <a:solidFill>
                <a:srgbClr val="3169C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27"/>
            <p:cNvSpPr txBox="1"/>
            <p:nvPr/>
          </p:nvSpPr>
          <p:spPr>
            <a:xfrm rot="4640762">
              <a:off x="2990768" y="1728374"/>
              <a:ext cx="144327" cy="1443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27"/>
            <p:cNvSpPr/>
            <p:nvPr/>
          </p:nvSpPr>
          <p:spPr>
            <a:xfrm>
              <a:off x="3379100" y="2816439"/>
              <a:ext cx="1569275" cy="784637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83B0FF"/>
                </a:gs>
                <a:gs pos="35000">
                  <a:srgbClr val="A7C5FF"/>
                </a:gs>
                <a:gs pos="100000">
                  <a:srgbClr val="DBE5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7"/>
            <p:cNvSpPr txBox="1"/>
            <p:nvPr/>
          </p:nvSpPr>
          <p:spPr>
            <a:xfrm>
              <a:off x="3402081" y="2839420"/>
              <a:ext cx="1523313" cy="7386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7600" spcFirstLastPara="1" rIns="7600" wrap="square" tIns="76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Люди с проблемами  ЖКТ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8" name="Google Shape;118;p27"/>
          <p:cNvSpPr/>
          <p:nvPr/>
        </p:nvSpPr>
        <p:spPr>
          <a:xfrm>
            <a:off x="71718" y="4317503"/>
            <a:ext cx="77769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Сегментация аудитории по финансовому признаку: 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средний достаток.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Географическая сегментация: </a:t>
            </a: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Тамбов и Тамбовская область, выход на российский рынок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" name="Google Shape;119;p27"/>
          <p:cNvGrpSpPr/>
          <p:nvPr/>
        </p:nvGrpSpPr>
        <p:grpSpPr>
          <a:xfrm>
            <a:off x="416160" y="932460"/>
            <a:ext cx="2965026" cy="2876550"/>
            <a:chOff x="261620" y="0"/>
            <a:chExt cx="2965026" cy="2876550"/>
          </a:xfrm>
        </p:grpSpPr>
        <p:sp>
          <p:nvSpPr>
            <p:cNvPr id="120" name="Google Shape;120;p27"/>
            <p:cNvSpPr/>
            <p:nvPr/>
          </p:nvSpPr>
          <p:spPr>
            <a:xfrm>
              <a:off x="261620" y="0"/>
              <a:ext cx="2965026" cy="287655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CDD8F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27"/>
            <p:cNvSpPr/>
            <p:nvPr/>
          </p:nvSpPr>
          <p:spPr>
            <a:xfrm>
              <a:off x="349891" y="862965"/>
              <a:ext cx="1351703" cy="1150620"/>
            </a:xfrm>
            <a:prstGeom prst="roundRect">
              <a:avLst>
                <a:gd fmla="val 16667" name="adj"/>
              </a:avLst>
            </a:prstGeom>
            <a:solidFill>
              <a:srgbClr val="4185F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27"/>
            <p:cNvSpPr txBox="1"/>
            <p:nvPr/>
          </p:nvSpPr>
          <p:spPr>
            <a:xfrm>
              <a:off x="406060" y="919134"/>
              <a:ext cx="1239365" cy="1038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В настоящее время на рынке недостаточно конфет с натуральными ингредиентами.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27"/>
            <p:cNvSpPr/>
            <p:nvPr/>
          </p:nvSpPr>
          <p:spPr>
            <a:xfrm>
              <a:off x="1786672" y="862965"/>
              <a:ext cx="1351703" cy="1150620"/>
            </a:xfrm>
            <a:prstGeom prst="roundRect">
              <a:avLst>
                <a:gd fmla="val 16667" name="adj"/>
              </a:avLst>
            </a:prstGeom>
            <a:solidFill>
              <a:srgbClr val="4185F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27"/>
            <p:cNvSpPr txBox="1"/>
            <p:nvPr/>
          </p:nvSpPr>
          <p:spPr>
            <a:xfrm>
              <a:off x="1842841" y="919134"/>
              <a:ext cx="1239365" cy="1038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Небольшой рынок конфет, содержащих пробиотики.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5" name="Google Shape;125;p27"/>
          <p:cNvSpPr txBox="1"/>
          <p:nvPr/>
        </p:nvSpPr>
        <p:spPr>
          <a:xfrm>
            <a:off x="201108" y="1069412"/>
            <a:ext cx="229446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ПРОБЛЕМЫ: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14484"/>
            <a:ext cx="1296400" cy="31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31550" y="-23000"/>
            <a:ext cx="1296400" cy="361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8" name="Google Shape;128;p27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129" name="Google Shape;129;p2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" name="Google Shape;130;p2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4" name="Google Shape;134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61550" y="12282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21135" y="91951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144991" y="104346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"/>
          <p:cNvSpPr txBox="1"/>
          <p:nvPr>
            <p:ph idx="1" type="body"/>
          </p:nvPr>
        </p:nvSpPr>
        <p:spPr>
          <a:xfrm>
            <a:off x="269475" y="450000"/>
            <a:ext cx="8562900" cy="4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600"/>
              <a:buNone/>
            </a:pPr>
            <a:r>
              <a:rPr b="1" lang="ru" sz="1787">
                <a:solidFill>
                  <a:schemeClr val="dk1"/>
                </a:solidFill>
              </a:rPr>
              <a:t>Р</a:t>
            </a:r>
            <a:r>
              <a:rPr b="1" lang="ru" sz="1854">
                <a:solidFill>
                  <a:schemeClr val="dk1"/>
                </a:solidFill>
              </a:rPr>
              <a:t>асскажите пожалуйста употребляете ли вы конфеты? Насколько вам важен </a:t>
            </a:r>
            <a:r>
              <a:rPr b="1" lang="ru" sz="1854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состав</a:t>
            </a:r>
            <a:r>
              <a:rPr b="1" lang="ru" sz="1854">
                <a:solidFill>
                  <a:schemeClr val="dk1"/>
                </a:solidFill>
              </a:rPr>
              <a:t> конфет?</a:t>
            </a:r>
            <a:endParaRPr b="1" sz="1854">
              <a:solidFill>
                <a:schemeClr val="dk1"/>
              </a:solidFill>
            </a:endParaRPr>
          </a:p>
          <a:p>
            <a:pPr indent="-311109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❏"/>
            </a:pPr>
            <a:r>
              <a:rPr lang="ru" sz="1854">
                <a:solidFill>
                  <a:schemeClr val="dk1"/>
                </a:solidFill>
              </a:rPr>
              <a:t>Да, я ем конфеты, в небольших количествах. Достаточно важен так как я сижу на ПП и стараюсь следить за тем что я ем.</a:t>
            </a:r>
            <a:endParaRPr sz="185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14220"/>
              <a:buNone/>
            </a:pPr>
            <a:r>
              <a:rPr b="1" lang="ru" sz="1854">
                <a:solidFill>
                  <a:schemeClr val="dk1"/>
                </a:solidFill>
                <a:highlight>
                  <a:srgbClr val="FFFFFF"/>
                </a:highlight>
              </a:rPr>
              <a:t>Насколько вам важно как влияет состав конфет на функции ЖКТ?</a:t>
            </a:r>
            <a:endParaRPr b="1" sz="1854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11109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❏"/>
            </a:pPr>
            <a:r>
              <a:rPr lang="ru" sz="1854">
                <a:solidFill>
                  <a:schemeClr val="dk1"/>
                </a:solidFill>
              </a:rPr>
              <a:t>Достаточно важно, так как у детей уже с детства портятся функции жкт, и у меня уже есть проблемы, поэтому я стараюсь ограничивать себя в употреблении сладкого, хотя очень хочется иногда.</a:t>
            </a:r>
            <a:endParaRPr sz="185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14220"/>
              <a:buNone/>
            </a:pPr>
            <a:r>
              <a:rPr b="1" lang="ru" sz="1854">
                <a:solidFill>
                  <a:schemeClr val="dk1"/>
                </a:solidFill>
                <a:highlight>
                  <a:srgbClr val="FFFFFF"/>
                </a:highlight>
              </a:rPr>
              <a:t>Что вам нравится в конфетах с пробиотиками?</a:t>
            </a:r>
            <a:endParaRPr b="1" sz="1854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11109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❏"/>
            </a:pPr>
            <a:r>
              <a:rPr lang="ru" sz="1854">
                <a:solidFill>
                  <a:schemeClr val="dk1"/>
                </a:solidFill>
              </a:rPr>
              <a:t>Вкус, чувство насыщения и прилив энергии и внутреннее спокойствие.</a:t>
            </a:r>
            <a:endParaRPr b="1" sz="1854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14220"/>
              <a:buNone/>
            </a:pPr>
            <a:r>
              <a:rPr b="1" lang="ru" sz="1854">
                <a:solidFill>
                  <a:schemeClr val="dk1"/>
                </a:solidFill>
                <a:highlight>
                  <a:srgbClr val="FFFFFF"/>
                </a:highlight>
              </a:rPr>
              <a:t>Что не нравится в них?</a:t>
            </a:r>
            <a:endParaRPr b="1" sz="1854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11109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❏"/>
            </a:pPr>
            <a:r>
              <a:rPr lang="ru" sz="1854">
                <a:solidFill>
                  <a:schemeClr val="dk1"/>
                </a:solidFill>
              </a:rPr>
              <a:t>Наличие почти во всех конфетах, которые представлены на полках в магазинах пальмового масла, огромного количества добавок и т.д.</a:t>
            </a:r>
            <a:endParaRPr sz="185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854">
                <a:solidFill>
                  <a:schemeClr val="dk1"/>
                </a:solidFill>
              </a:rPr>
              <a:t>Как вы относитесь к капсулированным препаратам? Трудно ли их проглатывать?</a:t>
            </a:r>
            <a:endParaRPr b="1" sz="1854">
              <a:solidFill>
                <a:schemeClr val="dk1"/>
              </a:solidFill>
            </a:endParaRPr>
          </a:p>
          <a:p>
            <a:pPr indent="-31101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9830"/>
              <a:buChar char="❏"/>
            </a:pPr>
            <a:r>
              <a:rPr lang="ru" sz="1857">
                <a:solidFill>
                  <a:schemeClr val="dk1"/>
                </a:solidFill>
                <a:highlight>
                  <a:srgbClr val="FFFFFF"/>
                </a:highlight>
              </a:rPr>
              <a:t>Трудно проглатывать крупные капсулы с пробиотиками, особенно детям и людям пожилого возраста  </a:t>
            </a: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</a:rPr>
              <a:t>   </a:t>
            </a:r>
            <a:endParaRPr sz="1854">
              <a:solidFill>
                <a:schemeClr val="dk1"/>
              </a:solidFill>
            </a:endParaRPr>
          </a:p>
        </p:txBody>
      </p:sp>
      <p:sp>
        <p:nvSpPr>
          <p:cNvPr id="142" name="Google Shape;142;p4"/>
          <p:cNvSpPr txBox="1"/>
          <p:nvPr/>
        </p:nvSpPr>
        <p:spPr>
          <a:xfrm>
            <a:off x="992275" y="140400"/>
            <a:ext cx="7590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000" u="none" cap="none" strike="noStrike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Инсайты, полученные из интервью с пользователями</a:t>
            </a:r>
            <a:endParaRPr b="0" i="0" sz="2400" u="none" cap="none" strike="noStrike">
              <a:solidFill>
                <a:srgbClr val="1E4E7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43" name="Google Shape;143;p4"/>
          <p:cNvSpPr txBox="1"/>
          <p:nvPr/>
        </p:nvSpPr>
        <p:spPr>
          <a:xfrm>
            <a:off x="3347550" y="4074875"/>
            <a:ext cx="5136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5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1550" y="-23000"/>
            <a:ext cx="1296400" cy="3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5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151" name="Google Shape;151;p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56" name="Google Shape;15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93200" y="-480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09" y="19138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75550" y="-10637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31002" y="-40387"/>
            <a:ext cx="834400" cy="39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5"/>
          <p:cNvSpPr txBox="1"/>
          <p:nvPr/>
        </p:nvSpPr>
        <p:spPr>
          <a:xfrm>
            <a:off x="152401" y="1703550"/>
            <a:ext cx="4317900" cy="37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" sz="16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Для целевой аудитории: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Для полноценного роста и развития растущего организма требуются определённые вещества, которые ребёнок не всегда может получить с пищей, а также им трудно принимать таблетки в капсулах. 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2.</a:t>
            </a:r>
            <a:r>
              <a:rPr lang="ru"/>
              <a:t>При обострениях заболеваний ЖКТ необходима диета и прием крупных капсул с пробиотиками.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62" name="Google Shape;162;p5"/>
          <p:cNvSpPr txBox="1"/>
          <p:nvPr/>
        </p:nvSpPr>
        <p:spPr>
          <a:xfrm>
            <a:off x="4843450" y="2853302"/>
            <a:ext cx="3842100" cy="22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3. На рынке недостаточно конфет </a:t>
            </a:r>
            <a:r>
              <a:rPr i="1" lang="ru">
                <a:solidFill>
                  <a:schemeClr val="dk1"/>
                </a:solidFill>
              </a:rPr>
              <a:t>с натуральными ингредиентами</a:t>
            </a:r>
            <a:r>
              <a:rPr lang="ru">
                <a:solidFill>
                  <a:schemeClr val="dk1"/>
                </a:solidFill>
              </a:rPr>
              <a:t>, представлено мало сладостей, обогащенных пробиотиками.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4</a:t>
            </a:r>
            <a:r>
              <a:rPr b="0" i="0" lang="ru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 У существующих </a:t>
            </a: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аналогов не полностью натуральный состав, высокая энергоемкость и отсутствие лечебных свойств</a:t>
            </a:r>
            <a:r>
              <a:rPr b="0" i="0" lang="ru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  <a:endParaRPr b="0" i="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3" name="Google Shape;163;p5"/>
          <p:cNvGrpSpPr/>
          <p:nvPr/>
        </p:nvGrpSpPr>
        <p:grpSpPr>
          <a:xfrm>
            <a:off x="694521" y="600665"/>
            <a:ext cx="3477797" cy="1391119"/>
            <a:chOff x="0" y="0"/>
            <a:chExt cx="3477797" cy="1391119"/>
          </a:xfrm>
        </p:grpSpPr>
        <p:sp>
          <p:nvSpPr>
            <p:cNvPr id="164" name="Google Shape;164;p5"/>
            <p:cNvSpPr/>
            <p:nvPr/>
          </p:nvSpPr>
          <p:spPr>
            <a:xfrm>
              <a:off x="0" y="0"/>
              <a:ext cx="3477797" cy="1391119"/>
            </a:xfrm>
            <a:custGeom>
              <a:rect b="b" l="l" r="r" t="t"/>
              <a:pathLst>
                <a:path extrusionOk="0" h="120000" w="120000">
                  <a:moveTo>
                    <a:pt x="0" y="50000"/>
                  </a:moveTo>
                  <a:lnTo>
                    <a:pt x="24000" y="0"/>
                  </a:lnTo>
                  <a:lnTo>
                    <a:pt x="24000" y="20000"/>
                  </a:lnTo>
                  <a:lnTo>
                    <a:pt x="60000" y="20000"/>
                  </a:lnTo>
                  <a:cubicBezTo>
                    <a:pt x="62071" y="20000"/>
                    <a:pt x="63750" y="22238"/>
                    <a:pt x="63750" y="25000"/>
                  </a:cubicBezTo>
                  <a:cubicBezTo>
                    <a:pt x="63750" y="27761"/>
                    <a:pt x="62071" y="30000"/>
                    <a:pt x="60000" y="30000"/>
                  </a:cubicBezTo>
                  <a:cubicBezTo>
                    <a:pt x="57929" y="30000"/>
                    <a:pt x="56250" y="32239"/>
                    <a:pt x="56250" y="35000"/>
                  </a:cubicBezTo>
                  <a:cubicBezTo>
                    <a:pt x="56250" y="37762"/>
                    <a:pt x="57929" y="40000"/>
                    <a:pt x="60000" y="40000"/>
                  </a:cubicBezTo>
                  <a:lnTo>
                    <a:pt x="96000" y="40000"/>
                  </a:lnTo>
                  <a:lnTo>
                    <a:pt x="96000" y="20000"/>
                  </a:lnTo>
                  <a:lnTo>
                    <a:pt x="120000" y="70000"/>
                  </a:lnTo>
                  <a:lnTo>
                    <a:pt x="96000" y="120000"/>
                  </a:lnTo>
                  <a:lnTo>
                    <a:pt x="96000" y="100000"/>
                  </a:lnTo>
                  <a:lnTo>
                    <a:pt x="60000" y="100000"/>
                  </a:lnTo>
                  <a:cubicBezTo>
                    <a:pt x="57929" y="100000"/>
                    <a:pt x="56250" y="97762"/>
                    <a:pt x="56250" y="95000"/>
                  </a:cubicBezTo>
                  <a:lnTo>
                    <a:pt x="56250" y="80000"/>
                  </a:lnTo>
                  <a:lnTo>
                    <a:pt x="24000" y="80000"/>
                  </a:lnTo>
                  <a:lnTo>
                    <a:pt x="24000" y="100000"/>
                  </a:lnTo>
                  <a:close/>
                </a:path>
                <a:path extrusionOk="0" fill="darkenLess" h="120000" w="120000">
                  <a:moveTo>
                    <a:pt x="63750" y="25000"/>
                  </a:moveTo>
                  <a:cubicBezTo>
                    <a:pt x="63750" y="27761"/>
                    <a:pt x="62071" y="30000"/>
                    <a:pt x="60000" y="30000"/>
                  </a:cubicBezTo>
                  <a:cubicBezTo>
                    <a:pt x="57929" y="30000"/>
                    <a:pt x="56250" y="32239"/>
                    <a:pt x="56250" y="35000"/>
                  </a:cubicBezTo>
                  <a:cubicBezTo>
                    <a:pt x="56250" y="37762"/>
                    <a:pt x="57929" y="40000"/>
                    <a:pt x="60000" y="40000"/>
                  </a:cubicBezTo>
                  <a:lnTo>
                    <a:pt x="63750" y="40000"/>
                  </a:lnTo>
                  <a:close/>
                </a:path>
                <a:path extrusionOk="0" fill="none" h="120000" w="120000">
                  <a:moveTo>
                    <a:pt x="0" y="50000"/>
                  </a:moveTo>
                  <a:lnTo>
                    <a:pt x="24000" y="0"/>
                  </a:lnTo>
                  <a:lnTo>
                    <a:pt x="24000" y="20000"/>
                  </a:lnTo>
                  <a:lnTo>
                    <a:pt x="60000" y="20000"/>
                  </a:lnTo>
                  <a:cubicBezTo>
                    <a:pt x="62071" y="20000"/>
                    <a:pt x="63750" y="22238"/>
                    <a:pt x="63750" y="25000"/>
                  </a:cubicBezTo>
                  <a:cubicBezTo>
                    <a:pt x="63750" y="27761"/>
                    <a:pt x="62071" y="30000"/>
                    <a:pt x="60000" y="30000"/>
                  </a:cubicBezTo>
                  <a:cubicBezTo>
                    <a:pt x="57929" y="30000"/>
                    <a:pt x="56250" y="32239"/>
                    <a:pt x="56250" y="35000"/>
                  </a:cubicBezTo>
                  <a:cubicBezTo>
                    <a:pt x="56250" y="37762"/>
                    <a:pt x="57929" y="40000"/>
                    <a:pt x="60000" y="40000"/>
                  </a:cubicBezTo>
                  <a:lnTo>
                    <a:pt x="96000" y="40000"/>
                  </a:lnTo>
                  <a:lnTo>
                    <a:pt x="96000" y="20000"/>
                  </a:lnTo>
                  <a:lnTo>
                    <a:pt x="120000" y="70000"/>
                  </a:lnTo>
                  <a:lnTo>
                    <a:pt x="96000" y="120000"/>
                  </a:lnTo>
                  <a:lnTo>
                    <a:pt x="96000" y="100000"/>
                  </a:lnTo>
                  <a:lnTo>
                    <a:pt x="60000" y="100000"/>
                  </a:lnTo>
                  <a:cubicBezTo>
                    <a:pt x="57929" y="100000"/>
                    <a:pt x="56250" y="97762"/>
                    <a:pt x="56250" y="95000"/>
                  </a:cubicBezTo>
                  <a:lnTo>
                    <a:pt x="56250" y="80000"/>
                  </a:lnTo>
                  <a:lnTo>
                    <a:pt x="24000" y="80000"/>
                  </a:lnTo>
                  <a:lnTo>
                    <a:pt x="24000" y="100000"/>
                  </a:lnTo>
                  <a:close/>
                  <a:moveTo>
                    <a:pt x="63750" y="25000"/>
                  </a:moveTo>
                  <a:lnTo>
                    <a:pt x="63750" y="40000"/>
                  </a:lnTo>
                  <a:moveTo>
                    <a:pt x="56250" y="35000"/>
                  </a:moveTo>
                  <a:lnTo>
                    <a:pt x="56250" y="80000"/>
                  </a:lnTo>
                </a:path>
              </a:pathLst>
            </a:custGeom>
            <a:solidFill>
              <a:srgbClr val="4185F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5"/>
            <p:cNvSpPr/>
            <p:nvPr/>
          </p:nvSpPr>
          <p:spPr>
            <a:xfrm>
              <a:off x="460542" y="243445"/>
              <a:ext cx="1147673" cy="6816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5"/>
            <p:cNvSpPr txBox="1"/>
            <p:nvPr/>
          </p:nvSpPr>
          <p:spPr>
            <a:xfrm>
              <a:off x="460542" y="243445"/>
              <a:ext cx="1147673" cy="6816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0" spcFirstLastPara="1" rIns="0" wrap="square" tIns="64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Ключевые</a:t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1782106" y="466024"/>
              <a:ext cx="1356341" cy="6816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5"/>
            <p:cNvSpPr txBox="1"/>
            <p:nvPr/>
          </p:nvSpPr>
          <p:spPr>
            <a:xfrm>
              <a:off x="1782106" y="466024"/>
              <a:ext cx="1356341" cy="6816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0" spcFirstLastPara="1" rIns="0" wrap="square" tIns="64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проблемы</a:t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Picture background" id="169" name="Google Shape;169;p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29200" y="741025"/>
            <a:ext cx="2916475" cy="211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6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175" name="Google Shape;175;p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80" name="Google Shape;18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93200" y="1044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09" y="171538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65850" y="244525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66175" y="-1725"/>
            <a:ext cx="1428727" cy="31936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6"/>
          <p:cNvSpPr txBox="1"/>
          <p:nvPr>
            <p:ph idx="1" type="body"/>
          </p:nvPr>
        </p:nvSpPr>
        <p:spPr>
          <a:xfrm>
            <a:off x="281100" y="1085075"/>
            <a:ext cx="8520600" cy="34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8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8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8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8"/>
              <a:buFont typeface="Arial"/>
              <a:buNone/>
            </a:pPr>
            <a:r>
              <a:rPr lang="ru" sz="1400">
                <a:solidFill>
                  <a:schemeClr val="dk1"/>
                </a:solidFill>
                <a:highlight>
                  <a:srgbClr val="FFFFFF"/>
                </a:highlight>
              </a:rPr>
              <a:t>Разработка технологии получения биоконфет с использованием микробных препаратов пробиотического действия, регионального овощного сырья.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221700" y="2465375"/>
            <a:ext cx="39954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ru" sz="1500">
                <a:solidFill>
                  <a:schemeClr val="dk1"/>
                </a:solidFill>
                <a:highlight>
                  <a:srgbClr val="FFFFFF"/>
                </a:highlight>
              </a:rPr>
              <a:t>Желейный корпус на цитрусовом пектине и тыквенном пюре</a:t>
            </a:r>
            <a:endParaRPr sz="15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87" name="Google Shape;187;p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16250" y="3429050"/>
            <a:ext cx="3300850" cy="1549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27375" y="3358563"/>
            <a:ext cx="2053825" cy="169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6"/>
          <p:cNvSpPr txBox="1"/>
          <p:nvPr/>
        </p:nvSpPr>
        <p:spPr>
          <a:xfrm>
            <a:off x="0" y="4260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6"/>
          <p:cNvSpPr txBox="1"/>
          <p:nvPr/>
        </p:nvSpPr>
        <p:spPr>
          <a:xfrm>
            <a:off x="0" y="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6"/>
          <p:cNvSpPr txBox="1"/>
          <p:nvPr/>
        </p:nvSpPr>
        <p:spPr>
          <a:xfrm>
            <a:off x="3893200" y="2465375"/>
            <a:ext cx="5122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500">
                <a:solidFill>
                  <a:schemeClr val="dk1"/>
                </a:solidFill>
              </a:rPr>
              <a:t>Изготовление начинки из сухого йогурта с добавлением желирующего агента и пробиотических препаратов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92" name="Google Shape;192;p6"/>
          <p:cNvSpPr txBox="1"/>
          <p:nvPr/>
        </p:nvSpPr>
        <p:spPr>
          <a:xfrm>
            <a:off x="1001025" y="887000"/>
            <a:ext cx="7413900" cy="12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83C92"/>
                </a:solidFill>
              </a:rPr>
              <a:t>Биоконфеты с использованием </a:t>
            </a:r>
            <a:endParaRPr b="1" sz="1800">
              <a:solidFill>
                <a:srgbClr val="083C92"/>
              </a:solidFill>
            </a:endParaRPr>
          </a:p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83C92"/>
                </a:solidFill>
              </a:rPr>
              <a:t>микробных препаратов пробиотического действия.</a:t>
            </a:r>
            <a:r>
              <a:rPr b="1" lang="ru" sz="2000">
                <a:solidFill>
                  <a:srgbClr val="083C92"/>
                </a:solidFill>
              </a:rPr>
              <a:t> </a:t>
            </a:r>
            <a:endParaRPr b="1" sz="2000">
              <a:solidFill>
                <a:srgbClr val="083C9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83C9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oogle Shape;197;g316690b1932_0_8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198" name="Google Shape;198;g316690b1932_0_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9" name="Google Shape;199;g316690b1932_0_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0" name="Google Shape;200;g316690b1932_0_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1" name="Google Shape;201;g316690b1932_0_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2" name="Google Shape;202;g316690b1932_0_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03" name="Google Shape;203;g316690b1932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93200" y="1044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g316690b1932_0_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09" y="171538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316690b1932_0_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65850" y="244525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316690b1932_0_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g316690b1932_0_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66175" y="-1725"/>
            <a:ext cx="1428727" cy="319363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g316690b1932_0_8"/>
          <p:cNvSpPr txBox="1"/>
          <p:nvPr/>
        </p:nvSpPr>
        <p:spPr>
          <a:xfrm>
            <a:off x="0" y="4260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316690b1932_0_8"/>
          <p:cNvSpPr txBox="1"/>
          <p:nvPr/>
        </p:nvSpPr>
        <p:spPr>
          <a:xfrm>
            <a:off x="0" y="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g316690b1932_0_8"/>
          <p:cNvSpPr txBox="1"/>
          <p:nvPr/>
        </p:nvSpPr>
        <p:spPr>
          <a:xfrm>
            <a:off x="251175" y="785975"/>
            <a:ext cx="31437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</a:rPr>
              <a:t>Микрокапсулирование бактерий методом экструзии</a:t>
            </a:r>
            <a:endParaRPr sz="1500">
              <a:solidFill>
                <a:schemeClr val="dk2"/>
              </a:solidFill>
            </a:endParaRPr>
          </a:p>
        </p:txBody>
      </p:sp>
      <p:pic>
        <p:nvPicPr>
          <p:cNvPr id="211" name="Google Shape;211;g316690b1932_0_8"/>
          <p:cNvPicPr preferRelativeResize="0"/>
          <p:nvPr/>
        </p:nvPicPr>
        <p:blipFill rotWithShape="1">
          <a:blip r:embed="rId8">
            <a:alphaModFix/>
          </a:blip>
          <a:srcRect b="33162" l="22462" r="42073" t="26853"/>
          <a:stretch/>
        </p:blipFill>
        <p:spPr>
          <a:xfrm>
            <a:off x="168025" y="1337050"/>
            <a:ext cx="4065124" cy="2864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g316690b1932_0_8"/>
          <p:cNvPicPr preferRelativeResize="0"/>
          <p:nvPr/>
        </p:nvPicPr>
        <p:blipFill rotWithShape="1">
          <a:blip r:embed="rId9">
            <a:alphaModFix/>
          </a:blip>
          <a:srcRect b="21175" l="32470" r="24401" t="37007"/>
          <a:stretch/>
        </p:blipFill>
        <p:spPr>
          <a:xfrm>
            <a:off x="4432025" y="2143425"/>
            <a:ext cx="4628876" cy="27804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3" name="Google Shape;213;g316690b1932_0_8"/>
          <p:cNvCxnSpPr/>
          <p:nvPr/>
        </p:nvCxnSpPr>
        <p:spPr>
          <a:xfrm>
            <a:off x="2629250" y="4068125"/>
            <a:ext cx="3252000" cy="18000"/>
          </a:xfrm>
          <a:prstGeom prst="straightConnector1">
            <a:avLst/>
          </a:prstGeom>
          <a:noFill/>
          <a:ln cap="flat" cmpd="sng" w="9525">
            <a:solidFill>
              <a:srgbClr val="3169C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4" name="Google Shape;214;g316690b1932_0_8"/>
          <p:cNvSpPr txBox="1"/>
          <p:nvPr/>
        </p:nvSpPr>
        <p:spPr>
          <a:xfrm>
            <a:off x="5736275" y="2224650"/>
            <a:ext cx="31437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</a:rPr>
              <a:t>Изготовление желейной основы</a:t>
            </a:r>
            <a:endParaRPr sz="1500">
              <a:solidFill>
                <a:schemeClr val="dk2"/>
              </a:solidFill>
            </a:endParaRPr>
          </a:p>
        </p:txBody>
      </p:sp>
      <p:pic>
        <p:nvPicPr>
          <p:cNvPr id="215" name="Google Shape;215;g316690b1932_0_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9025" y="3934208"/>
            <a:ext cx="1296400" cy="1104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g316690b1932_0_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385454" y="932625"/>
            <a:ext cx="1620771" cy="128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p8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222" name="Google Shape;222;p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6" name="Google Shape;226;p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27" name="Google Shape;22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27813" y="13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96209" y="93713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24200" y="140138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2" name="Google Shape;232;p8"/>
          <p:cNvGraphicFramePr/>
          <p:nvPr/>
        </p:nvGraphicFramePr>
        <p:xfrm>
          <a:off x="873010" y="983257"/>
          <a:ext cx="3000000" cy="3000000"/>
        </p:xfrm>
        <a:graphic>
          <a:graphicData uri="http://schemas.openxmlformats.org/drawingml/2006/table">
            <a:tbl>
              <a:tblPr bandRow="1" firstRow="1">
                <a:gradFill>
                  <a:gsLst>
                    <a:gs pos="0">
                      <a:srgbClr val="A6B6DE"/>
                    </a:gs>
                    <a:gs pos="50000">
                      <a:srgbClr val="98AAD9"/>
                    </a:gs>
                    <a:gs pos="100000">
                      <a:srgbClr val="859CD7"/>
                    </a:gs>
                  </a:gsLst>
                  <a:lin ang="5400012" scaled="0"/>
                </a:gradFill>
                <a:tableStyleId>{78BFD24B-73A1-46E3-8C59-78DD6BED0EA1}</a:tableStyleId>
              </a:tblPr>
              <a:tblGrid>
                <a:gridCol w="1747700"/>
                <a:gridCol w="1586225"/>
                <a:gridCol w="1672675"/>
                <a:gridCol w="1299425"/>
                <a:gridCol w="1599300"/>
              </a:tblGrid>
              <a:tr h="690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ru" sz="1500" u="none" cap="none" strike="noStrike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«Пробимилк»</a:t>
                      </a:r>
                      <a:endParaRPr sz="15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ru" sz="1500" u="none" cap="none" strike="noStrike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«Bifidell»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ru" sz="1400" u="none" cap="none" strike="noStrike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Пробиомилк</a:t>
                      </a:r>
                      <a:endParaRPr sz="25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900"/>
                        <a:buFont typeface="Calibri"/>
                        <a:buNone/>
                      </a:pPr>
                      <a:r>
                        <a:rPr b="0" lang="ru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БиоКонфеты</a:t>
                      </a:r>
                      <a:endParaRPr b="0" sz="17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  <a:tr h="610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ru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Вкус</a:t>
                      </a:r>
                      <a:endParaRPr b="1"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Сливочный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Сухого молока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Карамельный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>
                          <a:latin typeface="Arial"/>
                          <a:ea typeface="Arial"/>
                          <a:cs typeface="Arial"/>
                          <a:sym typeface="Arial"/>
                        </a:rPr>
                        <a:t>Сладкий медовый вкус с ароматом апельсина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  <a:tr h="610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1" lang="ru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Вид изделия</a:t>
                      </a:r>
                      <a:endParaRPr b="1"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>
                          <a:latin typeface="Arial"/>
                          <a:ea typeface="Arial"/>
                          <a:cs typeface="Arial"/>
                          <a:sym typeface="Arial"/>
                        </a:rPr>
                        <a:t>Молочные конфеты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>
                          <a:latin typeface="Arial"/>
                          <a:ea typeface="Arial"/>
                          <a:cs typeface="Arial"/>
                          <a:sym typeface="Arial"/>
                        </a:rPr>
                        <a:t>Молочные конфеты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>
                          <a:latin typeface="Arial"/>
                          <a:ea typeface="Arial"/>
                          <a:cs typeface="Arial"/>
                          <a:sym typeface="Arial"/>
                        </a:rPr>
                        <a:t>Карамель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>
                          <a:latin typeface="Arial"/>
                          <a:ea typeface="Arial"/>
                          <a:cs typeface="Arial"/>
                          <a:sym typeface="Arial"/>
                        </a:rPr>
                        <a:t>Желейные конфеты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  <a:tr h="610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1" lang="ru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Цена </a:t>
                      </a:r>
                      <a:r>
                        <a:rPr b="1" lang="ru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за 100 г, руб</a:t>
                      </a:r>
                      <a:endParaRPr b="1"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320 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lang="ru">
                          <a:latin typeface="Arial"/>
                          <a:ea typeface="Arial"/>
                          <a:cs typeface="Arial"/>
                          <a:sym typeface="Arial"/>
                        </a:rPr>
                        <a:t>75</a:t>
                      </a: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760 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>
                          <a:latin typeface="Arial"/>
                          <a:ea typeface="Arial"/>
                          <a:cs typeface="Arial"/>
                          <a:sym typeface="Arial"/>
                        </a:rPr>
                        <a:t>250 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  <a:tr h="610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1" lang="ru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годности</a:t>
                      </a:r>
                      <a:endParaRPr b="1"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 год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 года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 год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>
                          <a:latin typeface="Arial"/>
                          <a:ea typeface="Arial"/>
                          <a:cs typeface="Arial"/>
                          <a:sym typeface="Arial"/>
                        </a:rPr>
                        <a:t>П</a:t>
                      </a: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редварительно </a:t>
                      </a:r>
                      <a:r>
                        <a:rPr lang="ru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год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  <a:tr h="704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1" lang="ru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Дополнительная ценность</a:t>
                      </a:r>
                      <a:endParaRPr b="1"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>
                          <a:latin typeface="Arial"/>
                          <a:ea typeface="Arial"/>
                          <a:cs typeface="Arial"/>
                          <a:sym typeface="Arial"/>
                        </a:rPr>
                        <a:t>Не содержат сахар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 sz="1300"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Витамины группы А, Б, Б2, Д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>
                          <a:latin typeface="Arial"/>
                          <a:ea typeface="Arial"/>
                          <a:cs typeface="Arial"/>
                          <a:sym typeface="Arial"/>
                        </a:rPr>
                        <a:t>Не содержат сахар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">
                          <a:latin typeface="Arial"/>
                          <a:ea typeface="Arial"/>
                          <a:cs typeface="Arial"/>
                          <a:sym typeface="Arial"/>
                        </a:rPr>
                        <a:t>Витамины Т, А, С; пониженная сахароемкомсть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2225" marB="22225" marR="45400" marL="45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pic>
        <p:nvPicPr>
          <p:cNvPr id="233" name="Google Shape;233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78063" y="50675"/>
            <a:ext cx="740286" cy="214576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8"/>
          <p:cNvSpPr txBox="1"/>
          <p:nvPr/>
        </p:nvSpPr>
        <p:spPr>
          <a:xfrm>
            <a:off x="873000" y="983250"/>
            <a:ext cx="18615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i="0" lang="ru" sz="2100" u="none" cap="none" strike="noStrike">
                <a:solidFill>
                  <a:srgbClr val="1E4E79"/>
                </a:solidFill>
                <a:latin typeface="Open Sans"/>
                <a:ea typeface="Open Sans"/>
                <a:cs typeface="Open Sans"/>
                <a:sym typeface="Open Sans"/>
              </a:rPr>
              <a:t>Конкуренты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i="0" lang="ru" sz="2100" u="none" cap="none" strike="noStrike">
                <a:solidFill>
                  <a:srgbClr val="1E4E79"/>
                </a:solidFill>
                <a:latin typeface="Open Sans"/>
                <a:ea typeface="Open Sans"/>
                <a:cs typeface="Open Sans"/>
                <a:sym typeface="Open Sans"/>
              </a:rPr>
              <a:t>/аналоги</a:t>
            </a:r>
            <a:endParaRPr i="0" sz="2100" u="none" cap="none" strike="noStrike">
              <a:solidFill>
                <a:srgbClr val="1E4E7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58832" y="2648934"/>
            <a:ext cx="1319802" cy="932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0" name="Google Shape;240;p9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241" name="Google Shape;241;p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2" name="Google Shape;242;p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3" name="Google Shape;243;p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4" name="Google Shape;244;p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5" name="Google Shape;245;p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46" name="Google Shape;24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93200" y="1044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14109" y="171538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7555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9"/>
          <p:cNvPicPr preferRelativeResize="0"/>
          <p:nvPr/>
        </p:nvPicPr>
        <p:blipFill rotWithShape="1">
          <a:blip r:embed="rId9">
            <a:alphaModFix/>
          </a:blip>
          <a:srcRect b="68904" l="12991" r="12257" t="7571"/>
          <a:stretch/>
        </p:blipFill>
        <p:spPr>
          <a:xfrm>
            <a:off x="176450" y="1136725"/>
            <a:ext cx="3834774" cy="31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5275" y="-32526"/>
            <a:ext cx="108585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9"/>
          <p:cNvSpPr txBox="1"/>
          <p:nvPr/>
        </p:nvSpPr>
        <p:spPr>
          <a:xfrm>
            <a:off x="402750" y="1395544"/>
            <a:ext cx="3834900" cy="9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ru" sz="18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Для людей, следящих за своим здоровьем!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54" name="Google Shape;254;p9"/>
          <p:cNvGrpSpPr/>
          <p:nvPr/>
        </p:nvGrpSpPr>
        <p:grpSpPr>
          <a:xfrm>
            <a:off x="4923768" y="1147483"/>
            <a:ext cx="3658566" cy="3658566"/>
            <a:chOff x="382370" y="0"/>
            <a:chExt cx="3658566" cy="3658566"/>
          </a:xfrm>
        </p:grpSpPr>
        <p:sp>
          <p:nvSpPr>
            <p:cNvPr id="255" name="Google Shape;255;p9"/>
            <p:cNvSpPr/>
            <p:nvPr/>
          </p:nvSpPr>
          <p:spPr>
            <a:xfrm>
              <a:off x="382370" y="0"/>
              <a:ext cx="3658566" cy="3658566"/>
            </a:xfrm>
            <a:prstGeom prst="diamond">
              <a:avLst/>
            </a:prstGeom>
            <a:solidFill>
              <a:srgbClr val="CDD8FB"/>
            </a:soli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761025" y="338817"/>
              <a:ext cx="1426840" cy="142684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83B0FF"/>
                </a:gs>
                <a:gs pos="35000">
                  <a:srgbClr val="A7C5FF"/>
                </a:gs>
                <a:gs pos="100000">
                  <a:srgbClr val="DBE5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9"/>
            <p:cNvSpPr txBox="1"/>
            <p:nvPr/>
          </p:nvSpPr>
          <p:spPr>
            <a:xfrm>
              <a:off x="830678" y="408470"/>
              <a:ext cx="1287534" cy="12875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обладают приятным вкусом</a:t>
              </a:r>
              <a:endPara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9"/>
            <p:cNvSpPr/>
            <p:nvPr/>
          </p:nvSpPr>
          <p:spPr>
            <a:xfrm>
              <a:off x="2266531" y="347563"/>
              <a:ext cx="1426840" cy="142684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83B0FF"/>
                </a:gs>
                <a:gs pos="35000">
                  <a:srgbClr val="A7C5FF"/>
                </a:gs>
                <a:gs pos="100000">
                  <a:srgbClr val="DBE5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9"/>
            <p:cNvSpPr txBox="1"/>
            <p:nvPr/>
          </p:nvSpPr>
          <p:spPr>
            <a:xfrm>
              <a:off x="2336184" y="417216"/>
              <a:ext cx="1287534" cy="12875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</a:rPr>
                <a:t>содержат витамины и микроэлементы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9"/>
            <p:cNvSpPr/>
            <p:nvPr/>
          </p:nvSpPr>
          <p:spPr>
            <a:xfrm>
              <a:off x="719432" y="1902125"/>
              <a:ext cx="1426840" cy="142684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83B0FF"/>
                </a:gs>
                <a:gs pos="35000">
                  <a:srgbClr val="A7C5FF"/>
                </a:gs>
                <a:gs pos="100000">
                  <a:srgbClr val="DBE5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9"/>
            <p:cNvSpPr txBox="1"/>
            <p:nvPr/>
          </p:nvSpPr>
          <p:spPr>
            <a:xfrm>
              <a:off x="719427" y="1971767"/>
              <a:ext cx="1468500" cy="128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dk1"/>
                  </a:solidFill>
                </a:rPr>
                <a:t>содержат</a:t>
              </a:r>
              <a:r>
                <a:rPr b="0" i="0" lang="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пробиотик</a:t>
              </a:r>
              <a:r>
                <a:rPr lang="ru" sz="1200">
                  <a:solidFill>
                    <a:schemeClr val="dk1"/>
                  </a:solidFill>
                </a:rPr>
                <a:t>и</a:t>
              </a:r>
              <a:r>
                <a:rPr b="0" i="0" lang="ru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            и пищевы</a:t>
              </a:r>
              <a:r>
                <a:rPr lang="ru" sz="1200">
                  <a:solidFill>
                    <a:schemeClr val="dk1"/>
                  </a:solidFill>
                </a:rPr>
                <a:t>е волокна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9"/>
            <p:cNvSpPr/>
            <p:nvPr/>
          </p:nvSpPr>
          <p:spPr>
            <a:xfrm>
              <a:off x="2266531" y="1884161"/>
              <a:ext cx="1426840" cy="142684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83B0FF"/>
                </a:gs>
                <a:gs pos="35000">
                  <a:srgbClr val="A7C5FF"/>
                </a:gs>
                <a:gs pos="100000">
                  <a:srgbClr val="DBE5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9"/>
            <p:cNvSpPr txBox="1"/>
            <p:nvPr/>
          </p:nvSpPr>
          <p:spPr>
            <a:xfrm>
              <a:off x="2336184" y="1953814"/>
              <a:ext cx="1287534" cy="12875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chemeClr val="dk1"/>
                  </a:solidFill>
                </a:rPr>
                <a:t>имеют пониженную калорийность</a:t>
              </a:r>
              <a:endPara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Picture background" id="264" name="Google Shape;264;p9"/>
          <p:cNvPicPr preferRelativeResize="0"/>
          <p:nvPr/>
        </p:nvPicPr>
        <p:blipFill rotWithShape="1">
          <a:blip r:embed="rId11">
            <a:alphaModFix/>
          </a:blip>
          <a:srcRect b="0" l="0" r="41166" t="0"/>
          <a:stretch/>
        </p:blipFill>
        <p:spPr>
          <a:xfrm>
            <a:off x="3923800" y="3566617"/>
            <a:ext cx="1296401" cy="123943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5" name="Google Shape;265;p9"/>
          <p:cNvGraphicFramePr/>
          <p:nvPr/>
        </p:nvGraphicFramePr>
        <p:xfrm>
          <a:off x="251600" y="2240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{BB7C64AC-1410-4192-9F56-C927139ABD93}</a:tableStyleId>
              </a:tblPr>
              <a:tblGrid>
                <a:gridCol w="2409825"/>
                <a:gridCol w="1181100"/>
              </a:tblGrid>
              <a:tr h="2857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/>
                        <a:t>Наименование показателя</a:t>
                      </a:r>
                      <a:endParaRPr b="1" sz="1200"/>
                    </a:p>
                  </a:txBody>
                  <a:tcPr marT="91425" marB="91425" marR="91425" marL="914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-342900" lvl="0" marL="3429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/>
                        <a:t>Значение</a:t>
                      </a:r>
                      <a:endParaRPr b="1" sz="12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indent="1270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Энергетическая ценность на 100г конфет, ккал (кДж)</a:t>
                      </a:r>
                      <a:endParaRPr sz="12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12700" lvl="0" marL="127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200"/>
                        <a:t>259,0 (1085,7)</a:t>
                      </a:r>
                      <a:endParaRPr b="1" i="1" sz="12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1270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Содержание белков, г</a:t>
                      </a:r>
                      <a:endParaRPr sz="12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-342900" lvl="0" marL="3429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200"/>
                        <a:t>1,61</a:t>
                      </a:r>
                      <a:endParaRPr b="1" i="1" sz="12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-342900" lvl="0" marL="3429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Содержание жиров, г</a:t>
                      </a:r>
                      <a:endParaRPr sz="12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-342900" lvl="0" marL="3429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200"/>
                        <a:t>0,4</a:t>
                      </a:r>
                      <a:endParaRPr b="1" i="1" sz="12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1270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Содержание углеводов, г</a:t>
                      </a:r>
                      <a:endParaRPr sz="12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-342900" lvl="0" marL="3429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200"/>
                        <a:t>62,27</a:t>
                      </a:r>
                      <a:endParaRPr b="1" i="1" sz="12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-342900" lvl="0" marL="3429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Пищевые волокна, г</a:t>
                      </a:r>
                      <a:endParaRPr sz="12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-342900" lvl="0" marL="3429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200"/>
                        <a:t>11,76</a:t>
                      </a:r>
                      <a:endParaRPr b="1" i="1" sz="12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-342900" lvl="0" marL="3429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Витамин С, мг</a:t>
                      </a:r>
                      <a:endParaRPr sz="12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-342900" lvl="0" marL="3429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200"/>
                        <a:t>6,7</a:t>
                      </a:r>
                      <a:endParaRPr b="1" i="1" sz="12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-342900" lvl="0" marL="3429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Каротиноиды, мг</a:t>
                      </a:r>
                      <a:endParaRPr sz="12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-342900" lvl="0" marL="3429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200"/>
                        <a:t>3,6</a:t>
                      </a:r>
                      <a:endParaRPr b="1" i="1" sz="12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Google Shape;270;p10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271" name="Google Shape;271;p1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2" name="Google Shape;272;p1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3" name="Google Shape;273;p1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4" name="Google Shape;274;p1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5" name="Google Shape;275;p1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76" name="Google Shape;27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1201" y="-12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87585" y="-457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52791" y="45975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-19762" y="-12"/>
            <a:ext cx="1146756" cy="269825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0"/>
          <p:cNvSpPr txBox="1"/>
          <p:nvPr/>
        </p:nvSpPr>
        <p:spPr>
          <a:xfrm>
            <a:off x="6409764" y="45398"/>
            <a:ext cx="2562254" cy="488847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i="0" lang="ru" sz="2400" u="none" cap="none" strike="noStrik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Бизнес-модель</a:t>
            </a:r>
            <a:endParaRPr b="0" i="0" sz="2400" u="none" cap="none" strike="noStrik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283" name="Google Shape;283;p10"/>
          <p:cNvGraphicFramePr/>
          <p:nvPr/>
        </p:nvGraphicFramePr>
        <p:xfrm>
          <a:off x="648200" y="89904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{78BFD24B-73A1-46E3-8C59-78DD6BED0EA1}</a:tableStyleId>
              </a:tblPr>
              <a:tblGrid>
                <a:gridCol w="1631575"/>
                <a:gridCol w="1631575"/>
                <a:gridCol w="1087700"/>
                <a:gridCol w="543875"/>
                <a:gridCol w="1631575"/>
                <a:gridCol w="1631575"/>
              </a:tblGrid>
              <a:tr h="112342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Проблема</a:t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Сложно найти сладкое/конфеты, которые подходят для тех, кто правильно питается;</a:t>
                      </a: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cap="none" strike="noStrike"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 У существующих вариантов есть привкус сухого молока или </a:t>
                      </a:r>
                      <a:r>
                        <a:rPr lang="ru" sz="1200"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лекарственных препаратов</a:t>
                      </a: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                    </a:t>
                      </a:r>
                      <a:endParaRPr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875" marB="0" marR="8875" marL="88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Решение     </a:t>
                      </a: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                    Создание желейных конфет с пробиотиками </a:t>
                      </a:r>
                      <a:endParaRPr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875" marB="0" marR="8875" marL="8875"/>
                </a:tc>
                <a:tc gridSpan="2"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Уникальная ценность предложения   </a:t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18"/>
                        <a:buFont typeface="Arial"/>
                        <a:buNone/>
                      </a:pPr>
                      <a:r>
                        <a:rPr lang="ru" sz="1000"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Биоконфеты синбиотического действия на основе желейных масс и пюре тыквы сорта “Карамелька"  и апельсиновым маслом с включением микрокапсул пробиотиков на йогуртовой основе пониженной сахараемкости. Обладают нежным, сладким  вкусом, ароматом апельсина, ярко-оранжевым цветом. Употребление этих конфет не только удовлетворяет тягу к сладкому, но и положительно влияет на микрофлору кишечника.</a:t>
                      </a:r>
                      <a:r>
                        <a:rPr lang="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875" marB="0" marR="8875" marL="8875"/>
                </a:tc>
                <a:tc rowSpan="2"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Нерыночное конкурентное преимущество </a:t>
                      </a: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Продукт сочетающий в себе пользу и вкус              </a:t>
                      </a:r>
                      <a:endParaRPr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875" marB="0" marR="8875" marL="8875"/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Сегменты клиентов</a:t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- Дети 3-14 лет.</a:t>
                      </a:r>
                      <a:endParaRPr sz="1000"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- Люди, принимающие курс антибиотиков.</a:t>
                      </a:r>
                      <a:endParaRPr sz="1000"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- Люди с хроническими заболеваниями </a:t>
                      </a:r>
                      <a:endParaRPr sz="1000"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или в период обострения, которым необходима профилактика.</a:t>
                      </a:r>
                      <a:endParaRPr sz="1000"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- Люди,которые следят за своим питанием и придерживаются ЗОЖ. </a:t>
                      </a: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  </a:t>
                      </a:r>
                      <a:r>
                        <a:rPr b="1"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        </a:t>
                      </a:r>
                      <a:endParaRPr b="1"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875" marB="0" marR="8875" marL="8875"/>
                </a:tc>
              </a:tr>
              <a:tr h="17335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Ключевые метрики  </a:t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3048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AutoNum type="arabicPeriod"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Объем продаж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3048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AutoNum type="arabicPeriod"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Количество возврата                   </a:t>
                      </a:r>
                      <a:endParaRPr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875" marB="0" marR="8875" marL="8875"/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Каналы       </a:t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Реклама в социальных сетях, печать в производственных журналах, баннеры.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                        </a:t>
                      </a:r>
                      <a:endParaRPr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875" marB="0" marR="8875" marL="8875"/>
                </a:tc>
                <a:tc vMerge="1"/>
              </a:tr>
              <a:tr h="8746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Структура расходов </a:t>
                      </a: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3048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AutoNum type="arabicPeriod"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Закупка сырья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3048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AutoNum type="arabicPeriod"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ФОТ         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3048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AutoNum type="arabicPeriod"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Закупка оборудования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3048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AutoNum type="arabicPeriod"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Аренда помещения                                                                                                                                                                             </a:t>
                      </a:r>
                      <a:endParaRPr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875" marB="0" marR="8875" marL="8875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Потоки выручки     </a:t>
                      </a: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  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Продажа продукта                                                                                                             </a:t>
                      </a:r>
                      <a:endParaRPr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875" marB="0" marR="8875" marL="8875"/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g3166348c445_2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3166348c445_2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76200"/>
            <a:ext cx="9144000" cy="506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g3166348c445_2_68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295" name="Google Shape;295;g3166348c445_2_6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6" name="Google Shape;296;g3166348c445_2_6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7" name="Google Shape;297;g3166348c445_2_6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8" name="Google Shape;298;g3166348c445_2_6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9" name="Google Shape;299;g3166348c445_2_6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00" name="Google Shape;300;g3166348c445_2_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g3166348c445_2_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93200" y="1044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g3166348c445_2_6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09" y="171538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g3166348c445_2_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555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g3166348c445_2_6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g3166348c445_2_68"/>
          <p:cNvSpPr txBox="1"/>
          <p:nvPr/>
        </p:nvSpPr>
        <p:spPr>
          <a:xfrm>
            <a:off x="191550" y="860050"/>
            <a:ext cx="86997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Модель коммерциализации финансовые показатели проекта</a:t>
            </a:r>
            <a:b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</a:b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t/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06" name="Google Shape;306;g3166348c445_2_68"/>
          <p:cNvSpPr txBox="1"/>
          <p:nvPr/>
        </p:nvSpPr>
        <p:spPr>
          <a:xfrm>
            <a:off x="107450" y="0"/>
            <a:ext cx="10815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lt1"/>
                </a:solidFill>
              </a:rPr>
              <a:t>МОНЕТИЗАЦИЯ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307" name="Google Shape;307;g3166348c445_2_68"/>
          <p:cNvSpPr txBox="1"/>
          <p:nvPr/>
        </p:nvSpPr>
        <p:spPr>
          <a:xfrm>
            <a:off x="1380275" y="1653725"/>
            <a:ext cx="7031700" cy="31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308" name="Google Shape;308;g3166348c445_2_6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6410" y="1389950"/>
            <a:ext cx="6877591" cy="35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g3166348c445_2_68"/>
          <p:cNvSpPr txBox="1"/>
          <p:nvPr/>
        </p:nvSpPr>
        <p:spPr>
          <a:xfrm>
            <a:off x="5051300" y="2811650"/>
            <a:ext cx="555300" cy="408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dk2"/>
                </a:solidFill>
              </a:rPr>
              <a:t>200</a:t>
            </a:r>
            <a:endParaRPr b="1" sz="1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" name="Google Shape;314;g3166348c445_2_136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315" name="Google Shape;315;g3166348c445_2_13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6" name="Google Shape;316;g3166348c445_2_13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7" name="Google Shape;317;g3166348c445_2_13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8" name="Google Shape;318;g3166348c445_2_13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9" name="Google Shape;319;g3166348c445_2_13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20" name="Google Shape;320;g3166348c445_2_1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g3166348c445_2_1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93200" y="1044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g3166348c445_2_1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09" y="171538"/>
            <a:ext cx="1673191" cy="7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g3166348c445_2_1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555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g3166348c445_2_1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1"/>
            <a:ext cx="1296400" cy="315921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g3166348c445_2_136"/>
          <p:cNvSpPr txBox="1"/>
          <p:nvPr/>
        </p:nvSpPr>
        <p:spPr>
          <a:xfrm>
            <a:off x="1685700" y="1007251"/>
            <a:ext cx="7101600" cy="5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 Предполагаемые источники финансирования</a:t>
            </a: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26" name="Google Shape;326;g3166348c445_2_136"/>
          <p:cNvSpPr txBox="1"/>
          <p:nvPr/>
        </p:nvSpPr>
        <p:spPr>
          <a:xfrm>
            <a:off x="209250" y="1563750"/>
            <a:ext cx="8725500" cy="26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❏"/>
            </a:pPr>
            <a:r>
              <a:rPr lang="ru" sz="1800">
                <a:solidFill>
                  <a:schemeClr val="dk2"/>
                </a:solidFill>
              </a:rPr>
              <a:t>Конкурсы проекты «Технократ», в рамках программы «УМНИК»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❏"/>
            </a:pPr>
            <a:r>
              <a:rPr lang="ru" sz="1800">
                <a:solidFill>
                  <a:schemeClr val="dk2"/>
                </a:solidFill>
              </a:rPr>
              <a:t>Акселераторы для студентов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❏"/>
            </a:pPr>
            <a:r>
              <a:rPr lang="ru" sz="1800">
                <a:solidFill>
                  <a:schemeClr val="dk2"/>
                </a:solidFill>
              </a:rPr>
              <a:t>Стипендии и гранты: студенческий стартап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❏"/>
            </a:pPr>
            <a:r>
              <a:rPr lang="ru" sz="1800">
                <a:solidFill>
                  <a:schemeClr val="dk2"/>
                </a:solidFill>
              </a:rPr>
              <a:t>Инвестиции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descr="Picture background" id="327" name="Google Shape;327;g3166348c445_2_1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53275" y="2571750"/>
            <a:ext cx="4086208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2"/>
          <p:cNvSpPr txBox="1"/>
          <p:nvPr>
            <p:ph type="title"/>
          </p:nvPr>
        </p:nvSpPr>
        <p:spPr>
          <a:xfrm>
            <a:off x="3761343" y="33497"/>
            <a:ext cx="5246318" cy="599006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b="1" lang="ru" sz="240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Команда проекта</a:t>
            </a:r>
            <a:endParaRPr b="1"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37" name="Google Shape;337;p12"/>
          <p:cNvSpPr/>
          <p:nvPr/>
        </p:nvSpPr>
        <p:spPr>
          <a:xfrm>
            <a:off x="7888375" y="3237200"/>
            <a:ext cx="1141800" cy="7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Чеканова </a:t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Дарья </a:t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Александровна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2"/>
          <p:cNvSpPr txBox="1"/>
          <p:nvPr/>
        </p:nvSpPr>
        <p:spPr>
          <a:xfrm>
            <a:off x="2199603" y="3237199"/>
            <a:ext cx="14934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2"/>
          <p:cNvSpPr/>
          <p:nvPr/>
        </p:nvSpPr>
        <p:spPr>
          <a:xfrm>
            <a:off x="399225" y="3237193"/>
            <a:ext cx="14685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Рябова </a:t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Анастасия Владимировна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2"/>
          <p:cNvSpPr/>
          <p:nvPr/>
        </p:nvSpPr>
        <p:spPr>
          <a:xfrm>
            <a:off x="3031846" y="3133399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2"/>
          <p:cNvSpPr/>
          <p:nvPr/>
        </p:nvSpPr>
        <p:spPr>
          <a:xfrm>
            <a:off x="7888375" y="1415468"/>
            <a:ext cx="1468500" cy="6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Сабат </a:t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Елизавета Васильевна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2"/>
          <p:cNvSpPr/>
          <p:nvPr/>
        </p:nvSpPr>
        <p:spPr>
          <a:xfrm>
            <a:off x="399225" y="1483275"/>
            <a:ext cx="1329300" cy="5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Егорова </a:t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Елена </a:t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Евгеньевна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2"/>
          <p:cNvSpPr/>
          <p:nvPr/>
        </p:nvSpPr>
        <p:spPr>
          <a:xfrm>
            <a:off x="5880813" y="4553382"/>
            <a:ext cx="216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4" name="Google Shape;34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882"/>
            <a:ext cx="2266950" cy="55245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12"/>
          <p:cNvSpPr/>
          <p:nvPr/>
        </p:nvSpPr>
        <p:spPr>
          <a:xfrm>
            <a:off x="3581475" y="3375650"/>
            <a:ext cx="2066100" cy="9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24475" lIns="48975" spcFirstLastPara="1" rIns="48975" wrap="square" tIns="24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6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Смолихина Полина Михайловна</a:t>
            </a:r>
            <a:endParaRPr sz="18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600" u="none" cap="none" strike="noStrik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наставник проекта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6" name="Google Shape;34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81472" y="1347669"/>
            <a:ext cx="1937387" cy="1937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39074" y="726329"/>
            <a:ext cx="1885950" cy="176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73194" y="736472"/>
            <a:ext cx="1488053" cy="1745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953383" y="3141000"/>
            <a:ext cx="1657350" cy="1722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7989" y="3133385"/>
            <a:ext cx="1703832" cy="1737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Google Shape;355;p29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356" name="Google Shape;356;p2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7" name="Google Shape;357;p2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8" name="Google Shape;358;p2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9" name="Google Shape;359;p2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0" name="Google Shape;360;p2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61" name="Google Shape;36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29"/>
          <p:cNvSpPr txBox="1"/>
          <p:nvPr/>
        </p:nvSpPr>
        <p:spPr>
          <a:xfrm>
            <a:off x="1059900" y="1415921"/>
            <a:ext cx="7024200" cy="140804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25400" marR="127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b="0" i="0" lang="ru" sz="44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“БиоКонфеты”</a:t>
            </a:r>
            <a:endParaRPr/>
          </a:p>
          <a:p>
            <a:pPr indent="0" lvl="0" marL="25400" marR="127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b="0" i="0" lang="ru" sz="14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технологии получения биоконфет с пробиотической начинкой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63" name="Google Shape;36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05150" y="77838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09" y="171538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29"/>
          <p:cNvSpPr txBox="1"/>
          <p:nvPr/>
        </p:nvSpPr>
        <p:spPr>
          <a:xfrm>
            <a:off x="2153168" y="4131662"/>
            <a:ext cx="5091086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ru" sz="2100" u="none" cap="none" strike="noStrik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«Сладкая инновация»</a:t>
            </a:r>
            <a:endParaRPr b="1" i="0" sz="2100" u="none" cap="none" strike="noStrik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366" name="Google Shape;366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7555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37055" y="244538"/>
            <a:ext cx="1198595" cy="62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Мария Дрепа</dc:creator>
</cp:coreProperties>
</file>