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96" autoAdjust="0"/>
    <p:restoredTop sz="78814" autoAdjust="0"/>
  </p:normalViewPr>
  <p:slideViewPr>
    <p:cSldViewPr snapToGrid="0" snapToObjects="1">
      <p:cViewPr varScale="1">
        <p:scale>
          <a:sx n="87" d="100"/>
          <a:sy n="87" d="100"/>
        </p:scale>
        <p:origin x="9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6958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12648" y="2761488"/>
            <a:ext cx="5559552" cy="131697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391"/>
              </a:lnSpc>
              <a:buNone/>
            </a:pPr>
            <a:r>
              <a:rPr lang="en-US" sz="3297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лаборатории по ускоренному выращиванию растений</a:t>
            </a:r>
            <a:endParaRPr lang="en-US" sz="3297" dirty="0"/>
          </a:p>
        </p:txBody>
      </p:sp>
      <p:sp>
        <p:nvSpPr>
          <p:cNvPr id="3" name="Text 1"/>
          <p:cNvSpPr txBox="1"/>
          <p:nvPr/>
        </p:nvSpPr>
        <p:spPr>
          <a:xfrm>
            <a:off x="612648" y="4434840"/>
            <a:ext cx="5559552" cy="104382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2057"/>
              </a:lnSpc>
              <a:buNone/>
            </a:pPr>
            <a:r>
              <a:rPr lang="en-US" sz="1783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Лаборатория будет специализироваться на выращивании таких сельскохозяйственных культур как пшеница, картофель и овощи с применением гидропоники для ускорения роста растений.</a:t>
            </a:r>
            <a:endParaRPr lang="en-US" sz="17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14450" r="14450"/>
          <a:stretch/>
        </p:blipFill>
        <p:spPr>
          <a:xfrm>
            <a:off x="7360920" y="0"/>
            <a:ext cx="4901184" cy="689457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2648" y="612648"/>
            <a:ext cx="6096000" cy="4682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Цель проекта</a:t>
            </a:r>
            <a:endParaRPr lang="en-US" sz="3356" dirty="0"/>
          </a:p>
        </p:txBody>
      </p:sp>
      <p:sp>
        <p:nvSpPr>
          <p:cNvPr id="4" name="Text 1"/>
          <p:cNvSpPr/>
          <p:nvPr/>
        </p:nvSpPr>
        <p:spPr>
          <a:xfrm>
            <a:off x="612648" y="1618488"/>
            <a:ext cx="6096000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Ускоренное выращивание растений</a:t>
            </a:r>
            <a:endParaRPr lang="en-US" sz="1745" dirty="0"/>
          </a:p>
        </p:txBody>
      </p:sp>
      <p:sp>
        <p:nvSpPr>
          <p:cNvPr id="5" name="Text 2"/>
          <p:cNvSpPr/>
          <p:nvPr/>
        </p:nvSpPr>
        <p:spPr>
          <a:xfrm>
            <a:off x="612648" y="3108960"/>
            <a:ext cx="6096000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Оптимизация условий для роста</a:t>
            </a:r>
            <a:endParaRPr lang="en-US" sz="1745" dirty="0"/>
          </a:p>
        </p:txBody>
      </p:sp>
      <p:sp>
        <p:nvSpPr>
          <p:cNvPr id="6" name="Text 3"/>
          <p:cNvSpPr/>
          <p:nvPr/>
        </p:nvSpPr>
        <p:spPr>
          <a:xfrm>
            <a:off x="612648" y="4809744"/>
            <a:ext cx="6096000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Автоматизация процессов полива и подкормки</a:t>
            </a:r>
            <a:endParaRPr lang="en-US" sz="1745" dirty="0"/>
          </a:p>
        </p:txBody>
      </p:sp>
      <p:sp>
        <p:nvSpPr>
          <p:cNvPr id="7" name="Text 4"/>
          <p:cNvSpPr txBox="1"/>
          <p:nvPr/>
        </p:nvSpPr>
        <p:spPr>
          <a:xfrm>
            <a:off x="612648" y="1947672"/>
            <a:ext cx="6096000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492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Лаборатория будет заниматься ускорением роста растений путем использования гидропоники - метода выращивания растений без почвы с применением питательных растворов.</a:t>
            </a:r>
            <a:endParaRPr lang="en-US" sz="1492" dirty="0"/>
          </a:p>
        </p:txBody>
      </p:sp>
      <p:sp>
        <p:nvSpPr>
          <p:cNvPr id="8" name="Text 5"/>
          <p:cNvSpPr txBox="1"/>
          <p:nvPr/>
        </p:nvSpPr>
        <p:spPr>
          <a:xfrm>
            <a:off x="612648" y="5138928"/>
            <a:ext cx="6096000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27"/>
              </a:lnSpc>
              <a:buNone/>
            </a:pPr>
            <a:r>
              <a:rPr lang="en-US" sz="1492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повышения эффективности процессы полива, подкормки и контроля параметров окружающей среды будут автоматизированы с помощью компьютерных программ и сенсоров.</a:t>
            </a:r>
            <a:endParaRPr lang="en-US" sz="1492" dirty="0"/>
          </a:p>
        </p:txBody>
      </p:sp>
      <p:sp>
        <p:nvSpPr>
          <p:cNvPr id="9" name="Text 6"/>
          <p:cNvSpPr txBox="1"/>
          <p:nvPr/>
        </p:nvSpPr>
        <p:spPr>
          <a:xfrm>
            <a:off x="612648" y="3438144"/>
            <a:ext cx="6096000" cy="838959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лаборатории будут созданы оптимальные условия для роста растений - поддержание нужной температуры, влажности, освещенности, которые позволят добиться максимальной производительности.</a:t>
            </a:r>
            <a:endParaRPr lang="en-US" sz="150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" y="1618488"/>
            <a:ext cx="487680" cy="487767"/>
          </a:xfrm>
          <a:prstGeom prst="ellipse">
            <a:avLst/>
          </a:prstGeom>
          <a:solidFill>
            <a:srgbClr val="0A0909"/>
          </a:solidFill>
          <a:ln/>
        </p:spPr>
      </p:sp>
      <p:sp>
        <p:nvSpPr>
          <p:cNvPr id="3" name="Shape 1"/>
          <p:cNvSpPr/>
          <p:nvPr/>
        </p:nvSpPr>
        <p:spPr>
          <a:xfrm>
            <a:off x="6409944" y="1618488"/>
            <a:ext cx="487680" cy="487767"/>
          </a:xfrm>
          <a:prstGeom prst="ellipse">
            <a:avLst/>
          </a:prstGeom>
          <a:solidFill>
            <a:srgbClr val="0A0909"/>
          </a:solidFill>
          <a:ln/>
        </p:spPr>
      </p:sp>
      <p:sp>
        <p:nvSpPr>
          <p:cNvPr id="4" name="Shape 2"/>
          <p:cNvSpPr/>
          <p:nvPr/>
        </p:nvSpPr>
        <p:spPr>
          <a:xfrm>
            <a:off x="612648" y="4160520"/>
            <a:ext cx="487680" cy="487767"/>
          </a:xfrm>
          <a:prstGeom prst="ellipse">
            <a:avLst/>
          </a:prstGeom>
          <a:solidFill>
            <a:srgbClr val="0A0909"/>
          </a:solidFill>
          <a:ln/>
        </p:spPr>
      </p:sp>
      <p:sp>
        <p:nvSpPr>
          <p:cNvPr id="5" name="Shape 3"/>
          <p:cNvSpPr/>
          <p:nvPr/>
        </p:nvSpPr>
        <p:spPr>
          <a:xfrm>
            <a:off x="6409944" y="4160520"/>
            <a:ext cx="487680" cy="487767"/>
          </a:xfrm>
          <a:prstGeom prst="ellipse">
            <a:avLst/>
          </a:prstGeom>
          <a:solidFill>
            <a:srgbClr val="0A0909"/>
          </a:solidFill>
          <a:ln/>
        </p:spPr>
      </p:sp>
      <p:pic>
        <p:nvPicPr>
          <p:cNvPr id="6" name="Image 0" descr="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618488"/>
            <a:ext cx="487680" cy="487767"/>
          </a:xfrm>
          <a:prstGeom prst="rect">
            <a:avLst/>
          </a:prstGeom>
        </p:spPr>
      </p:pic>
      <p:pic>
        <p:nvPicPr>
          <p:cNvPr id="7" name="Image 1" descr="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44" y="1618488"/>
            <a:ext cx="487680" cy="487767"/>
          </a:xfrm>
          <a:prstGeom prst="rect">
            <a:avLst/>
          </a:prstGeom>
        </p:spPr>
      </p:pic>
      <p:pic>
        <p:nvPicPr>
          <p:cNvPr id="8" name="Image 2" descr="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4160520"/>
            <a:ext cx="487680" cy="487767"/>
          </a:xfrm>
          <a:prstGeom prst="rect">
            <a:avLst/>
          </a:prstGeom>
        </p:spPr>
      </p:pic>
      <p:pic>
        <p:nvPicPr>
          <p:cNvPr id="9" name="Image 3" descr="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44" y="4160520"/>
            <a:ext cx="487680" cy="487767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612648" y="612648"/>
            <a:ext cx="7129882" cy="4682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Преимущества технологии</a:t>
            </a:r>
            <a:endParaRPr lang="en-US" sz="3356" dirty="0"/>
          </a:p>
        </p:txBody>
      </p:sp>
      <p:sp>
        <p:nvSpPr>
          <p:cNvPr id="11" name="Text 5"/>
          <p:cNvSpPr txBox="1"/>
          <p:nvPr/>
        </p:nvSpPr>
        <p:spPr>
          <a:xfrm>
            <a:off x="1225296" y="1947672"/>
            <a:ext cx="4086758" cy="1258438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Лаборатория будет специализироваться на выращивании таких сельскохозяйственных культур как пшеница, картофель и овощи с применением гидропоники для достижения максимальной скорости роста растений по сравнению с традиционными методами.</a:t>
            </a:r>
            <a:endParaRPr lang="en-US" sz="1507" dirty="0"/>
          </a:p>
        </p:txBody>
      </p:sp>
      <p:sp>
        <p:nvSpPr>
          <p:cNvPr id="12" name="Text 6"/>
          <p:cNvSpPr txBox="1"/>
          <p:nvPr/>
        </p:nvSpPr>
        <p:spPr>
          <a:xfrm>
            <a:off x="7013448" y="1947672"/>
            <a:ext cx="4086758" cy="146330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Использование гидропоники и автоматизации процессов полива, подкормки позволит значительно сократить расход воды, удобрений и ручного труда по сравнению с полевым выращиванием, обеспечив повышение эффективности производства.</a:t>
            </a:r>
            <a:endParaRPr lang="en-US" sz="1507" dirty="0"/>
          </a:p>
        </p:txBody>
      </p:sp>
      <p:sp>
        <p:nvSpPr>
          <p:cNvPr id="13" name="Text 7"/>
          <p:cNvSpPr txBox="1"/>
          <p:nvPr/>
        </p:nvSpPr>
        <p:spPr>
          <a:xfrm>
            <a:off x="1225296" y="4489704"/>
            <a:ext cx="4086758" cy="104382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Благодаря оптимизации условий освещения, температуры и влажности методом гидропоники будет достигнута максимальная урожайность растений, превышающая показатели традиционного земледелия.</a:t>
            </a:r>
            <a:endParaRPr lang="en-US" sz="1507" dirty="0"/>
          </a:p>
        </p:txBody>
      </p:sp>
      <p:sp>
        <p:nvSpPr>
          <p:cNvPr id="14" name="Text 8"/>
          <p:cNvSpPr txBox="1"/>
          <p:nvPr/>
        </p:nvSpPr>
        <p:spPr>
          <a:xfrm>
            <a:off x="7013448" y="4489704"/>
            <a:ext cx="4086758" cy="104382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Использование гидропоники позволит организовать круглогодичное производство сельскохозяйственной продукции вне зависимости от внешних погодных условий и сезонов.</a:t>
            </a:r>
            <a:endParaRPr lang="en-US" sz="1507" dirty="0"/>
          </a:p>
        </p:txBody>
      </p:sp>
      <p:sp>
        <p:nvSpPr>
          <p:cNvPr id="15" name="Text 9"/>
          <p:cNvSpPr/>
          <p:nvPr/>
        </p:nvSpPr>
        <p:spPr>
          <a:xfrm>
            <a:off x="1225296" y="1618488"/>
            <a:ext cx="4086758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Ускоренный рост растений</a:t>
            </a:r>
            <a:endParaRPr lang="en-US" sz="1745" dirty="0"/>
          </a:p>
        </p:txBody>
      </p:sp>
      <p:sp>
        <p:nvSpPr>
          <p:cNvPr id="16" name="Text 10"/>
          <p:cNvSpPr/>
          <p:nvPr/>
        </p:nvSpPr>
        <p:spPr>
          <a:xfrm>
            <a:off x="7013448" y="1618488"/>
            <a:ext cx="4086758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Экономия ресурсов и энергии</a:t>
            </a:r>
            <a:endParaRPr lang="en-US" sz="1745" dirty="0"/>
          </a:p>
        </p:txBody>
      </p:sp>
      <p:sp>
        <p:nvSpPr>
          <p:cNvPr id="17" name="Text 11"/>
          <p:cNvSpPr/>
          <p:nvPr/>
        </p:nvSpPr>
        <p:spPr>
          <a:xfrm>
            <a:off x="1225296" y="4160520"/>
            <a:ext cx="4086758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Высокая урожайность</a:t>
            </a:r>
            <a:endParaRPr lang="en-US" sz="1745" dirty="0"/>
          </a:p>
        </p:txBody>
      </p:sp>
      <p:sp>
        <p:nvSpPr>
          <p:cNvPr id="18" name="Text 12"/>
          <p:cNvSpPr/>
          <p:nvPr/>
        </p:nvSpPr>
        <p:spPr>
          <a:xfrm>
            <a:off x="7013448" y="4160520"/>
            <a:ext cx="4086758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Круглогодичное производство</a:t>
            </a:r>
            <a:endParaRPr lang="en-US" sz="17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14450" r="14450"/>
          <a:stretch/>
        </p:blipFill>
        <p:spPr>
          <a:xfrm>
            <a:off x="0" y="0"/>
            <a:ext cx="4901184" cy="689457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22976" y="612648"/>
            <a:ext cx="6096000" cy="94626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Описание процесса выращивания</a:t>
            </a:r>
            <a:endParaRPr lang="en-US" sz="3356" dirty="0"/>
          </a:p>
        </p:txBody>
      </p:sp>
      <p:sp>
        <p:nvSpPr>
          <p:cNvPr id="4" name="Text 1"/>
          <p:cNvSpPr txBox="1"/>
          <p:nvPr/>
        </p:nvSpPr>
        <p:spPr>
          <a:xfrm>
            <a:off x="5522976" y="2423160"/>
            <a:ext cx="6096000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Лаборатория будет специализироваться на выращивании таких культур как пшеница, картофель, овощи с использованием гидропоники.</a:t>
            </a:r>
            <a:endParaRPr lang="en-US" sz="1507" dirty="0"/>
          </a:p>
        </p:txBody>
      </p:sp>
      <p:sp>
        <p:nvSpPr>
          <p:cNvPr id="5" name="Text 2"/>
          <p:cNvSpPr txBox="1"/>
          <p:nvPr/>
        </p:nvSpPr>
        <p:spPr>
          <a:xfrm>
            <a:off x="5522976" y="3913632"/>
            <a:ext cx="6096000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лаборатории будут созданы оптимальные условия для роста растений с применением систем автоматизированного полива и подкормки.</a:t>
            </a:r>
            <a:endParaRPr lang="en-US" sz="1507" dirty="0"/>
          </a:p>
        </p:txBody>
      </p:sp>
      <p:sp>
        <p:nvSpPr>
          <p:cNvPr id="6" name="Text 3"/>
          <p:cNvSpPr txBox="1"/>
          <p:nvPr/>
        </p:nvSpPr>
        <p:spPr>
          <a:xfrm>
            <a:off x="5522976" y="5404104"/>
            <a:ext cx="6096000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Будет осуществляться мониторинг параметров окружающей среды и вноситься коррективы для обеспечения максимальной производительности.</a:t>
            </a:r>
            <a:endParaRPr lang="en-US" sz="1507" dirty="0"/>
          </a:p>
        </p:txBody>
      </p:sp>
      <p:sp>
        <p:nvSpPr>
          <p:cNvPr id="7" name="Text 4"/>
          <p:cNvSpPr/>
          <p:nvPr/>
        </p:nvSpPr>
        <p:spPr>
          <a:xfrm>
            <a:off x="5522976" y="2084832"/>
            <a:ext cx="6096000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Подбор оптимальных сортов растений</a:t>
            </a:r>
            <a:endParaRPr lang="en-US" sz="1745" dirty="0"/>
          </a:p>
        </p:txBody>
      </p:sp>
      <p:sp>
        <p:nvSpPr>
          <p:cNvPr id="8" name="Text 5"/>
          <p:cNvSpPr/>
          <p:nvPr/>
        </p:nvSpPr>
        <p:spPr>
          <a:xfrm>
            <a:off x="5522976" y="3584448"/>
            <a:ext cx="6096000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благоприятных условий роста</a:t>
            </a:r>
            <a:endParaRPr lang="en-US" sz="1745" dirty="0"/>
          </a:p>
        </p:txBody>
      </p:sp>
      <p:sp>
        <p:nvSpPr>
          <p:cNvPr id="9" name="Text 6"/>
          <p:cNvSpPr/>
          <p:nvPr/>
        </p:nvSpPr>
        <p:spPr>
          <a:xfrm>
            <a:off x="5522976" y="5074920"/>
            <a:ext cx="6096000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Контроль и регулирование процесса выращивания</a:t>
            </a:r>
            <a:endParaRPr lang="en-US" sz="17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12648" y="612648"/>
            <a:ext cx="7685837" cy="4682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Необходимое оборудование</a:t>
            </a:r>
            <a:endParaRPr lang="en-US" sz="3356" dirty="0"/>
          </a:p>
        </p:txBody>
      </p:sp>
      <p:sp>
        <p:nvSpPr>
          <p:cNvPr id="3" name="Text 1"/>
          <p:cNvSpPr txBox="1"/>
          <p:nvPr/>
        </p:nvSpPr>
        <p:spPr>
          <a:xfrm>
            <a:off x="612648" y="1947672"/>
            <a:ext cx="7685837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Лаборатория будет оснащена системами искусственного освещения и автоматизированного капельного полива для оптимизации процессов фотосинтеза и минимизации затрат водных ресурсов.</a:t>
            </a:r>
            <a:endParaRPr lang="en-US" sz="1507" dirty="0"/>
          </a:p>
        </p:txBody>
      </p:sp>
      <p:sp>
        <p:nvSpPr>
          <p:cNvPr id="4" name="Text 2"/>
          <p:cNvSpPr txBox="1"/>
          <p:nvPr/>
        </p:nvSpPr>
        <p:spPr>
          <a:xfrm>
            <a:off x="612648" y="3438144"/>
            <a:ext cx="7685837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контроля параметров воздушной среды, таких как температура и влажность, будут использоваться цифровые датчики с возможностью дистанционного мониторинга и автоматической коррекции режимов.</a:t>
            </a:r>
            <a:endParaRPr lang="en-US" sz="1507" dirty="0"/>
          </a:p>
        </p:txBody>
      </p:sp>
      <p:sp>
        <p:nvSpPr>
          <p:cNvPr id="5" name="Text 3"/>
          <p:cNvSpPr txBox="1"/>
          <p:nvPr/>
        </p:nvSpPr>
        <p:spPr>
          <a:xfrm>
            <a:off x="612648" y="4928616"/>
            <a:ext cx="7685837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Лаборатория оснастится гидропонными установками с подвижными полками и системой питательных растворов для выращивания растений в водной среде без почвы, что позволит оптимизировать процессы питания и ускорить рост культур.</a:t>
            </a:r>
            <a:endParaRPr lang="en-US" sz="1507" dirty="0"/>
          </a:p>
        </p:txBody>
      </p:sp>
      <p:sp>
        <p:nvSpPr>
          <p:cNvPr id="6" name="Text 4"/>
          <p:cNvSpPr/>
          <p:nvPr/>
        </p:nvSpPr>
        <p:spPr>
          <a:xfrm>
            <a:off x="612648" y="1618488"/>
            <a:ext cx="7685837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Системы освещения и полива</a:t>
            </a:r>
            <a:endParaRPr lang="en-US" sz="1745" dirty="0"/>
          </a:p>
        </p:txBody>
      </p:sp>
      <p:sp>
        <p:nvSpPr>
          <p:cNvPr id="7" name="Text 5"/>
          <p:cNvSpPr/>
          <p:nvPr/>
        </p:nvSpPr>
        <p:spPr>
          <a:xfrm>
            <a:off x="612648" y="3108960"/>
            <a:ext cx="7685837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Датчики температуры и влажности</a:t>
            </a:r>
            <a:endParaRPr lang="en-US" sz="1745" dirty="0"/>
          </a:p>
        </p:txBody>
      </p:sp>
      <p:sp>
        <p:nvSpPr>
          <p:cNvPr id="8" name="Text 6"/>
          <p:cNvSpPr/>
          <p:nvPr/>
        </p:nvSpPr>
        <p:spPr>
          <a:xfrm>
            <a:off x="612648" y="4599432"/>
            <a:ext cx="7685837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Гидропонные установки и субстраты</a:t>
            </a:r>
            <a:endParaRPr lang="en-US" sz="17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22319" b="22319"/>
          <a:stretch/>
        </p:blipFill>
        <p:spPr>
          <a:xfrm>
            <a:off x="612648" y="1618488"/>
            <a:ext cx="3319272" cy="1837944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t="22319" b="22319"/>
          <a:stretch/>
        </p:blipFill>
        <p:spPr>
          <a:xfrm>
            <a:off x="4480560" y="1618488"/>
            <a:ext cx="3319272" cy="1837944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t="22319" b="22319"/>
          <a:stretch/>
        </p:blipFill>
        <p:spPr>
          <a:xfrm>
            <a:off x="8339328" y="1618488"/>
            <a:ext cx="3319272" cy="18379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2648" y="612648"/>
            <a:ext cx="7685837" cy="4682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Рыночные перспективы</a:t>
            </a:r>
            <a:endParaRPr lang="en-US" sz="3356" dirty="0"/>
          </a:p>
        </p:txBody>
      </p:sp>
      <p:sp>
        <p:nvSpPr>
          <p:cNvPr id="6" name="Text 1"/>
          <p:cNvSpPr txBox="1"/>
          <p:nvPr/>
        </p:nvSpPr>
        <p:spPr>
          <a:xfrm>
            <a:off x="612648" y="4279392"/>
            <a:ext cx="3296717" cy="146330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достижения максимальной эффективности необходим подбор быстрорастущих сортов пшеницы, картофеля и овощных культур, наиболее пригодных для выращивания в условиях гидропоники.</a:t>
            </a:r>
            <a:endParaRPr lang="en-US" sz="1507" dirty="0"/>
          </a:p>
        </p:txBody>
      </p:sp>
      <p:sp>
        <p:nvSpPr>
          <p:cNvPr id="7" name="Text 2"/>
          <p:cNvSpPr txBox="1"/>
          <p:nvPr/>
        </p:nvSpPr>
        <p:spPr>
          <a:xfrm>
            <a:off x="4475988" y="4279392"/>
            <a:ext cx="3296717" cy="1258438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обеспечения оптимальных условий освещения и полива планируется использование светодиодных ламп и системы автоматизированного капельного полива.</a:t>
            </a:r>
            <a:endParaRPr lang="en-US" sz="1507" dirty="0"/>
          </a:p>
        </p:txBody>
      </p:sp>
      <p:sp>
        <p:nvSpPr>
          <p:cNvPr id="8" name="Text 3"/>
          <p:cNvSpPr txBox="1"/>
          <p:nvPr/>
        </p:nvSpPr>
        <p:spPr>
          <a:xfrm>
            <a:off x="8339328" y="4279392"/>
            <a:ext cx="3296717" cy="167791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Автоматизация процессов выращивания с помощью цифровых датчиков и систем управления позволит обеспечить контроль параметров окружающей среды и внести необходимые коррективы для достижения максимальной скорости роста растений.</a:t>
            </a:r>
            <a:endParaRPr lang="en-US" sz="1507" dirty="0"/>
          </a:p>
        </p:txBody>
      </p:sp>
      <p:sp>
        <p:nvSpPr>
          <p:cNvPr id="9" name="Text 4"/>
          <p:cNvSpPr/>
          <p:nvPr/>
        </p:nvSpPr>
        <p:spPr>
          <a:xfrm>
            <a:off x="612648" y="3703320"/>
            <a:ext cx="3296717" cy="48776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Подбор оптимальных сортов растений</a:t>
            </a:r>
            <a:endParaRPr lang="en-US" sz="1745" dirty="0"/>
          </a:p>
        </p:txBody>
      </p:sp>
      <p:sp>
        <p:nvSpPr>
          <p:cNvPr id="10" name="Text 5"/>
          <p:cNvSpPr/>
          <p:nvPr/>
        </p:nvSpPr>
        <p:spPr>
          <a:xfrm>
            <a:off x="4480560" y="3703320"/>
            <a:ext cx="3296717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Системы освещения и полива</a:t>
            </a:r>
            <a:endParaRPr lang="en-US" sz="1745" dirty="0"/>
          </a:p>
        </p:txBody>
      </p:sp>
      <p:sp>
        <p:nvSpPr>
          <p:cNvPr id="11" name="Text 6"/>
          <p:cNvSpPr/>
          <p:nvPr/>
        </p:nvSpPr>
        <p:spPr>
          <a:xfrm>
            <a:off x="8339328" y="3703320"/>
            <a:ext cx="3296717" cy="48776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Автоматизация процессов выращивания</a:t>
            </a:r>
            <a:endParaRPr lang="en-US" sz="17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" y="1618488"/>
            <a:ext cx="487680" cy="487767"/>
          </a:xfrm>
          <a:prstGeom prst="ellipse">
            <a:avLst/>
          </a:prstGeom>
          <a:solidFill>
            <a:srgbClr val="0A0909"/>
          </a:solidFill>
          <a:ln/>
        </p:spPr>
      </p:sp>
      <p:sp>
        <p:nvSpPr>
          <p:cNvPr id="3" name="Shape 1"/>
          <p:cNvSpPr/>
          <p:nvPr/>
        </p:nvSpPr>
        <p:spPr>
          <a:xfrm>
            <a:off x="4434840" y="1618488"/>
            <a:ext cx="487680" cy="487767"/>
          </a:xfrm>
          <a:prstGeom prst="ellipse">
            <a:avLst/>
          </a:prstGeom>
          <a:solidFill>
            <a:srgbClr val="0A0909"/>
          </a:solidFill>
          <a:ln/>
        </p:spPr>
      </p:sp>
      <p:sp>
        <p:nvSpPr>
          <p:cNvPr id="4" name="Shape 2"/>
          <p:cNvSpPr/>
          <p:nvPr/>
        </p:nvSpPr>
        <p:spPr>
          <a:xfrm>
            <a:off x="8266176" y="1618488"/>
            <a:ext cx="487680" cy="487767"/>
          </a:xfrm>
          <a:prstGeom prst="ellipse">
            <a:avLst/>
          </a:prstGeom>
          <a:solidFill>
            <a:srgbClr val="0A0909"/>
          </a:solidFill>
          <a:ln/>
        </p:spPr>
      </p:sp>
      <p:pic>
        <p:nvPicPr>
          <p:cNvPr id="5" name="Image 0" descr="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618488"/>
            <a:ext cx="487680" cy="487767"/>
          </a:xfrm>
          <a:prstGeom prst="rect">
            <a:avLst/>
          </a:prstGeom>
        </p:spPr>
      </p:pic>
      <p:pic>
        <p:nvPicPr>
          <p:cNvPr id="6" name="Image 1" descr="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840" y="1618488"/>
            <a:ext cx="487680" cy="487767"/>
          </a:xfrm>
          <a:prstGeom prst="rect">
            <a:avLst/>
          </a:prstGeom>
        </p:spPr>
      </p:pic>
      <p:pic>
        <p:nvPicPr>
          <p:cNvPr id="7" name="Image 2" descr="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176" y="1618488"/>
            <a:ext cx="487680" cy="487767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612648" y="612648"/>
            <a:ext cx="7129882" cy="4682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Финансовая модель</a:t>
            </a:r>
            <a:endParaRPr lang="en-US" sz="3356" dirty="0"/>
          </a:p>
        </p:txBody>
      </p:sp>
      <p:sp>
        <p:nvSpPr>
          <p:cNvPr id="9" name="Text 4"/>
          <p:cNvSpPr txBox="1"/>
          <p:nvPr/>
        </p:nvSpPr>
        <p:spPr>
          <a:xfrm>
            <a:off x="612648" y="2798064"/>
            <a:ext cx="3364992" cy="1258438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Лаборатория будет специализироваться на выращивании пшеницы, картофеля и овощей, так как эти культуры хорошо растут в гидропонике и имеют высокий спрос.</a:t>
            </a:r>
            <a:endParaRPr lang="en-US" sz="1507" dirty="0"/>
          </a:p>
        </p:txBody>
      </p:sp>
      <p:sp>
        <p:nvSpPr>
          <p:cNvPr id="10" name="Text 5"/>
          <p:cNvSpPr txBox="1"/>
          <p:nvPr/>
        </p:nvSpPr>
        <p:spPr>
          <a:xfrm>
            <a:off x="4434840" y="2798064"/>
            <a:ext cx="3364992" cy="1258438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создания оптимальных условий роста будут подобраны сорта пшеницы, картофеля и овощей с максимальной скоростью вегетации и урожайностью при гидропонном выращивании.</a:t>
            </a:r>
            <a:endParaRPr lang="en-US" sz="1507" dirty="0"/>
          </a:p>
        </p:txBody>
      </p:sp>
      <p:sp>
        <p:nvSpPr>
          <p:cNvPr id="11" name="Text 6"/>
          <p:cNvSpPr txBox="1"/>
          <p:nvPr/>
        </p:nvSpPr>
        <p:spPr>
          <a:xfrm>
            <a:off x="8266176" y="2798064"/>
            <a:ext cx="3364992" cy="1258438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лаборатории создадут автоматизированную систему для контроля параметров окружающей среды, полива и подкормки растений, что позволит добиться максимальной производительности.</a:t>
            </a:r>
            <a:endParaRPr lang="en-US" sz="1507" dirty="0"/>
          </a:p>
        </p:txBody>
      </p:sp>
      <p:sp>
        <p:nvSpPr>
          <p:cNvPr id="12" name="Text 7"/>
          <p:cNvSpPr/>
          <p:nvPr/>
        </p:nvSpPr>
        <p:spPr>
          <a:xfrm>
            <a:off x="612648" y="2221992"/>
            <a:ext cx="3364992" cy="48776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Подбор оптимальных сортов растений</a:t>
            </a:r>
            <a:endParaRPr lang="en-US" sz="1745" dirty="0"/>
          </a:p>
        </p:txBody>
      </p:sp>
      <p:sp>
        <p:nvSpPr>
          <p:cNvPr id="13" name="Text 8"/>
          <p:cNvSpPr/>
          <p:nvPr/>
        </p:nvSpPr>
        <p:spPr>
          <a:xfrm>
            <a:off x="4434840" y="2221992"/>
            <a:ext cx="3364992" cy="48776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необходимых условий выращивания</a:t>
            </a:r>
            <a:endParaRPr lang="en-US" sz="1745" dirty="0"/>
          </a:p>
        </p:txBody>
      </p:sp>
      <p:sp>
        <p:nvSpPr>
          <p:cNvPr id="14" name="Text 9"/>
          <p:cNvSpPr/>
          <p:nvPr/>
        </p:nvSpPr>
        <p:spPr>
          <a:xfrm>
            <a:off x="8266176" y="2221992"/>
            <a:ext cx="3364992" cy="48776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систем полива и освещения</a:t>
            </a:r>
            <a:endParaRPr lang="en-US" sz="17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35909" b="35909"/>
          <a:stretch/>
        </p:blipFill>
        <p:spPr>
          <a:xfrm>
            <a:off x="0" y="0"/>
            <a:ext cx="12262104" cy="34564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2648" y="3941064"/>
            <a:ext cx="5325466" cy="19315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Команда проекта</a:t>
            </a:r>
            <a:endParaRPr lang="en-US" sz="3356" dirty="0"/>
          </a:p>
        </p:txBody>
      </p:sp>
      <p:sp>
        <p:nvSpPr>
          <p:cNvPr id="4" name="Text 1"/>
          <p:cNvSpPr txBox="1"/>
          <p:nvPr/>
        </p:nvSpPr>
        <p:spPr>
          <a:xfrm>
            <a:off x="6300216" y="3941064"/>
            <a:ext cx="5325466" cy="19315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Лаборатория будет специализироваться на выращивании пшеницы, картофеля и овощей для дальнейших исследований по ускорению их вегетации с использованием гидропоники.</a:t>
            </a:r>
            <a:endParaRPr lang="en-US" sz="15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31242" b="31242"/>
          <a:stretch/>
        </p:blipFill>
        <p:spPr>
          <a:xfrm>
            <a:off x="612648" y="1618488"/>
            <a:ext cx="5239512" cy="196596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t="31242" b="31242"/>
          <a:stretch/>
        </p:blipFill>
        <p:spPr>
          <a:xfrm>
            <a:off x="6409944" y="1618488"/>
            <a:ext cx="5239512" cy="19659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12648" y="612648"/>
            <a:ext cx="7685837" cy="4682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Этапы реализации</a:t>
            </a:r>
            <a:endParaRPr lang="en-US" sz="3356" dirty="0"/>
          </a:p>
        </p:txBody>
      </p:sp>
      <p:sp>
        <p:nvSpPr>
          <p:cNvPr id="5" name="Text 1"/>
          <p:cNvSpPr txBox="1"/>
          <p:nvPr/>
        </p:nvSpPr>
        <p:spPr>
          <a:xfrm>
            <a:off x="612648" y="4233672"/>
            <a:ext cx="5208422" cy="838959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выращивания сельскохозяйственных культур необходимо подобрать помещение с наличием систем освещения, температурного и влажностного контроля, а также оборудования для гидропоники.</a:t>
            </a:r>
            <a:endParaRPr lang="en-US" sz="1507" dirty="0"/>
          </a:p>
        </p:txBody>
      </p:sp>
      <p:sp>
        <p:nvSpPr>
          <p:cNvPr id="6" name="Text 2"/>
          <p:cNvSpPr txBox="1"/>
          <p:nvPr/>
        </p:nvSpPr>
        <p:spPr>
          <a:xfrm>
            <a:off x="6409944" y="4233672"/>
            <a:ext cx="5208422" cy="104382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управления лабораторией требуется команда специалистов, включающая агрономов, инженеров и техников, которым потребуется обучение методам ускоренного выращивания растений в гидропонных системах.</a:t>
            </a:r>
            <a:endParaRPr lang="en-US" sz="1507" dirty="0"/>
          </a:p>
        </p:txBody>
      </p:sp>
      <p:sp>
        <p:nvSpPr>
          <p:cNvPr id="7" name="Text 3"/>
          <p:cNvSpPr/>
          <p:nvPr/>
        </p:nvSpPr>
        <p:spPr>
          <a:xfrm>
            <a:off x="612648" y="3904488"/>
            <a:ext cx="5208422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Подбор помещения и оборудования</a:t>
            </a:r>
            <a:endParaRPr lang="en-US" sz="1745" dirty="0"/>
          </a:p>
        </p:txBody>
      </p:sp>
      <p:sp>
        <p:nvSpPr>
          <p:cNvPr id="8" name="Text 4"/>
          <p:cNvSpPr/>
          <p:nvPr/>
        </p:nvSpPr>
        <p:spPr>
          <a:xfrm>
            <a:off x="6409944" y="3904488"/>
            <a:ext cx="5208422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Набор персонала и обучение</a:t>
            </a:r>
            <a:endParaRPr lang="en-US" sz="17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14450" r="14450"/>
          <a:stretch/>
        </p:blipFill>
        <p:spPr>
          <a:xfrm>
            <a:off x="7360920" y="0"/>
            <a:ext cx="4901184" cy="689457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2648" y="612648"/>
            <a:ext cx="6096000" cy="4682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Окупаемость инвестиций</a:t>
            </a:r>
            <a:endParaRPr lang="en-US" sz="3356" dirty="0"/>
          </a:p>
        </p:txBody>
      </p:sp>
      <p:sp>
        <p:nvSpPr>
          <p:cNvPr id="4" name="Text 1"/>
          <p:cNvSpPr txBox="1"/>
          <p:nvPr/>
        </p:nvSpPr>
        <p:spPr>
          <a:xfrm>
            <a:off x="612648" y="1947672"/>
            <a:ext cx="6096000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Лаборатория будет специализироваться на выращивании пшеницы, картофеля и овощей с максимальной скоростью вегетации и урожайностью для гидропоники.</a:t>
            </a:r>
            <a:endParaRPr lang="en-US" sz="1507" dirty="0"/>
          </a:p>
        </p:txBody>
      </p:sp>
      <p:sp>
        <p:nvSpPr>
          <p:cNvPr id="5" name="Text 2"/>
          <p:cNvSpPr txBox="1"/>
          <p:nvPr/>
        </p:nvSpPr>
        <p:spPr>
          <a:xfrm>
            <a:off x="612648" y="3438144"/>
            <a:ext cx="6096000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оптимального роста растений в лабораторных условиях необходимо подобрать системы искусственного освещения и автоматизированного капельного полива.</a:t>
            </a:r>
            <a:endParaRPr lang="en-US" sz="1507" dirty="0"/>
          </a:p>
        </p:txBody>
      </p:sp>
      <p:sp>
        <p:nvSpPr>
          <p:cNvPr id="6" name="Text 3"/>
          <p:cNvSpPr txBox="1"/>
          <p:nvPr/>
        </p:nvSpPr>
        <p:spPr>
          <a:xfrm>
            <a:off x="612648" y="4928616"/>
            <a:ext cx="6096000" cy="6243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Автоматизация процессов мониторинга параметров окружающей среды, подкормки и полива растений позволит повысить эффективность производства и сократить издержки.</a:t>
            </a:r>
            <a:endParaRPr lang="en-US" sz="1507" dirty="0"/>
          </a:p>
        </p:txBody>
      </p:sp>
      <p:sp>
        <p:nvSpPr>
          <p:cNvPr id="7" name="Text 4"/>
          <p:cNvSpPr/>
          <p:nvPr/>
        </p:nvSpPr>
        <p:spPr>
          <a:xfrm>
            <a:off x="612648" y="1618488"/>
            <a:ext cx="6096000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Подбор оптимальных сортов растений</a:t>
            </a:r>
            <a:endParaRPr lang="en-US" sz="1745" dirty="0"/>
          </a:p>
        </p:txBody>
      </p:sp>
      <p:sp>
        <p:nvSpPr>
          <p:cNvPr id="8" name="Text 5"/>
          <p:cNvSpPr/>
          <p:nvPr/>
        </p:nvSpPr>
        <p:spPr>
          <a:xfrm>
            <a:off x="612648" y="3108960"/>
            <a:ext cx="6096000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Системы освещения и полива</a:t>
            </a:r>
            <a:endParaRPr lang="en-US" sz="1745" dirty="0"/>
          </a:p>
        </p:txBody>
      </p:sp>
      <p:sp>
        <p:nvSpPr>
          <p:cNvPr id="9" name="Text 6"/>
          <p:cNvSpPr/>
          <p:nvPr/>
        </p:nvSpPr>
        <p:spPr>
          <a:xfrm>
            <a:off x="612648" y="4599432"/>
            <a:ext cx="6096000" cy="24388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1879"/>
              </a:lnSpc>
              <a:buNone/>
            </a:pPr>
            <a:r>
              <a:rPr lang="en-US" sz="174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Автоматизация процессов выращивания</a:t>
            </a:r>
            <a:endParaRPr lang="en-US" sz="17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522976" y="612648"/>
            <a:ext cx="6096000" cy="4682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r">
              <a:lnSpc>
                <a:spcPts val="3625"/>
              </a:lnSpc>
              <a:buNone/>
            </a:pPr>
            <a:r>
              <a:rPr lang="en-US" sz="3356" dirty="0">
                <a:solidFill>
                  <a:srgbClr val="1211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Спасибо за внимание</a:t>
            </a:r>
            <a:endParaRPr lang="en-US" sz="3356" dirty="0"/>
          </a:p>
        </p:txBody>
      </p:sp>
      <p:sp>
        <p:nvSpPr>
          <p:cNvPr id="3" name="Text 1"/>
          <p:cNvSpPr txBox="1"/>
          <p:nvPr/>
        </p:nvSpPr>
        <p:spPr>
          <a:xfrm>
            <a:off x="5522976" y="1618488"/>
            <a:ext cx="6096000" cy="19510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r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Игорь Долгов</a:t>
            </a:r>
            <a:endParaRPr lang="en-US" sz="1507" dirty="0"/>
          </a:p>
        </p:txBody>
      </p:sp>
      <p:sp>
        <p:nvSpPr>
          <p:cNvPr id="4" name="Text 2"/>
          <p:cNvSpPr txBox="1"/>
          <p:nvPr/>
        </p:nvSpPr>
        <p:spPr>
          <a:xfrm>
            <a:off x="5522976" y="1892808"/>
            <a:ext cx="6096000" cy="19510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r">
              <a:lnSpc>
                <a:spcPts val="1644"/>
              </a:lnSpc>
              <a:buNone/>
            </a:pPr>
            <a:r>
              <a:rPr lang="en-US" sz="1507" dirty="0">
                <a:solidFill>
                  <a:srgbClr val="A6A6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dolgoff.igor2017@yandex.ru</a:t>
            </a:r>
            <a:endParaRPr lang="en-US" sz="15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705</Words>
  <Application>Microsoft Office PowerPoint</Application>
  <PresentationFormat>Широкоэкранный</PresentationFormat>
  <Paragraphs>74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Игорь</cp:lastModifiedBy>
  <cp:revision>2</cp:revision>
  <dcterms:created xsi:type="dcterms:W3CDTF">2023-12-03T20:50:49Z</dcterms:created>
  <dcterms:modified xsi:type="dcterms:W3CDTF">2023-12-03T21:06:24Z</dcterms:modified>
</cp:coreProperties>
</file>