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5" r:id="rId3"/>
    <p:sldId id="261" r:id="rId4"/>
    <p:sldId id="262" r:id="rId5"/>
    <p:sldId id="263" r:id="rId6"/>
    <p:sldId id="273" r:id="rId7"/>
    <p:sldId id="296" r:id="rId8"/>
    <p:sldId id="299" r:id="rId9"/>
    <p:sldId id="266" r:id="rId10"/>
    <p:sldId id="269" r:id="rId11"/>
    <p:sldId id="270" r:id="rId12"/>
    <p:sldId id="271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00F8AD3-7135-45E0-85FF-9054BB7B6991}">
          <p14:sldIdLst>
            <p14:sldId id="256"/>
            <p14:sldId id="295"/>
            <p14:sldId id="261"/>
            <p14:sldId id="262"/>
            <p14:sldId id="263"/>
            <p14:sldId id="273"/>
            <p14:sldId id="296"/>
            <p14:sldId id="299"/>
            <p14:sldId id="266"/>
            <p14:sldId id="269"/>
            <p14:sldId id="270"/>
            <p14:sldId id="271"/>
          </p14:sldIdLst>
        </p14:section>
        <p14:section name="Раздел без заголовка" id="{9D3610F9-F9FF-40E6-81FC-B1A257699E3C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7030A0"/>
    <a:srgbClr val="BDD7EE"/>
    <a:srgbClr val="D9D9D9"/>
    <a:srgbClr val="5B9BD5"/>
    <a:srgbClr val="CCFF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93059" autoAdjust="0"/>
  </p:normalViewPr>
  <p:slideViewPr>
    <p:cSldViewPr snapToGrid="0">
      <p:cViewPr>
        <p:scale>
          <a:sx n="75" d="100"/>
          <a:sy n="75" d="100"/>
        </p:scale>
        <p:origin x="43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C23A8-A2E9-4FC3-8BE7-8C5BE77C799F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5626D-D815-47FC-846A-3A4CC494E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40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626D-D815-47FC-846A-3A4CC494E8C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790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626D-D815-47FC-846A-3A4CC494E8C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504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626D-D815-47FC-846A-3A4CC494E8C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322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37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0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4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1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0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9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9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8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14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1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6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CF26-5F23-4A39-A79E-2C9CC49A6D28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2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gZJIsVLUSk" TargetMode="External"/><Relationship Id="rId2" Type="http://schemas.openxmlformats.org/officeDocument/2006/relationships/hyperlink" Target="https://disk.yandex.ru/i/-7PCIFLPTWY2Sw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oductuniversity.ru/target-market" TargetMode="External"/><Relationship Id="rId2" Type="http://schemas.openxmlformats.org/officeDocument/2006/relationships/hyperlink" Target="https://youtu.be/FT8KHdMvdJQ?si=dOw-kVPDM7ILkF2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youtube.com/shorts/IWemRcaaDFQ?si=F-ESy6MGsRqQAFl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b.ru/howto/kuj-zhelezo/" TargetMode="External"/><Relationship Id="rId2" Type="http://schemas.openxmlformats.org/officeDocument/2006/relationships/hyperlink" Target="https://admitad.pro/ru/blog/problem-curation?amp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tartupmagic.ru/tpost/10knjkdiz1-opisanie-produkta?amp=tru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PkvN-nTX3k?si=_lRprzC8AZeGDeGv" TargetMode="External"/><Relationship Id="rId2" Type="http://schemas.openxmlformats.org/officeDocument/2006/relationships/hyperlink" Target="https://youtu.be/mtqye7Vj0ME?si=uyi8f4FYaq5oxcf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youtube.com/watch?v=cPdp_nFW6YY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illbox.ru/media/marketing/kak-otsenit-obyem-rynka-metodom-pam-tam-sam-som-rasskazyvaem-na-primere-onlaynservisa/" TargetMode="External"/><Relationship Id="rId5" Type="http://schemas.openxmlformats.org/officeDocument/2006/relationships/hyperlink" Target="https://youtu.be/kJHSgKOPF_w?si=5Vu9KHK3fofgL1y8" TargetMode="External"/><Relationship Id="rId4" Type="http://schemas.openxmlformats.org/officeDocument/2006/relationships/hyperlink" Target="https://youtu.be/c5aQ0WiShGM?si=1rgziIrYXgaAJZm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G_J4V-7X8o?si=gX4yq-mUYanWZm3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skillbox.ru/media/base/biznesmodel-kak-s-eye-pomoshchyu-zapustit-startap-ili-spasti-pogibayushchuyu-kompaniyu/" TargetMode="External"/><Relationship Id="rId4" Type="http://schemas.openxmlformats.org/officeDocument/2006/relationships/hyperlink" Target="https://youtu.be/KONl6xKuK-4?si=WAgSCS_-kTJaSUY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nydw0QlSQQ?si=uEejDtbL8p_wu7hd" TargetMode="External"/><Relationship Id="rId2" Type="http://schemas.openxmlformats.org/officeDocument/2006/relationships/hyperlink" Target="https://fideware.com/ru/blog/5-essential-stages-in-startup-product-developme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yberleninka.ru/article/n/klassifikatsiya-riskov-startapa/viewer" TargetMode="External"/><Relationship Id="rId2" Type="http://schemas.openxmlformats.org/officeDocument/2006/relationships/hyperlink" Target="https://vc.ru/u/1178804-profilans-grupp/496758-kak-snizit-biznes-riski-dlya-startapa-9-riskov-o-kotoryh-vsegda-nuzhno-pomn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finuslugi.ru/navigator/nakopit-i-sohranit/stat_riski_startapa_vyyavlyaem_i_umenshae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6106" y="1788886"/>
            <a:ext cx="8650070" cy="1517022"/>
          </a:xfrm>
        </p:spPr>
        <p:txBody>
          <a:bodyPr>
            <a:normAutofit/>
          </a:bodyPr>
          <a:lstStyle/>
          <a:p>
            <a:pPr algn="ctr"/>
            <a:r>
              <a:rPr lang="ru-RU" sz="4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Концепция устройство для </a:t>
            </a:r>
            <a:r>
              <a:rPr lang="ru-RU" sz="4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очистки озёр и водоёмов </a:t>
            </a:r>
            <a:endParaRPr lang="ru-KG" sz="4400" b="1" kern="1200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30F4677-195B-4A8B-4BD0-FFE0BB36FAA8}"/>
              </a:ext>
            </a:extLst>
          </p:cNvPr>
          <p:cNvGrpSpPr/>
          <p:nvPr/>
        </p:nvGrpSpPr>
        <p:grpSpPr>
          <a:xfrm rot="16200000">
            <a:off x="8291696" y="2953251"/>
            <a:ext cx="6858001" cy="951498"/>
            <a:chOff x="0" y="692501"/>
            <a:chExt cx="2624903" cy="97077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FE65137-B08D-86B2-05BB-51C427F701C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BAAAA24-DC87-8732-3CAB-46A289FFB9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3DF45E5-A1B0-039A-8370-DDF3CE5F82C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D251B79-1DC0-71DB-E803-6D16BA89F3A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AACA60-E286-2893-A205-F58E8B5ED04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5" name="Дата 24">
            <a:extLst>
              <a:ext uri="{FF2B5EF4-FFF2-40B4-BE49-F238E27FC236}">
                <a16:creationId xmlns:a16="http://schemas.microsoft.com/office/drawing/2014/main" id="{B93148F7-5652-D623-4785-4221C73F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9096" y="311417"/>
            <a:ext cx="2743200" cy="1230340"/>
          </a:xfrm>
        </p:spPr>
        <p:txBody>
          <a:bodyPr vert="vert270"/>
          <a:lstStyle/>
          <a:p>
            <a:fld id="{0A61EF5C-C9D4-493E-B45E-0A45720485D3}" type="datetime1">
              <a:rPr lang="ru-RU" sz="1800" smtClean="0">
                <a:solidFill>
                  <a:schemeClr val="bg1"/>
                </a:solidFill>
              </a:rPr>
              <a:t>24.10.2024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7FBFF7B3-C393-F58D-C003-04FF001116A1}"/>
              </a:ext>
            </a:extLst>
          </p:cNvPr>
          <p:cNvSpPr txBox="1">
            <a:spLocks/>
          </p:cNvSpPr>
          <p:nvPr/>
        </p:nvSpPr>
        <p:spPr>
          <a:xfrm>
            <a:off x="1019883" y="6213775"/>
            <a:ext cx="5762755" cy="3693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292729"/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0FB4371-7A86-2549-13E4-ED4D9795EA98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ВСЕЙ ПРЕЗЕНТАЦИИ: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Размер текста со 2 по крайний слайд – 24 </a:t>
            </a:r>
            <a:r>
              <a:rPr lang="ru-RU" sz="2000" dirty="0" err="1">
                <a:solidFill>
                  <a:schemeClr val="tx1"/>
                </a:solidFill>
              </a:rPr>
              <a:t>пт</a:t>
            </a:r>
            <a:r>
              <a:rPr lang="ru-RU" sz="2000" dirty="0">
                <a:solidFill>
                  <a:schemeClr val="tx1"/>
                </a:solidFill>
              </a:rPr>
              <a:t> (по возможности)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Цвет текста – сиреневый (</a:t>
            </a:r>
            <a:r>
              <a:rPr lang="ru-RU" sz="2000" cap="none" dirty="0">
                <a:solidFill>
                  <a:schemeClr val="tx1"/>
                </a:solidFill>
              </a:rPr>
              <a:t>#7030A0</a:t>
            </a:r>
            <a:r>
              <a:rPr lang="ru-RU" sz="2000" dirty="0">
                <a:solidFill>
                  <a:schemeClr val="tx1"/>
                </a:solidFill>
              </a:rPr>
              <a:t>) и/или черный (стандартный). На протяжении всей презентации, если ваш текст черный, то желательно </a:t>
            </a:r>
            <a:r>
              <a:rPr lang="ru-RU" sz="2000" dirty="0">
                <a:solidFill>
                  <a:srgbClr val="7030A0"/>
                </a:solidFill>
              </a:rPr>
              <a:t>сиреневым цветом выделять основные слова</a:t>
            </a:r>
            <a:r>
              <a:rPr lang="ru-RU" sz="2000" dirty="0">
                <a:solidFill>
                  <a:schemeClr val="tx1"/>
                </a:solidFill>
              </a:rPr>
              <a:t>, выражающие главный смысл абзаца (для удобства визуального восприятия вашей информации)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Можно добавлять еще слайды, если не хватает места. </a:t>
            </a:r>
            <a:r>
              <a:rPr lang="ru-RU" sz="2000" dirty="0">
                <a:solidFill>
                  <a:srgbClr val="7030A0"/>
                </a:solidFill>
              </a:rPr>
              <a:t>Убирать слайды нельзя</a:t>
            </a:r>
            <a:r>
              <a:rPr lang="ru-RU" sz="2000" dirty="0">
                <a:solidFill>
                  <a:schemeClr val="tx1"/>
                </a:solidFill>
              </a:rPr>
              <a:t>, которые сейчас есть в шаблоне.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Везде, где текст </a:t>
            </a:r>
            <a:r>
              <a:rPr lang="ru-RU" sz="2000" dirty="0">
                <a:solidFill>
                  <a:srgbClr val="FF0000"/>
                </a:solidFill>
              </a:rPr>
              <a:t>красного цвета</a:t>
            </a:r>
            <a:r>
              <a:rPr lang="ru-RU" sz="2000" dirty="0">
                <a:solidFill>
                  <a:schemeClr val="tx1"/>
                </a:solidFill>
              </a:rPr>
              <a:t>, его нужно изменить или утвердить, перекрасив в черный или сиреневый.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Текст, написанный в шаблоне фиолетовым или черным цветом, не удаляем.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Шрифт - </a:t>
            </a:r>
            <a:r>
              <a:rPr lang="ru-RU" sz="2000" cap="none" dirty="0" err="1">
                <a:solidFill>
                  <a:schemeClr val="tx1"/>
                </a:solidFill>
              </a:rPr>
              <a:t>Calibri</a:t>
            </a:r>
            <a:r>
              <a:rPr lang="ru-RU" sz="2000" cap="none" dirty="0">
                <a:solidFill>
                  <a:schemeClr val="tx1"/>
                </a:solidFill>
              </a:rPr>
              <a:t> Light (</a:t>
            </a:r>
            <a:r>
              <a:rPr lang="ru-RU" sz="2000" dirty="0">
                <a:solidFill>
                  <a:schemeClr val="tx1"/>
                </a:solidFill>
              </a:rPr>
              <a:t>Заголовки), </a:t>
            </a:r>
            <a:r>
              <a:rPr lang="ru-RU" sz="2000" cap="none" dirty="0" err="1">
                <a:solidFill>
                  <a:schemeClr val="tx1"/>
                </a:solidFill>
              </a:rPr>
              <a:t>Calibri</a:t>
            </a:r>
            <a:r>
              <a:rPr lang="ru-RU" sz="2000" cap="none" dirty="0">
                <a:solidFill>
                  <a:schemeClr val="tx1"/>
                </a:solidFill>
              </a:rPr>
              <a:t> (остальной текст)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Нумерация слайдов обязательная. Справа внизу (в розовом квадрате)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Суть слайдов должна передаваться через меньшее количество слов. Не перегружайте слайды большим                                  количеством текста (для этого есть паспорт).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Иллюстративные элементы вашего проекта на протяжении презентации приветствуются.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Видеоурок АСИ «Как заполнить презентацию проекта» -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https://disk.yandex.ru/i/-7PCIFLPTWY2Sw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Олеся Хрипунова о создании презентации для стартапа: </a:t>
            </a:r>
            <a:r>
              <a:rPr lang="en-US" sz="2000" dirty="0">
                <a:solidFill>
                  <a:schemeClr val="tx1"/>
                </a:solidFill>
                <a:hlinkClick r:id="rId3"/>
              </a:rPr>
              <a:t>https://www.youtube.com/watch?v=6gZJIsVLUSk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625BB2-41EA-AD05-10A3-5F26511A9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44" y="274893"/>
            <a:ext cx="1307726" cy="1442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3051F0-099F-DEC3-5E8C-9A9A3DE12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0249" y="178888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3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45450C0-A66A-50AC-4CCB-8136589245FF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F287C73-4C3A-9F58-CD13-355CF2D7747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F65F1FC2-D0AF-C477-FFD4-5287818F192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30DE883-EC30-74A4-8CB3-C82A1EBA42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21B5749-1E11-CDA1-7ACC-6D28CDCFC10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EFEBB84-1422-4836-3D64-4EF02D3C3DD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DDC0242D-17E3-87B8-6807-96823D98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12;p15">
            <a:extLst>
              <a:ext uri="{FF2B5EF4-FFF2-40B4-BE49-F238E27FC236}">
                <a16:creationId xmlns:a16="http://schemas.microsoft.com/office/drawing/2014/main" id="{D7ECEAC0-2630-384B-FFAB-1A52A4529512}"/>
              </a:ext>
            </a:extLst>
          </p:cNvPr>
          <p:cNvSpPr txBox="1"/>
          <p:nvPr/>
        </p:nvSpPr>
        <p:spPr>
          <a:xfrm>
            <a:off x="0" y="-643095"/>
            <a:ext cx="10372165" cy="2083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 проекте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62603F-1F5B-D36F-4A68-EF123F13004B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 генезисе проекта важно указать - откуда появился проект (короткая история).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Коротко изложите суть проекта, чтобы сразу ввести в курс дела слушателей.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E29CE798-C32B-7753-617C-35F291F65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85176"/>
              </p:ext>
            </p:extLst>
          </p:nvPr>
        </p:nvGraphicFramePr>
        <p:xfrm>
          <a:off x="403860" y="773722"/>
          <a:ext cx="10198100" cy="58201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2338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7235762">
                  <a:extLst>
                    <a:ext uri="{9D8B030D-6E8A-4147-A177-3AD203B41FA5}">
                      <a16:colId xmlns:a16="http://schemas.microsoft.com/office/drawing/2014/main" val="3935903389"/>
                    </a:ext>
                  </a:extLst>
                </a:gridCol>
              </a:tblGrid>
              <a:tr h="35341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Генезис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20-м веке начали активно обсуждаться проблемы экологии и необходимости защиты природных ресурсов. Конференции, такие как Стокгольмская конференция по окружающей среде (1972), способствовали </a:t>
                      </a:r>
                      <a:r>
                        <a:rPr lang="ru-RU" sz="2400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формированию международного понимания важности сохранения водных экосистем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22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Описание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«</a:t>
                      </a:r>
                      <a:r>
                        <a:rPr lang="ru-RU" sz="2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Концепция устройство для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очистка озёр и водоёмов » направлен на использование современных технологий для </a:t>
                      </a:r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эффективного мониторинга и очистки водных экосистем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страдающих от загрязнения и антропогенного воздействия.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7869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055CBE-333B-DDF4-564F-60F305C3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5804" y="70089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35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06;p3">
            <a:extLst>
              <a:ext uri="{FF2B5EF4-FFF2-40B4-BE49-F238E27FC236}">
                <a16:creationId xmlns:a16="http://schemas.microsoft.com/office/drawing/2014/main" id="{38FFD93E-9C18-8839-5F92-336D5B09B85A}"/>
              </a:ext>
            </a:extLst>
          </p:cNvPr>
          <p:cNvSpPr txBox="1"/>
          <p:nvPr/>
        </p:nvSpPr>
        <p:spPr>
          <a:xfrm>
            <a:off x="0" y="-257127"/>
            <a:ext cx="12192000" cy="1697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Целевая аудитория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599F4714-7284-455A-E907-BB852AAACB0D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17B89A5-D5F9-E3BF-2EAB-1AF738C80B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2BA0715-B9B0-0872-71C1-F337913E4FB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46B1D725-4ED6-B868-F30A-48337DD19A4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DFF7E0D-33AB-5846-43CB-882A671EBEF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84AA008-FC04-4B64-B28A-B57E4775E8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6" name="Номер слайда 13">
            <a:extLst>
              <a:ext uri="{FF2B5EF4-FFF2-40B4-BE49-F238E27FC236}">
                <a16:creationId xmlns:a16="http://schemas.microsoft.com/office/drawing/2014/main" id="{286FADDA-3C66-E6B4-B828-B083CDEB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FEC095-1CE2-7CAD-C1F1-E18FABB3E5F8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Важно максимально конкретизировать целевую аудиторию - </a:t>
            </a:r>
            <a:r>
              <a:rPr lang="ru-RU" sz="2000" dirty="0">
                <a:solidFill>
                  <a:schemeClr val="tx1"/>
                </a:solidFill>
              </a:rPr>
              <a:t>кто является потребителем продукта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проекта? 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Будет значительным плюсом, если отметить тех, кто уже потенциально готов купить продукт при доработке.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/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1.	Целевая аудитория: как определить за 9 минут: </a:t>
            </a:r>
            <a:r>
              <a:rPr lang="en-US" sz="2000" dirty="0">
                <a:solidFill>
                  <a:schemeClr val="tx1"/>
                </a:solidFill>
                <a:hlinkClick r:id="rId2"/>
              </a:rPr>
              <a:t>h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ttps://youtu.be/FT8KHdMvdJQ?si=dOw-kVPDM7ILkF2B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 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2.	Целевой рынок. Как стартапам найти рынок, если он ещё не определен, статья PRODUCT UNIVERSITI: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en-US" sz="2000" dirty="0">
                <a:solidFill>
                  <a:schemeClr val="tx1"/>
                </a:solidFill>
                <a:hlinkClick r:id="rId3"/>
              </a:rPr>
              <a:t>https://productuniversity.ru/target-market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3.	Что такое B2B, B2C и B2G и в чем их отличие: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https://youtube.com/shorts/IWemRcaaDFQ?si=F-ESy6MGsRqQAFl3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br>
              <a:rPr lang="ru-RU" sz="2000" dirty="0"/>
            </a:br>
            <a:br>
              <a:rPr lang="ru-RU" sz="2000" dirty="0"/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B8F237B-FBA3-F43F-99F0-2CFFFC49A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88858"/>
              </p:ext>
            </p:extLst>
          </p:nvPr>
        </p:nvGraphicFramePr>
        <p:xfrm>
          <a:off x="190919" y="1004835"/>
          <a:ext cx="10051729" cy="5505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1729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505603">
                <a:tc>
                  <a:txBody>
                    <a:bodyPr/>
                    <a:lstStyle/>
                    <a:p>
                      <a:r>
                        <a:rPr lang="ru-RU" sz="28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. Физические лица (B2C):</a:t>
                      </a:r>
                    </a:p>
                    <a:p>
                      <a:r>
                        <a:rPr lang="ru-RU" sz="28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ладельцы загородных домов и дач (30-60 ) заинтересованы в поддержании чистоты своих участков, прибрежных зон.</a:t>
                      </a:r>
                      <a:r>
                        <a:rPr lang="ru-RU" sz="2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ru-RU" sz="280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28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Юридические лица </a:t>
                      </a:r>
                      <a:r>
                        <a:rPr lang="ru-RU" sz="2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800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B2B</a:t>
                      </a:r>
                      <a:r>
                        <a:rPr lang="en-US" sz="2800" i="1" kern="12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):</a:t>
                      </a:r>
                    </a:p>
                    <a:p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Туристические компании заинтересованные в поддержании чистоты водоемов , чтобы привлечь туристов и повысить привлекательность своих </a:t>
                      </a:r>
                      <a:r>
                        <a:rPr lang="ru-RU" sz="28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обьектов</a:t>
                      </a: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ru-RU" sz="2800" b="1" i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280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KG" sz="2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6D4D8B-EE5C-7FA2-3817-5FA8DB317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5" y="689681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5142567-BB06-5716-EFB3-5F33D9ED0B4E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D75AE535-80F4-C4F8-0E85-01118C21B59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BA04980-DFAF-664C-396F-F56ED70F7F9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627085C-57CA-0823-6604-EA8F52F3AAA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32BAF517-EEFE-5C77-9D7F-130011234EC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9E0004DB-9F2D-2547-9CF2-B3B3F34F605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EA19B046-8B40-B84F-DD28-14851939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4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4" name="Google Shape;117;p4">
            <a:extLst>
              <a:ext uri="{FF2B5EF4-FFF2-40B4-BE49-F238E27FC236}">
                <a16:creationId xmlns:a16="http://schemas.microsoft.com/office/drawing/2014/main" id="{A2CF1F23-25C0-C747-F86D-40A8941D5C94}"/>
              </a:ext>
            </a:extLst>
          </p:cNvPr>
          <p:cNvSpPr txBox="1"/>
          <p:nvPr/>
        </p:nvSpPr>
        <p:spPr>
          <a:xfrm>
            <a:off x="0" y="0"/>
            <a:ext cx="107880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/>
              <a:buNone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Проблема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D164F2-C401-47E6-3AD3-830258A76D76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В чём заключается проблема целевой аудитории, которую планируется решить с помощью продукта проекта?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Нужно привести конкретный пример проблемы. Как она решается сейчас, в чем минусы таких подходов (по возможности).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/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 err="1">
                <a:solidFill>
                  <a:schemeClr val="tx1"/>
                </a:solidFill>
              </a:rPr>
              <a:t>Problem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curation</a:t>
            </a:r>
            <a:r>
              <a:rPr lang="ru-RU" sz="2000" dirty="0">
                <a:solidFill>
                  <a:schemeClr val="tx1"/>
                </a:solidFill>
              </a:rPr>
              <a:t>: важнейший процесс отбора проблем в стартапах, статья </a:t>
            </a:r>
            <a:r>
              <a:rPr lang="ru-RU" sz="2000" dirty="0" err="1">
                <a:solidFill>
                  <a:schemeClr val="tx1"/>
                </a:solidFill>
              </a:rPr>
              <a:t>Admitad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https://admitad.pro/ru/blog/problem-curation?amp=1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«Железный» стартап : какие проблемы он должен решать, статья RB.RU,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https://rb.ru/howto/kuj-zhelezo/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br>
              <a:rPr lang="ru-RU" sz="2000" dirty="0"/>
            </a:br>
            <a:br>
              <a:rPr lang="ru-RU" sz="2000" dirty="0"/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EAF4C257-35FA-EF57-07DB-B5C62356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729484"/>
              </p:ext>
            </p:extLst>
          </p:nvPr>
        </p:nvGraphicFramePr>
        <p:xfrm>
          <a:off x="482321" y="1440000"/>
          <a:ext cx="9687839" cy="51608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87839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1608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Загрязнение водоёмов приводит к ухудшению качества воды, что негативно сказывается на </a:t>
                      </a:r>
                      <a:r>
                        <a:rPr lang="ru-RU" sz="2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экосистемах</a:t>
                      </a: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. В условиях нарастающих экологических проблем</a:t>
                      </a:r>
                      <a:r>
                        <a:rPr lang="ru-RU" sz="2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включая ухудшение качества вод и увеличение объёмов отходов</a:t>
                      </a:r>
                      <a:endParaRPr lang="ru-RU" sz="28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7CEFD5-5C6D-C4F5-1944-6B4C4D265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5" y="798332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EF7C407-42DB-1FA6-DBB4-7987E5A18DC4}"/>
              </a:ext>
            </a:extLst>
          </p:cNvPr>
          <p:cNvGrpSpPr/>
          <p:nvPr/>
        </p:nvGrpSpPr>
        <p:grpSpPr>
          <a:xfrm rot="16200000">
            <a:off x="8287252" y="2953250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CE1A68-8EC8-8257-BB32-BC7D70D3F58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A7AD850-838E-4F4A-A13E-E1A3A19C866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5ED617A-CA8E-4615-4929-D7F9EEFE61E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524A645-6C13-224F-B5E7-EE44DCA1EA9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0102D6E-A871-9764-A13F-E3A4D0A2A3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76B3D94A-AEB6-D64B-13E6-77B78E38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5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23;p5">
            <a:extLst>
              <a:ext uri="{FF2B5EF4-FFF2-40B4-BE49-F238E27FC236}">
                <a16:creationId xmlns:a16="http://schemas.microsoft.com/office/drawing/2014/main" id="{3B7543DD-DCFA-FD67-B041-843EC6A6E053}"/>
              </a:ext>
            </a:extLst>
          </p:cNvPr>
          <p:cNvSpPr txBox="1"/>
          <p:nvPr/>
        </p:nvSpPr>
        <p:spPr>
          <a:xfrm>
            <a:off x="0" y="0"/>
            <a:ext cx="1073265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Решение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F8478E-2796-5C06-619A-9ECFD57A2A6A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Указать что создаете, как это работает и как решает проблему потенциального потребителя?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10">
            <a:extLst>
              <a:ext uri="{FF2B5EF4-FFF2-40B4-BE49-F238E27FC236}">
                <a16:creationId xmlns:a16="http://schemas.microsoft.com/office/drawing/2014/main" id="{BDE18F35-05DA-C931-E6A9-7788D89C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938175"/>
              </p:ext>
            </p:extLst>
          </p:nvPr>
        </p:nvGraphicFramePr>
        <p:xfrm>
          <a:off x="401934" y="1276141"/>
          <a:ext cx="10192406" cy="55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92406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5607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Очистка помогает восстановить природный баланс и поддерживать здоровье водных экосистем, </a:t>
                      </a:r>
                      <a:r>
                        <a:rPr lang="ru-RU" sz="2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включая флору и фауну</a:t>
                      </a: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Внедрение беспилотных технологий для специализированной очистки водоёмов от мусора и биомассы, такой как водоросли и других. </a:t>
                      </a:r>
                      <a:r>
                        <a:rPr lang="ru-RU" sz="28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Дроны смогут осуществлять автоматизированные операции по сбору и удалению загрязняющих материалов</a:t>
                      </a:r>
                      <a:r>
                        <a:rPr lang="ru-RU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что существенно повысит эффективность очистки и снизит трудозатраты</a:t>
                      </a:r>
                      <a:endParaRPr lang="ru-RU" sz="28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6F5323-B2A8-B69C-5F48-95D066CE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748243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6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39728E8-ED12-AED4-23DD-7C1639BC40D7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5DDC8B6-9544-840A-3799-CCB7B386C5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F009445-96C7-BA09-D3C3-219F9CF8BB9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7632BC4F-430A-2D93-99A0-A094361C343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C4BD4E8-46C0-F07D-2260-5B1110F988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5B7AC96-4B19-EAC6-CEAF-6533C94463B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51759B0-785D-3EA7-D542-80F4CCF9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6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33;p6">
            <a:extLst>
              <a:ext uri="{FF2B5EF4-FFF2-40B4-BE49-F238E27FC236}">
                <a16:creationId xmlns:a16="http://schemas.microsoft.com/office/drawing/2014/main" id="{1625C23E-EEEC-08D0-0216-77B1DBB58E14}"/>
              </a:ext>
            </a:extLst>
          </p:cNvPr>
          <p:cNvSpPr txBox="1"/>
          <p:nvPr/>
        </p:nvSpPr>
        <p:spPr>
          <a:xfrm>
            <a:off x="0" y="-41920"/>
            <a:ext cx="1069570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Описание продукта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4CC47A-0289-4001-57C2-20DAD9883A23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Укажите ключевые характеристики продукта, в первую очередь, которые важны для потенциального потребителя.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предполагаемую себестоимость продукта.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Лучше всего описать MVP, добавить фотографии.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Важно, чтобы по описанию можно было представить продукт, понять как он выглядит и как им пользоваться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Описание продукта, сайт «Школа </a:t>
            </a:r>
            <a:r>
              <a:rPr lang="ru-RU" sz="2000" dirty="0" err="1">
                <a:solidFill>
                  <a:schemeClr val="tx1"/>
                </a:solidFill>
              </a:rPr>
              <a:t>трекеров</a:t>
            </a:r>
            <a:r>
              <a:rPr lang="ru-RU" sz="2000" dirty="0">
                <a:solidFill>
                  <a:schemeClr val="tx1"/>
                </a:solidFill>
              </a:rPr>
              <a:t> Евгения Калинина»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https://startupmagic.ru/tpost/10knjkdiz1-opisanie-produkta?amp=true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17DA91D-BAD8-A6DD-4E42-A9F75ABF2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394486"/>
              </p:ext>
            </p:extLst>
          </p:nvPr>
        </p:nvGraphicFramePr>
        <p:xfrm>
          <a:off x="110532" y="1398080"/>
          <a:ext cx="10483808" cy="554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83808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202793"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Это специализированные дроны, которые могут быть оснащены механическими или химическими системами, предназначенными для сбора и удаления загрязняющих веществ, таких как пластиковые отходы, водоросли и ила. </a:t>
                      </a:r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предлагает услуги по очистке озёр и водоёмов с использованием дронов, оснащённых современными сенсорами и механическими системами для сбора мусора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Основная ценность заключается в экологической эффективности и высоком качестве услуг, обеспечиваемых автоматизацией процессов и высокотехнологичным оборудованием. </a:t>
                      </a:r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Услуга включает:</a:t>
                      </a:r>
                      <a:endParaRPr lang="ru-KG" sz="24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Мониторинг состояния водоёмов;</a:t>
                      </a:r>
                      <a:endParaRPr lang="ru-KG" sz="24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Очищающие операции;</a:t>
                      </a:r>
                      <a:endParaRPr lang="ru-KG" sz="2400" b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4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Сообщение о состоянии экосистемы заказчикам</a:t>
                      </a: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highlight>
                            <a:srgbClr val="8F00FF"/>
                          </a:highligh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KG" sz="1800" kern="1200" dirty="0">
                        <a:solidFill>
                          <a:srgbClr val="7030A0"/>
                        </a:solidFill>
                        <a:effectLst/>
                        <a:highlight>
                          <a:srgbClr val="8F00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8F00FF"/>
                          </a:highligh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KG" sz="1800" kern="1200" dirty="0">
                        <a:solidFill>
                          <a:schemeClr val="tx1"/>
                        </a:solidFill>
                        <a:effectLst/>
                        <a:highlight>
                          <a:srgbClr val="8F00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9CFF1-8B7F-3BE8-0E40-0EAFB11E9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881" y="657411"/>
            <a:ext cx="80474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453D3F29-BF22-433B-A26A-FEBA82E8E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426117"/>
              </p:ext>
            </p:extLst>
          </p:nvPr>
        </p:nvGraphicFramePr>
        <p:xfrm>
          <a:off x="271185" y="1200214"/>
          <a:ext cx="11044619" cy="66800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22312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2283927">
                  <a:extLst>
                    <a:ext uri="{9D8B030D-6E8A-4147-A177-3AD203B41FA5}">
                      <a16:colId xmlns:a16="http://schemas.microsoft.com/office/drawing/2014/main" val="96827975"/>
                    </a:ext>
                  </a:extLst>
                </a:gridCol>
                <a:gridCol w="2218016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2340904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  <a:gridCol w="2279460">
                  <a:extLst>
                    <a:ext uri="{9D8B030D-6E8A-4147-A177-3AD203B41FA5}">
                      <a16:colId xmlns:a16="http://schemas.microsoft.com/office/drawing/2014/main" val="1171979048"/>
                    </a:ext>
                  </a:extLst>
                </a:gridCol>
              </a:tblGrid>
              <a:tr h="8220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Сравнительная характеристика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Концепция устройство для очистки озёр и водоёмов </a:t>
                      </a:r>
                      <a:endParaRPr lang="ru-KG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Традиционные </a:t>
                      </a:r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компании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Компаний с современными технологиями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Экологические организаций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17963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Технологии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Использование дронов для очистки водоемов</a:t>
                      </a:r>
                    </a:p>
                    <a:p>
                      <a:endParaRPr lang="ru-RU" sz="1400" b="0" dirty="0"/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Традиционные методы очистки ( механическая химическая</a:t>
                      </a:r>
                      <a:r>
                        <a:rPr lang="en-US" sz="1600" dirty="0"/>
                        <a:t>, </a:t>
                      </a:r>
                      <a:r>
                        <a:rPr lang="ru-RU" sz="1600" dirty="0"/>
                        <a:t>биологическая)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Использование дронов , автоматизированные системы очистки, новые материалы и  технологии 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Использование экологически чистых материалов и методов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10431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Решение проблемы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оснащённые современными сенсорами и механическими системами для сбора мусора</a:t>
                      </a:r>
                      <a:endParaRPr lang="ru-RU" sz="1600" dirty="0"/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 большей части человеческие ресурсы и бытовые хим. оборудования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 помощью очистительных машин и других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Найм волонтеров и рабочей силы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10431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стоимость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Средняя </a:t>
                      </a: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Высокая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Средняя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38159"/>
                  </a:ext>
                </a:extLst>
              </a:tr>
              <a:tr h="10431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Целевая аудитория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Компании, занимающиеся очисткой и восстановлением экосистем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Государственные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Частные компаний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Эко защитники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</a:tbl>
          </a:graphicData>
        </a:graphic>
      </p:graphicFrame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7D78414-7D17-A73C-2E3E-A24967DB489E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192D06D-2102-24FE-CD41-DAD59173FD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AF07400C-3365-4B5D-A045-551624F66D2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34445E1-FA5E-A05F-B99E-D3845267755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5269D7D6-309D-D35E-4872-1386033EECF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7E8CA4B-FAA7-6EED-C68F-494013B0179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2" name="Номер слайда 13">
            <a:extLst>
              <a:ext uri="{FF2B5EF4-FFF2-40B4-BE49-F238E27FC236}">
                <a16:creationId xmlns:a16="http://schemas.microsoft.com/office/drawing/2014/main" id="{7749239B-60B4-EF28-8FB4-BC64DD47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7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5" name="Google Shape;160;p9">
            <a:extLst>
              <a:ext uri="{FF2B5EF4-FFF2-40B4-BE49-F238E27FC236}">
                <a16:creationId xmlns:a16="http://schemas.microsoft.com/office/drawing/2014/main" id="{D9F307FD-E1F7-CFDE-30F6-77F36E1C0F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303" y="-4192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Конкуренты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EE2F8D-BC95-48B4-7D13-2673958B54FC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Тут можно сравнить не только с прямыми конкурентами, но и косвенными.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 таблице можно указать </a:t>
            </a:r>
            <a:r>
              <a:rPr lang="ru-RU" sz="2000" dirty="0">
                <a:solidFill>
                  <a:srgbClr val="7030A0"/>
                </a:solidFill>
              </a:rPr>
              <a:t>короткие тезисы </a:t>
            </a:r>
            <a:r>
              <a:rPr lang="ru-RU" sz="2000" dirty="0">
                <a:solidFill>
                  <a:schemeClr val="tx1"/>
                </a:solidFill>
              </a:rPr>
              <a:t>или «Да»/«Нет»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провести анализ конкурентов стартапа,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https://youtu.be/mtqye7Vj0ME?si=uyi8f4FYaq5oxcfp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Анализ конкурентов для стартапа, малого и среднего бизнеса. Пошаговый алгоритм,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https://youtu.be/6PkvN-nTX3k?si=_lRprzC8AZeGDeGv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B6D2A-C323-561C-2D8F-6BD6F71C1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9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ED10237-81DA-44FB-9A49-B7078A349C46}"/>
              </a:ext>
            </a:extLst>
          </p:cNvPr>
          <p:cNvGrpSpPr/>
          <p:nvPr/>
        </p:nvGrpSpPr>
        <p:grpSpPr>
          <a:xfrm rot="16200000">
            <a:off x="8287252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1F64F99-38B4-AD42-9FAE-00E8B618C8C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70D1923-9DA5-5411-079C-F6D009DD52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FD1D6FE-FAA2-1532-6736-5144BA2A50D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0323EAC4-35F5-693C-D2F8-04E9EAA986E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1C0B10-3848-37E2-536F-F149ADFA8D1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2184077-17CC-ECE5-7F4D-A4DAB9C4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8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54;p8">
            <a:extLst>
              <a:ext uri="{FF2B5EF4-FFF2-40B4-BE49-F238E27FC236}">
                <a16:creationId xmlns:a16="http://schemas.microsoft.com/office/drawing/2014/main" id="{CD8756F4-AB50-5DF5-E22D-897E08D4831A}"/>
              </a:ext>
            </a:extLst>
          </p:cNvPr>
          <p:cNvSpPr txBox="1"/>
          <p:nvPr/>
        </p:nvSpPr>
        <p:spPr>
          <a:xfrm>
            <a:off x="0" y="0"/>
            <a:ext cx="10668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Рынок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7C6B15-02B1-C60F-664A-8E7549E98509}"/>
              </a:ext>
            </a:extLst>
          </p:cNvPr>
          <p:cNvSpPr/>
          <p:nvPr/>
        </p:nvSpPr>
        <p:spPr>
          <a:xfrm>
            <a:off x="12454633" y="36616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Есть ли рынок для продукта или он только формируется?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указать: TAM, SAM, SOM.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рынок: 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https://www.youtube.com/watch?v=cPdp_nFW6YY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рынок стартапа? Объем рынка. Оценка объема рынка: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https://youtu.be/c5aQ0WiShGM?si=1rgziIrYXgaAJZmI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Оценка рынка для стартапа: что такое PAM,TAM,SAM и SOM, </a:t>
            </a:r>
            <a:r>
              <a:rPr lang="ru-RU" sz="2000" dirty="0">
                <a:solidFill>
                  <a:schemeClr val="tx1"/>
                </a:solidFill>
                <a:hlinkClick r:id="rId5"/>
              </a:rPr>
              <a:t>https://youtu.be/kJHSgKOPF_w?si=5Vu9KHK3fofgL1y8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объём рынка по методу PAM, TAM, SAM, SOM: рассказываем на примере онлайн-сервиса, статья </a:t>
            </a:r>
            <a:r>
              <a:rPr lang="ru-RU" sz="2000" dirty="0" err="1">
                <a:solidFill>
                  <a:schemeClr val="tx1"/>
                </a:solidFill>
              </a:rPr>
              <a:t>Skillbox</a:t>
            </a:r>
            <a:r>
              <a:rPr lang="ru-RU" sz="2000" dirty="0">
                <a:solidFill>
                  <a:schemeClr val="tx1"/>
                </a:solidFill>
              </a:rPr>
              <a:t> Media: </a:t>
            </a:r>
            <a:r>
              <a:rPr lang="ru-RU" sz="2000" dirty="0">
                <a:solidFill>
                  <a:schemeClr val="tx1"/>
                </a:solidFill>
                <a:hlinkClick r:id="rId6"/>
              </a:rPr>
              <a:t>https://skillbox.ru/media/marketing/kak-otsenit-obyem-rynka-metodom-pam-tam-sam-som-rasskazyvaem-na-primere-onlaynservisa/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C0DBBA43-2E43-4664-BB09-3830D49DE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741155"/>
              </p:ext>
            </p:extLst>
          </p:nvPr>
        </p:nvGraphicFramePr>
        <p:xfrm>
          <a:off x="0" y="720000"/>
          <a:ext cx="5868237" cy="60425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68237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6042541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ru-RU" sz="24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Государственные и частные группы России</a:t>
                      </a:r>
                      <a:endParaRPr lang="en-US" sz="20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TAM= </a:t>
                      </a:r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15000(примерная численность целевых групп)</a:t>
                      </a:r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*</a:t>
                      </a:r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1500000</a:t>
                      </a:r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=</a:t>
                      </a:r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22500000000</a:t>
                      </a:r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dirty="0">
                          <a:solidFill>
                            <a:srgbClr val="7030A0"/>
                          </a:solidFill>
                        </a:rPr>
                        <a:t>рублей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Компании, занимающиеся очисткой и восстановлением экосистем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SAM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= 3500(численность эко-организаций)*1500000=5250000000 рублей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SAM 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от ТАМ=5%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2400" dirty="0">
                        <a:solidFill>
                          <a:srgbClr val="7030A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При помощи маркетинговых усилий и уникального предложения планируется привлечь за год 1% от </a:t>
                      </a: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SAM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rgbClr val="7030A0"/>
                          </a:solidFill>
                        </a:rPr>
                        <a:t>SOM=42 867 000 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</a:rPr>
                        <a:t>рублей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725167-0FC2-0B81-89F3-014CFAB18E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круг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7C1D978-5208-A41F-9F85-EA86E2B5CE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0056" y="1440000"/>
            <a:ext cx="5225222" cy="5225222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AE0145A-41B2-2100-7921-E2D55A7E53DF}"/>
              </a:ext>
            </a:extLst>
          </p:cNvPr>
          <p:cNvCxnSpPr>
            <a:cxnSpLocks/>
          </p:cNvCxnSpPr>
          <p:nvPr/>
        </p:nvCxnSpPr>
        <p:spPr>
          <a:xfrm flipH="1" flipV="1">
            <a:off x="5446207" y="1597688"/>
            <a:ext cx="2549495" cy="74357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52C2224-DC11-48A6-8070-45B8A862DBC6}"/>
              </a:ext>
            </a:extLst>
          </p:cNvPr>
          <p:cNvCxnSpPr>
            <a:cxnSpLocks/>
          </p:cNvCxnSpPr>
          <p:nvPr/>
        </p:nvCxnSpPr>
        <p:spPr>
          <a:xfrm flipH="1" flipV="1">
            <a:off x="5446207" y="3429000"/>
            <a:ext cx="2263283" cy="44780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5F129F19-91A9-017E-49CD-D03540AE6110}"/>
              </a:ext>
            </a:extLst>
          </p:cNvPr>
          <p:cNvCxnSpPr>
            <a:cxnSpLocks/>
          </p:cNvCxnSpPr>
          <p:nvPr/>
        </p:nvCxnSpPr>
        <p:spPr>
          <a:xfrm flipH="1">
            <a:off x="5692582" y="5347252"/>
            <a:ext cx="2303120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70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B5F9237-CD2B-C856-5DEE-DBF54FE87C8A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6789F3-D676-8924-91B7-9276608331D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2D4F4ABD-FFC6-81C2-344D-F7F68B0FE74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D7356D6-C954-9BF0-0F1F-23134AC33D9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257F6FF-BA5A-5B96-2C78-1010DE859B6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7BF9FB3-31DB-7FED-9565-0C1A7029C65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F7DBBBE5-A18F-582C-4787-6B3FC640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9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70;p10">
            <a:extLst>
              <a:ext uri="{FF2B5EF4-FFF2-40B4-BE49-F238E27FC236}">
                <a16:creationId xmlns:a16="http://schemas.microsoft.com/office/drawing/2014/main" id="{FE8D638D-BA7D-69C5-3548-47C388226F96}"/>
              </a:ext>
            </a:extLst>
          </p:cNvPr>
          <p:cNvSpPr txBox="1"/>
          <p:nvPr/>
        </p:nvSpPr>
        <p:spPr>
          <a:xfrm>
            <a:off x="0" y="-602901"/>
            <a:ext cx="10206182" cy="2042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Бизнес-модель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234CD1-F08E-5592-DEDC-60721EC9AC0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Указать что планируется реализовывать: товар, услугу или технологию.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средний чек, предполагаемый срок выхода на этап получения дохода и срок выхода на точку безубыточность.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  <a:latin typeface="Inter"/>
              </a:rPr>
              <a:t>Указать к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Inter"/>
              </a:rPr>
              <a:t>ак будет генерироваться доход: продажа товаров и услуг (к примеру, создание мини-производства и прямые продажи); подписка; аренда/рента/лизинг; продажа лицензий; комиссия за посредничество; реклама и др.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Бизнес-модели для стартапа. Примеры бизнес моделей,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https://youtu.be/YG_J4V-7X8o?si=gX4yq-mUYanWZm3O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Модели монетизации и заработка для стартапа. Что такое бизнес модель?,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https://youtu.be/KONl6xKuK-4?si=WAgSCS_-kTJaSUY2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Бизнес-модель: как с её помощью запустить стартап или спасти погибающую компанию, YouTube, </a:t>
            </a:r>
            <a:r>
              <a:rPr lang="ru-RU" sz="2000" dirty="0">
                <a:solidFill>
                  <a:schemeClr val="tx1"/>
                </a:solidFill>
                <a:hlinkClick r:id="rId5"/>
              </a:rPr>
              <a:t>https://skillbox.ru/media/base/biznesmodel-kak-s-eye-pomoshchyu-zapustit-startap-ili-spasti-pogibayushchuyu-kompaniyu/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E1AD6FBE-D46C-B90A-95D9-4CC6DA9AD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091461"/>
              </p:ext>
            </p:extLst>
          </p:nvPr>
        </p:nvGraphicFramePr>
        <p:xfrm>
          <a:off x="75303" y="683288"/>
          <a:ext cx="10519037" cy="6521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19037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652138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Выстраивание отношений с потребителями:</a:t>
                      </a:r>
                      <a:endParaRPr lang="ru-KG" sz="18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Персонализированный подход: Для каждого клиента будет разработан индивидуальный план очистки в зависимости от специфики водоёма</a:t>
                      </a:r>
                    </a:p>
                    <a:p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Отношения с поставщиками:</a:t>
                      </a:r>
                      <a:endParaRPr lang="ru-KG" sz="18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Сотрудничество с производителями дронов и оборудования для очистки, а также поставщиками биологических реагентов и других материалов, необходимых для очистки водоёмов</a:t>
                      </a: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lang="ru-RU" sz="20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Привлечение финансовых и иных ресурсов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Инвестиционные вложения: Поиск инвесторов, заинтересованных в экологии и устойчивом развитии</a:t>
                      </a:r>
                    </a:p>
                    <a:p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Каналы продвижения и сбыта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KG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Цифровой маркетинг: Создание веб-сайта и активное ведение социальных сетей для информирования о проекте и его преимуществах. Использование SEO и контент-маркетинга для привлечения трафика.</a:t>
                      </a:r>
                    </a:p>
                    <a:p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. </a:t>
                      </a:r>
                      <a:r>
                        <a:rPr lang="ru-RU" sz="18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Потоки доходов:</a:t>
                      </a:r>
                      <a:endParaRPr lang="ru-KG" sz="18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Плата за услуги очистки: Основной источник дохода — разовые или регулярные заказы на очистку водоёмов.</a:t>
                      </a:r>
                      <a:endParaRPr lang="ru-KG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и анализ: Продажа анализов состояния водоёмов местным органам власти, НПО и другим заинтересованным сторонам.</a:t>
                      </a:r>
                      <a:endParaRPr lang="ru-KG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2FED3C-D7A3-4802-2B99-D3BA8B664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7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A3213DC-CAA6-8E6C-1831-0E23C2CDDC85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AD79021D-6B2F-2B8C-0105-015040DB963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782B717-8F48-FC54-BB81-037AEA97D23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25E831E-2006-A8E9-6B24-43B02811642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231705D-A82F-A6AC-C1DD-5F0C1788E11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75106ACA-D431-62CC-B02C-74495A70CCC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0" name="Номер слайда 13">
            <a:extLst>
              <a:ext uri="{FF2B5EF4-FFF2-40B4-BE49-F238E27FC236}">
                <a16:creationId xmlns:a16="http://schemas.microsoft.com/office/drawing/2014/main" id="{ACCD3D95-B661-F323-3487-FC35ABCF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10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33" name="Google Shape;176;p11">
            <a:extLst>
              <a:ext uri="{FF2B5EF4-FFF2-40B4-BE49-F238E27FC236}">
                <a16:creationId xmlns:a16="http://schemas.microsoft.com/office/drawing/2014/main" id="{4FA425ED-2D55-F390-9486-DB97F5A91A38}"/>
              </a:ext>
            </a:extLst>
          </p:cNvPr>
          <p:cNvSpPr txBox="1"/>
          <p:nvPr/>
        </p:nvSpPr>
        <p:spPr>
          <a:xfrm>
            <a:off x="72324" y="0"/>
            <a:ext cx="1061414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План развития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45" name="Table 2">
            <a:extLst>
              <a:ext uri="{FF2B5EF4-FFF2-40B4-BE49-F238E27FC236}">
                <a16:creationId xmlns:a16="http://schemas.microsoft.com/office/drawing/2014/main" id="{3DEFEE86-4423-2E18-BC86-7D0276155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924043"/>
              </p:ext>
            </p:extLst>
          </p:nvPr>
        </p:nvGraphicFramePr>
        <p:xfrm>
          <a:off x="438649" y="1440000"/>
          <a:ext cx="10363201" cy="51355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4797">
                  <a:extLst>
                    <a:ext uri="{9D8B030D-6E8A-4147-A177-3AD203B41FA5}">
                      <a16:colId xmlns:a16="http://schemas.microsoft.com/office/drawing/2014/main" val="411197531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</a:tblGrid>
              <a:tr h="69918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64091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1. Разработка и запуск </a:t>
                      </a:r>
                      <a:r>
                        <a:rPr lang="en-US" sz="16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MVP (Minimal Viable Product)</a:t>
                      </a:r>
                      <a:endParaRPr lang="ru-RU" sz="1600" b="1" kern="1200" cap="none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2. Расширение функционала и привлечение групп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cap="none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3. Масштабирование и монетизация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Определение целевой аудитории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Расширение ассортимента </a:t>
                      </a:r>
                    </a:p>
                    <a:p>
                      <a:pPr algn="l"/>
                      <a:endParaRPr lang="ru-RU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Расширение функционала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390237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Оценка рисков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Увеличение рекламы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Выход на новый рынок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431235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Оценка рынка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/>
                        <a:t>Продвижение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Маркетинг и брендинг</a:t>
                      </a:r>
                    </a:p>
                    <a:p>
                      <a:pPr algn="l"/>
                      <a:endParaRPr lang="ru-RU" sz="18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/>
                        <a:t>Разработка бизнес моделей 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/>
                        <a:t>Анализ и оптимизация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Развитие сообщества</a:t>
                      </a:r>
                    </a:p>
                    <a:p>
                      <a:pPr algn="l"/>
                      <a:endParaRPr lang="ru-RU" sz="18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Запуск </a:t>
                      </a:r>
                      <a:r>
                        <a:rPr lang="en-US" sz="1800" b="0" dirty="0"/>
                        <a:t>MVP</a:t>
                      </a:r>
                      <a:endParaRPr lang="ru-RU" sz="1800" b="0" dirty="0"/>
                    </a:p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3438971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C0220B-2130-FE12-01F5-7879E87F721C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На 1-2 этапе важно максимально быстро дойти до</a:t>
            </a:r>
            <a:r>
              <a:rPr lang="en-US" sz="2000" dirty="0">
                <a:solidFill>
                  <a:schemeClr val="tx1"/>
                </a:solidFill>
              </a:rPr>
              <a:t> MVP</a:t>
            </a:r>
            <a:r>
              <a:rPr lang="ru-RU" sz="2000" dirty="0">
                <a:solidFill>
                  <a:schemeClr val="tx1"/>
                </a:solidFill>
              </a:rPr>
              <a:t>, проверить спрос на рынке.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5 основных этапов разработки продуктового стартапа, статья Григорьева Дмитрия,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https://fideware.com/ru/blog/5-essential-stages-in-startup-product-development/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Стадии стартапа от идеи до роста,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https://youtu.be/Inydw0QlSQQ?si=uEejDtbL8p_wu7hd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B23757-D390-B69E-00C5-64E639662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5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3E2D665-708E-64F0-FA2A-22B71AE02E65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DCF5513-B059-F5DF-A2EB-B3A52B4AB30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50CAF6-D131-A747-7200-58B4C5A051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C05439E-A8A4-B173-4829-A4A8455E866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61CD51A-7BF0-F259-8087-022BD9804BF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96EC3C2-571C-531E-F358-EF2E3CDF548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6DDBE866-F79C-7F23-33C2-6D04FF7B89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544202"/>
              </p:ext>
            </p:extLst>
          </p:nvPr>
        </p:nvGraphicFramePr>
        <p:xfrm>
          <a:off x="456102" y="918454"/>
          <a:ext cx="10467537" cy="5781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8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86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 тыс. рублей</a:t>
                      </a: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988636"/>
                  </a:ext>
                </a:extLst>
              </a:tr>
              <a:tr h="3260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Статьи расходов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Источники средств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Сумма по всем источникам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Средства Стартап-студии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Прочие источники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Капитальные затраты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7 650 000 руб+10%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Затраты на расходные материалы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525 000руб+ 10%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Фонд оплаты труда (ТД и ГПХ)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1 950 000 + 10%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6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Прочие расходы, в том числе: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KG" sz="1600" b="0" i="0" kern="12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300,000 - 500,000</a:t>
                      </a:r>
                      <a:r>
                        <a:rPr lang="ru-RU" sz="1600" b="0" i="0" kern="12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endParaRPr lang="ru-RU" sz="1600" i="1" dirty="0">
                        <a:solidFill>
                          <a:srgbClr val="8F00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Расходы на услуги (работы) третьих лиц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330 000руб</a:t>
                      </a:r>
                      <a:endParaRPr lang="ru-RU" sz="1600" dirty="0">
                        <a:solidFill>
                          <a:srgbClr val="8F00F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Расходы на аренду (помещение, оборудование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150 000+10%</a:t>
                      </a:r>
                      <a:endParaRPr lang="ru-RU" sz="1600" dirty="0">
                        <a:solidFill>
                          <a:srgbClr val="8F00F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627862344"/>
                  </a:ext>
                </a:extLst>
              </a:tr>
              <a:tr h="354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Аутсорс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юридических и бухгалтерских услуг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8F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75 000</a:t>
                      </a:r>
                      <a:r>
                        <a:rPr lang="ru-RU" sz="16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+ запас на несколько месяцев</a:t>
                      </a:r>
                      <a:endParaRPr lang="ru-RU" sz="1600" dirty="0">
                        <a:solidFill>
                          <a:srgbClr val="8F00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3437902519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Иные расходы по обеспечению работы компании (операционные расходы, командировочные, резерв на непредвиденные расходы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135 000руб</a:t>
                      </a:r>
                      <a:endParaRPr lang="ru-RU" sz="2800" dirty="0">
                        <a:solidFill>
                          <a:srgbClr val="8F00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944820119"/>
                  </a:ext>
                </a:extLst>
              </a:tr>
              <a:tr h="118027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 РАСХОДЫ: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8F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10 815 000 рублей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B96029D-57E9-980C-2AC4-7D45C562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11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83;p12">
            <a:extLst>
              <a:ext uri="{FF2B5EF4-FFF2-40B4-BE49-F238E27FC236}">
                <a16:creationId xmlns:a16="http://schemas.microsoft.com/office/drawing/2014/main" id="{B588DB12-6846-11D1-566C-A2CCD5286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Прогнозная общая смета на </a:t>
            </a:r>
            <a:r>
              <a:rPr lang="ru-RU" sz="4000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 год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987028-0D77-2C6F-8D8E-26894A06B0CA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Прогнозная смета должна быть рассчитана на период, который равен реализации тех этапов, которые будут отображены в этой презентации на слайде 12 (конечным этапом может быть: выход на точку безубыточности, создание пилотной серии продукции или др.). Это может быть 7 месяцев,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  год, 2 года или др. срок. </a:t>
            </a:r>
          </a:p>
          <a:p>
            <a:pPr marL="381000"/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09215C-22DA-42A7-EAF4-C47C252B7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11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54A044C-3A5A-7555-334E-23C8CFA9399A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FFCA3244-C9C9-D1FB-1209-E52C851707F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8AD446EC-F0BF-9356-DAAA-E7C22A12CC6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83AC004-80BC-C61C-E8B3-10BF4E8670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B5E32F6-ECEE-7818-0C58-6370800815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833E17-76F4-7E37-3735-683887C3928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B90ECAA8-FDB2-D74E-A9F7-28AE20C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92;p13">
            <a:extLst>
              <a:ext uri="{FF2B5EF4-FFF2-40B4-BE49-F238E27FC236}">
                <a16:creationId xmlns:a16="http://schemas.microsoft.com/office/drawing/2014/main" id="{D66E7A58-D41B-77EA-6D6D-8AD342C797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487680"/>
            <a:ext cx="12192000" cy="192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Риски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E15CE8-BDF3-CA6E-B36F-C141D647DD82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Укажите какие риски есть при реализации проекта, как планируется их минимизировать.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снизить бизнес-риски для стартапа? 9 рисков, о которых всегда нужно помнить, статья VC.RU,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https://vc.ru/u/1178804-profilans-grupp/496758-kak-snizit-biznes-riski-dlya-startapa-9-riskov-o-kotoryh-vsegda-nuzhno-pomnit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Классификация рисков стартапа, статья Войнова Ю.А., Демин С.С.,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https://cyberleninka.ru/article/n/klassifikatsiya-riskov-startapa/viewer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Риски стартапа: выявляем и уменьшаем, статья журнала ФИНУСЛУГИ,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https://finuslugi.ru/navigator/nakopit-i-sohranit/stat_riski_startapa_vyyavlyaem_i_umenshaem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2D76C42A-2AA2-63DE-6DE2-5676F468F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781480"/>
              </p:ext>
            </p:extLst>
          </p:nvPr>
        </p:nvGraphicFramePr>
        <p:xfrm>
          <a:off x="599440" y="995680"/>
          <a:ext cx="9994901" cy="6605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94901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66053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1" i="0" kern="12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Возможные риски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algn="l" rtl="0" font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Высокая стоимость разработки и внедрения технологии. </a:t>
                      </a:r>
                    </a:p>
                    <a:p>
                      <a:pPr algn="l" rtl="0" font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Недостаточная осведомленность потенциальных клиентов об услугах проекта. </a:t>
                      </a:r>
                    </a:p>
                    <a:p>
                      <a:pPr algn="l" rtl="0" font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3) Сложности с получением разрешений на использование дронов. </a:t>
                      </a:r>
                    </a:p>
                    <a:p>
                      <a:pPr algn="l" rtl="0" font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Негативное влияние погодных условий на работу дронов. </a:t>
                      </a:r>
                    </a:p>
                    <a:p>
                      <a:pPr algn="l" rtl="0" font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Возникновение технических неполадок.</a:t>
                      </a:r>
                    </a:p>
                    <a:p>
                      <a:pPr algn="l" rtl="0" fontAlgn="ctr"/>
                      <a:endParaRPr lang="ru-RU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ru-RU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i="0" kern="1200" dirty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Смягчение рисков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</a:t>
                      </a:r>
                    </a:p>
                    <a:p>
                      <a:pPr algn="l" rtl="0" font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Поиск финансирования для покрытия расходов на разработку. </a:t>
                      </a:r>
                    </a:p>
                    <a:p>
                      <a:pPr algn="l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Проведение активных маркетинговых кампаний. </a:t>
                      </a:r>
                    </a:p>
                    <a:p>
                      <a:pPr algn="l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Получение всех необходимых разрешений и согласований. </a:t>
                      </a:r>
                    </a:p>
                    <a:p>
                      <a:pPr algn="l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Разработка резервных планов на случай неполадок. </a:t>
                      </a:r>
                    </a:p>
                    <a:p>
                      <a:pPr algn="l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Страхование оборудования и ответственности. </a:t>
                      </a:r>
                    </a:p>
                    <a:p>
                      <a:pPr algn="l"/>
                      <a:br>
                        <a:rPr lang="ru-RU" sz="2800" dirty="0"/>
                      </a:br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F0378-AFD4-20F1-4F97-1BEFC721E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9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BA23475-95B0-96B2-33BF-187FFBF02782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749409C-3C2B-44CC-A643-258883BB9AA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027BDD-AC80-EB86-565C-BA33355C264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0A5A69D7-187D-5DDA-941B-6B48DAD716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A63BAA3-A77B-78C6-DC9B-79EA965DBB4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51ACA0C-65B1-5471-59B6-DA6DEAD23B7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638B0D8-B870-8C43-B90D-AE8C59F7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graphicFrame>
        <p:nvGraphicFramePr>
          <p:cNvPr id="2" name="Таблица 10">
            <a:extLst>
              <a:ext uri="{FF2B5EF4-FFF2-40B4-BE49-F238E27FC236}">
                <a16:creationId xmlns:a16="http://schemas.microsoft.com/office/drawing/2014/main" id="{78AF899A-2A76-17CC-33EC-ECB90B9B0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399427"/>
              </p:ext>
            </p:extLst>
          </p:nvPr>
        </p:nvGraphicFramePr>
        <p:xfrm>
          <a:off x="3152130" y="728314"/>
          <a:ext cx="7688592" cy="61085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16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2922716">
                  <a:extLst>
                    <a:ext uri="{9D8B030D-6E8A-4147-A177-3AD203B41FA5}">
                      <a16:colId xmlns:a16="http://schemas.microsoft.com/office/drawing/2014/main" val="1598071868"/>
                    </a:ext>
                  </a:extLst>
                </a:gridCol>
                <a:gridCol w="2922716">
                  <a:extLst>
                    <a:ext uri="{9D8B030D-6E8A-4147-A177-3AD203B41FA5}">
                      <a16:colId xmlns:a16="http://schemas.microsoft.com/office/drawing/2014/main" val="152744754"/>
                    </a:ext>
                  </a:extLst>
                </a:gridCol>
              </a:tblGrid>
              <a:tr h="16095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4498939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28636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404497-D2B0-7EEE-BC6E-8F4179035EA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Указать кто входит в команду проекта, какой опыт и какая роль у каждого члена команды?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Рекомендуется добавить фотографии членов команды.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Можно добавить еще один слайд, если не хватает места.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0DE9A-55CF-601E-C43E-27DB7845C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20663D5-D2E6-4A98-A788-6181D59BA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423203"/>
              </p:ext>
            </p:extLst>
          </p:nvPr>
        </p:nvGraphicFramePr>
        <p:xfrm>
          <a:off x="24502" y="1016000"/>
          <a:ext cx="2413898" cy="5252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3898">
                  <a:extLst>
                    <a:ext uri="{9D8B030D-6E8A-4147-A177-3AD203B41FA5}">
                      <a16:colId xmlns:a16="http://schemas.microsoft.com/office/drawing/2014/main" val="1444992521"/>
                    </a:ext>
                  </a:extLst>
                </a:gridCol>
              </a:tblGrid>
              <a:tr h="9082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202983"/>
                  </a:ext>
                </a:extLst>
              </a:tr>
              <a:tr h="4344464"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  <a:p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  <a:p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082876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0EFE2A-68DD-4E20-ACB0-C19EDB81E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693533" cy="318931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0FE93AE-EEBB-4776-8824-B5E677A951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179" y="3302000"/>
            <a:ext cx="2635578" cy="3556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90AE152-7567-404F-9477-9621BD5C12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1"/>
            <a:ext cx="2872279" cy="3302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0482000-F18C-40CC-845B-3E1BCC58E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8330" y="3312579"/>
            <a:ext cx="2672172" cy="3534841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58150A8-D938-44CA-8409-AE33AABEACBD}"/>
              </a:ext>
            </a:extLst>
          </p:cNvPr>
          <p:cNvSpPr/>
          <p:nvPr/>
        </p:nvSpPr>
        <p:spPr>
          <a:xfrm>
            <a:off x="2838179" y="-41920"/>
            <a:ext cx="2635578" cy="334391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G" dirty="0"/>
          </a:p>
        </p:txBody>
      </p:sp>
      <p:sp>
        <p:nvSpPr>
          <p:cNvPr id="33" name="AutoShape 2">
            <a:extLst>
              <a:ext uri="{FF2B5EF4-FFF2-40B4-BE49-F238E27FC236}">
                <a16:creationId xmlns:a16="http://schemas.microsoft.com/office/drawing/2014/main" id="{69041D6A-6793-441B-B727-793855E6E8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G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BBB7B4-7023-44CC-8AE5-5D8F390B62F9}"/>
              </a:ext>
            </a:extLst>
          </p:cNvPr>
          <p:cNvSpPr txBox="1"/>
          <p:nvPr/>
        </p:nvSpPr>
        <p:spPr>
          <a:xfrm>
            <a:off x="3070514" y="728314"/>
            <a:ext cx="18672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Алыкулов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Тимур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Султанбекович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Фрилансер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Студент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Агту</a:t>
            </a:r>
            <a:endParaRPr lang="ru-KG" b="1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3277ECA-68C1-4DC2-BC43-DB90880E65B4}"/>
              </a:ext>
            </a:extLst>
          </p:cNvPr>
          <p:cNvSpPr/>
          <p:nvPr/>
        </p:nvSpPr>
        <p:spPr>
          <a:xfrm>
            <a:off x="-10001" y="3189448"/>
            <a:ext cx="2703535" cy="36686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Мамырбеков</a:t>
            </a:r>
            <a:r>
              <a:rPr lang="ru-RU" sz="1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Курманбек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>
                <a:solidFill>
                  <a:schemeClr val="bg1"/>
                </a:solidFill>
              </a:rPr>
              <a:t>Нургазиевич</a:t>
            </a:r>
            <a:endParaRPr lang="ru-RU" dirty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Менеджер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Студент </a:t>
            </a:r>
            <a:r>
              <a:rPr lang="ru-RU" dirty="0" err="1">
                <a:solidFill>
                  <a:schemeClr val="bg1"/>
                </a:solidFill>
              </a:rPr>
              <a:t>Агту</a:t>
            </a:r>
            <a:endParaRPr lang="ru-RU" sz="1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C795BCB-B4F8-42D5-82CC-A6BEB8899858}"/>
              </a:ext>
            </a:extLst>
          </p:cNvPr>
          <p:cNvSpPr/>
          <p:nvPr/>
        </p:nvSpPr>
        <p:spPr>
          <a:xfrm>
            <a:off x="2842392" y="2813901"/>
            <a:ext cx="2623687" cy="48809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G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6AFC034-D2AD-41D5-B6A4-F5D36FB05001}"/>
              </a:ext>
            </a:extLst>
          </p:cNvPr>
          <p:cNvSpPr/>
          <p:nvPr/>
        </p:nvSpPr>
        <p:spPr>
          <a:xfrm>
            <a:off x="1" y="3199770"/>
            <a:ext cx="2693534" cy="5086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G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C81E59D-6C17-4480-97A3-D1D50056E248}"/>
              </a:ext>
            </a:extLst>
          </p:cNvPr>
          <p:cNvSpPr/>
          <p:nvPr/>
        </p:nvSpPr>
        <p:spPr>
          <a:xfrm>
            <a:off x="5588000" y="3287057"/>
            <a:ext cx="2866087" cy="35497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Жолдошов</a:t>
            </a:r>
            <a:endParaRPr lang="ru-RU" dirty="0"/>
          </a:p>
          <a:p>
            <a:pPr algn="ctr"/>
            <a:r>
              <a:rPr lang="ru-RU" dirty="0" err="1"/>
              <a:t>Арген</a:t>
            </a:r>
            <a:endParaRPr lang="ru-RU" dirty="0"/>
          </a:p>
          <a:p>
            <a:pPr algn="ctr"/>
            <a:r>
              <a:rPr lang="ru-RU" dirty="0" err="1"/>
              <a:t>Сайфетдинович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Генератор идей</a:t>
            </a:r>
          </a:p>
          <a:p>
            <a:pPr algn="ctr"/>
            <a:r>
              <a:rPr lang="ru-RU" dirty="0"/>
              <a:t>Студент </a:t>
            </a:r>
            <a:r>
              <a:rPr lang="ru-RU" dirty="0" err="1"/>
              <a:t>Агту</a:t>
            </a:r>
            <a:endParaRPr lang="ru-KG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9780118-5668-41EB-AF1B-4E70C6D78671}"/>
              </a:ext>
            </a:extLst>
          </p:cNvPr>
          <p:cNvSpPr/>
          <p:nvPr/>
        </p:nvSpPr>
        <p:spPr>
          <a:xfrm>
            <a:off x="8550159" y="-41920"/>
            <a:ext cx="2690342" cy="3354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Адылбеков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Руслан </a:t>
            </a:r>
          </a:p>
          <a:p>
            <a:pPr algn="ctr"/>
            <a:r>
              <a:rPr lang="ru-RU" dirty="0" err="1"/>
              <a:t>Мирланбекович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Программист</a:t>
            </a:r>
          </a:p>
          <a:p>
            <a:pPr algn="ctr"/>
            <a:r>
              <a:rPr lang="ru-RU" dirty="0"/>
              <a:t>Студент </a:t>
            </a:r>
            <a:r>
              <a:rPr lang="ru-RU" dirty="0" err="1"/>
              <a:t>Агту</a:t>
            </a:r>
            <a:r>
              <a:rPr lang="ru-RU" dirty="0"/>
              <a:t> </a:t>
            </a:r>
            <a:endParaRPr lang="ru-KG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CEBCB67-BE5B-4FFD-8C2A-BDA2BD76A236}"/>
              </a:ext>
            </a:extLst>
          </p:cNvPr>
          <p:cNvSpPr/>
          <p:nvPr/>
        </p:nvSpPr>
        <p:spPr>
          <a:xfrm>
            <a:off x="5595678" y="3287056"/>
            <a:ext cx="2858409" cy="50812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G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B5987AA-B919-4DF4-9626-95250DBEE260}"/>
              </a:ext>
            </a:extLst>
          </p:cNvPr>
          <p:cNvSpPr/>
          <p:nvPr/>
        </p:nvSpPr>
        <p:spPr>
          <a:xfrm>
            <a:off x="8550158" y="2813901"/>
            <a:ext cx="2696961" cy="48809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483810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5392</TotalTime>
  <Words>2164</Words>
  <Application>Microsoft Office PowerPoint</Application>
  <PresentationFormat>Широкоэкранный</PresentationFormat>
  <Paragraphs>293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Inter</vt:lpstr>
      <vt:lpstr>Times New Roman</vt:lpstr>
      <vt:lpstr>Wingdings</vt:lpstr>
      <vt:lpstr>Тема Office</vt:lpstr>
      <vt:lpstr>Концепция устройство для очистки озёр и водоёмов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Презентация PowerPoint</vt:lpstr>
      <vt:lpstr>Прогнозная общая смета на 1 год</vt:lpstr>
      <vt:lpstr>Риски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124</cp:revision>
  <dcterms:created xsi:type="dcterms:W3CDTF">2021-12-09T11:36:25Z</dcterms:created>
  <dcterms:modified xsi:type="dcterms:W3CDTF">2024-10-25T01:42:31Z</dcterms:modified>
</cp:coreProperties>
</file>