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8" r:id="rId6"/>
    <p:sldId id="298" r:id="rId7"/>
    <p:sldId id="291" r:id="rId8"/>
    <p:sldId id="292" r:id="rId9"/>
    <p:sldId id="293" r:id="rId10"/>
    <p:sldId id="294" r:id="rId11"/>
    <p:sldId id="295" r:id="rId12"/>
    <p:sldId id="296" r:id="rId13"/>
    <p:sldId id="281" r:id="rId14"/>
    <p:sldId id="297" r:id="rId15"/>
    <p:sldId id="282" r:id="rId16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80" d="100"/>
          <a:sy n="80" d="100"/>
        </p:scale>
        <p:origin x="-1974" y="-876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63;&#1077;&#1088;&#1090;&#1077;&#1078;&#1080;%20&#1076;&#1080;&#1087;&#1083;&#1086;&#1084;\&#1058;&#1080;&#1087;&#1086;&#1074;&#1086;&#1081;%20&#1075;&#1088;&#1072;&#1092;&#1080;&#1082;%20&#1085;&#1072;&#1075;&#1088;&#1091;&#1079;&#1086;&#1082;%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Calibri" panose="020F0502020204030204"/>
              </a:rPr>
              <a:t>ГРАФИК НАГРУЗКИ НАСЕЛЁННЫХ ПУНКТОВ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Calibri" panose="020F0502020204030204"/>
              </a:rPr>
              <a:t>В ПИКОВЫЕ ЧАСЫ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val>
            <c:numRef>
              <c:f>Лист1!$B$23:$Y$23</c:f>
              <c:numCache>
                <c:formatCode>General</c:formatCode>
                <c:ptCount val="24"/>
                <c:pt idx="0">
                  <c:v>60</c:v>
                </c:pt>
                <c:pt idx="1">
                  <c:v>50</c:v>
                </c:pt>
                <c:pt idx="2">
                  <c:v>38</c:v>
                </c:pt>
                <c:pt idx="3">
                  <c:v>38</c:v>
                </c:pt>
                <c:pt idx="4">
                  <c:v>45</c:v>
                </c:pt>
                <c:pt idx="5">
                  <c:v>55</c:v>
                </c:pt>
                <c:pt idx="6">
                  <c:v>70</c:v>
                </c:pt>
                <c:pt idx="7">
                  <c:v>80</c:v>
                </c:pt>
                <c:pt idx="8">
                  <c:v>85</c:v>
                </c:pt>
                <c:pt idx="9">
                  <c:v>70</c:v>
                </c:pt>
                <c:pt idx="10">
                  <c:v>50</c:v>
                </c:pt>
                <c:pt idx="11">
                  <c:v>45</c:v>
                </c:pt>
                <c:pt idx="12">
                  <c:v>40</c:v>
                </c:pt>
                <c:pt idx="13">
                  <c:v>40</c:v>
                </c:pt>
                <c:pt idx="14">
                  <c:v>60</c:v>
                </c:pt>
                <c:pt idx="15">
                  <c:v>70</c:v>
                </c:pt>
                <c:pt idx="16">
                  <c:v>80</c:v>
                </c:pt>
                <c:pt idx="17">
                  <c:v>90</c:v>
                </c:pt>
                <c:pt idx="18">
                  <c:v>100</c:v>
                </c:pt>
                <c:pt idx="19">
                  <c:v>100</c:v>
                </c:pt>
                <c:pt idx="20">
                  <c:v>95</c:v>
                </c:pt>
                <c:pt idx="21">
                  <c:v>85</c:v>
                </c:pt>
                <c:pt idx="22">
                  <c:v>80</c:v>
                </c:pt>
                <c:pt idx="23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819-4931-ABC7-D125E0CF5D09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val>
            <c:numRef>
              <c:f>Лист1!$B$33:$Y$33</c:f>
              <c:numCache>
                <c:formatCode>General</c:formatCode>
                <c:ptCount val="24"/>
                <c:pt idx="0">
                  <c:v>55</c:v>
                </c:pt>
                <c:pt idx="1">
                  <c:v>38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38</c:v>
                </c:pt>
                <c:pt idx="6">
                  <c:v>45</c:v>
                </c:pt>
                <c:pt idx="7">
                  <c:v>63</c:v>
                </c:pt>
                <c:pt idx="8">
                  <c:v>70</c:v>
                </c:pt>
                <c:pt idx="9">
                  <c:v>63</c:v>
                </c:pt>
                <c:pt idx="10">
                  <c:v>45</c:v>
                </c:pt>
                <c:pt idx="11">
                  <c:v>45</c:v>
                </c:pt>
                <c:pt idx="12">
                  <c:v>38</c:v>
                </c:pt>
                <c:pt idx="13">
                  <c:v>38</c:v>
                </c:pt>
                <c:pt idx="14">
                  <c:v>45</c:v>
                </c:pt>
                <c:pt idx="15">
                  <c:v>55</c:v>
                </c:pt>
                <c:pt idx="16">
                  <c:v>55</c:v>
                </c:pt>
                <c:pt idx="17">
                  <c:v>60</c:v>
                </c:pt>
                <c:pt idx="18">
                  <c:v>70</c:v>
                </c:pt>
                <c:pt idx="19">
                  <c:v>79</c:v>
                </c:pt>
                <c:pt idx="20">
                  <c:v>85</c:v>
                </c:pt>
                <c:pt idx="21">
                  <c:v>85</c:v>
                </c:pt>
                <c:pt idx="22">
                  <c:v>75</c:v>
                </c:pt>
                <c:pt idx="23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819-4931-ABC7-D125E0CF5D09}"/>
            </c:ext>
          </c:extLst>
        </c:ser>
        <c:axId val="94293376"/>
        <c:axId val="94301184"/>
      </c:barChart>
      <c:catAx>
        <c:axId val="94293376"/>
        <c:scaling>
          <c:orientation val="minMax"/>
        </c:scaling>
        <c:axPos val="b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4301184"/>
        <c:crosses val="autoZero"/>
        <c:auto val="1"/>
        <c:lblAlgn val="ctr"/>
        <c:lblOffset val="100"/>
      </c:catAx>
      <c:valAx>
        <c:axId val="9430118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429337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3548" y="2656994"/>
            <a:ext cx="5753344" cy="1495017"/>
          </a:xfrm>
        </p:spPr>
        <p:txBody>
          <a:bodyPr/>
          <a:lstStyle/>
          <a:p>
            <a:r>
              <a:rPr lang="ru-RU" dirty="0" smtClean="0"/>
              <a:t>Разработка нового вида накопителя энергии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</a:t>
            </a:r>
            <a:r>
              <a:rPr lang="ru-RU" dirty="0" smtClean="0"/>
              <a:t>проекта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ru-RU" sz="2400" dirty="0" smtClean="0"/>
              <a:t>	  В </a:t>
            </a:r>
            <a:r>
              <a:rPr lang="ru-RU" sz="2400" dirty="0" smtClean="0"/>
              <a:t>современном мире, с ростом населения и технологического развития, энергопотребление стало одним из основных вызовов для обеспечения устойчивого развития общества. Системы энергоснабжения подвергаются огромным нагрузкам, особенно в периоды пикового спроса, таких как часы пиковой нагрузки электросети. В таких моментах требуется надежное и эффективное хранение энергии, чтобы обеспечить стабильность работы системы и предотвратить возможные сбои в энергоснабжении.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290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0658" y="205649"/>
            <a:ext cx="11119190" cy="777014"/>
          </a:xfrm>
        </p:spPr>
        <p:txBody>
          <a:bodyPr>
            <a:noAutofit/>
          </a:bodyPr>
          <a:lstStyle/>
          <a:p>
            <a:r>
              <a:rPr lang="ru-RU" dirty="0" smtClean="0"/>
              <a:t>Проблема клиента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6" name="Содержимое 5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c="http://schemas.openxmlformats.org/drawingml/2006/chart" xmlns:pic="http://schemas.openxmlformats.org/drawingml/2006/picture" xmlns:a16="http://schemas.microsoft.com/office/drawing/2014/main" xmlns:lc="http://schemas.openxmlformats.org/drawingml/2006/lockedCanvas" id="{780D898F-2A0F-414E-9C0C-D12B9325FC6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02425" y="1294410"/>
          <a:ext cx="4817423" cy="2576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00658" y="1118664"/>
            <a:ext cx="6092825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  График </a:t>
            </a:r>
            <a:r>
              <a:rPr lang="ru-RU" sz="2400" dirty="0" smtClean="0"/>
              <a:t>показывает нагрузку для </a:t>
            </a:r>
            <a:r>
              <a:rPr lang="ru-RU" sz="2400" dirty="0" err="1" smtClean="0"/>
              <a:t>электросистемы</a:t>
            </a:r>
            <a:r>
              <a:rPr lang="ru-RU" sz="2400" dirty="0" smtClean="0"/>
              <a:t> Российской Федерации. Мощностей электростанций хватает для выравнивания графиков нагрузки за счёт резервной мощности и перерасхода сжигаемого топлива. Такое решение достаточно дорогое и повышает цену электроэнергии для конечного потребителя.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68309" y="1021278"/>
            <a:ext cx="10971372" cy="514457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 На графике также видны часы пиков потребления энергий. Основная нагрузка приходится на утренние часы с 7 часов до 10 часов, и с 17 часов до 21 часа. Видно, что есть ночной и дневной провал потребления, которые можно использовать для выравнивания нагрузки. Кинетическая батарея должна выровнять значения пиковой нагрузки и провала потребления. </a:t>
            </a:r>
          </a:p>
          <a:p>
            <a:r>
              <a:rPr lang="ru-RU" sz="2400" dirty="0" smtClean="0"/>
              <a:t>  Мы разрабатываем такую кинетическую батарею. Выгода </a:t>
            </a:r>
            <a:r>
              <a:rPr lang="ru-RU" sz="2400" dirty="0" smtClean="0"/>
              <a:t>клиента заключается </a:t>
            </a:r>
            <a:r>
              <a:rPr lang="ru-RU" sz="2400" dirty="0" smtClean="0"/>
              <a:t>в снижении стоимости электроэнергии.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/>
              <a:t> Нашими </a:t>
            </a:r>
            <a:r>
              <a:rPr lang="ru-RU" dirty="0" smtClean="0"/>
              <a:t>клиентами являются энергетические </a:t>
            </a:r>
            <a:r>
              <a:rPr lang="ru-RU" dirty="0" smtClean="0"/>
              <a:t>компании городские компании, различные предприятия, частные компании. 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smtClean="0"/>
              <a:t> Результатом общения с потенциальным клиентом  «</a:t>
            </a:r>
            <a:r>
              <a:rPr lang="ru-RU" dirty="0" err="1" smtClean="0"/>
              <a:t>Гедаэффект</a:t>
            </a:r>
            <a:r>
              <a:rPr lang="ru-RU" dirty="0" smtClean="0"/>
              <a:t>», стала договоренность о встрече, для дальнейшего сотрудничества.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039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Схема </a:t>
            </a:r>
            <a:r>
              <a:rPr lang="ru-RU" dirty="0"/>
              <a:t>движения товара и </a:t>
            </a:r>
            <a:r>
              <a:rPr lang="ru-RU" dirty="0" smtClean="0"/>
              <a:t>денег по модели </a:t>
            </a:r>
            <a:r>
              <a:rPr lang="ru-RU" dirty="0" smtClean="0"/>
              <a:t>бизнес-канва</a:t>
            </a:r>
            <a:endParaRPr lang="ru-RU" dirty="0"/>
          </a:p>
        </p:txBody>
      </p:sp>
      <p:pic>
        <p:nvPicPr>
          <p:cNvPr id="7" name="Рисунок 6" descr="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4849" y="1570469"/>
            <a:ext cx="10254927" cy="4977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91294" y="2588820"/>
            <a:ext cx="148441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Производители электроустановок, компании аналитики, строительные компании, электроэнергетические компании</a:t>
            </a:r>
            <a:endParaRPr lang="ru-RU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3301340" y="2588820"/>
            <a:ext cx="1665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Реклама, обслуживание, гарантия на установки, оптимизация возведения установок</a:t>
            </a:r>
            <a:endParaRPr lang="ru-RU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3301339" y="3778669"/>
            <a:ext cx="16658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/>
              <a:t>Репутационные</a:t>
            </a:r>
            <a:r>
              <a:rPr lang="ru-RU" sz="1000" dirty="0" smtClean="0"/>
              <a:t>, расширение клиентской базы </a:t>
            </a:r>
            <a:endParaRPr lang="ru-RU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5284519" y="2588820"/>
            <a:ext cx="15556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Экономия денежных средств, удобства, стабильность, </a:t>
            </a:r>
            <a:r>
              <a:rPr lang="ru-RU" sz="1000" dirty="0" err="1" smtClean="0"/>
              <a:t>экофрендли</a:t>
            </a:r>
            <a:r>
              <a:rPr lang="ru-RU" sz="1000" dirty="0" smtClean="0"/>
              <a:t>, благотворительность</a:t>
            </a:r>
            <a:endParaRPr lang="ru-RU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8823367" y="2588820"/>
            <a:ext cx="1472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энергетические </a:t>
            </a:r>
            <a:r>
              <a:rPr lang="ru-RU" sz="1000" dirty="0" smtClean="0"/>
              <a:t>компании, городские </a:t>
            </a:r>
            <a:r>
              <a:rPr lang="ru-RU" sz="1000" dirty="0" smtClean="0"/>
              <a:t>компании, различные предприятия, частные компании.</a:t>
            </a:r>
            <a:endParaRPr lang="ru-RU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7089569" y="2588820"/>
            <a:ext cx="12469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Работа совместно с клиентом</a:t>
            </a:r>
            <a:endParaRPr lang="ru-RU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7054606" y="3778668"/>
            <a:ext cx="14718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Соц.сети, реклама, сайт. Приобретение наших услуг посредствам заявки</a:t>
            </a:r>
            <a:endParaRPr lang="ru-RU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1591294" y="5260769"/>
            <a:ext cx="4001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Материалы, обслуживание, транспортировка, реклама</a:t>
            </a:r>
            <a:endParaRPr lang="ru-RU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6118429" y="5283852"/>
            <a:ext cx="37273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Продажа продуктов, услуги по обслуживанию и разработке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xmlns="" val="158160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  Реализация нашей услуги осуществляется через поступление </a:t>
            </a:r>
            <a:r>
              <a:rPr lang="ru-RU" dirty="0" smtClean="0"/>
              <a:t>индивидуальных </a:t>
            </a:r>
            <a:r>
              <a:rPr lang="ru-RU" dirty="0" smtClean="0"/>
              <a:t>заказов. В регионах где наблюдаются перебои с поставками электроэнергии.</a:t>
            </a:r>
          </a:p>
          <a:p>
            <a:r>
              <a:rPr lang="ru-RU" dirty="0" smtClean="0"/>
              <a:t> </a:t>
            </a:r>
            <a:r>
              <a:rPr lang="ru-RU" dirty="0" smtClean="0"/>
              <a:t> Оценка </a:t>
            </a:r>
            <a:r>
              <a:rPr lang="ru-RU" dirty="0" smtClean="0"/>
              <a:t>рынка:</a:t>
            </a:r>
          </a:p>
          <a:p>
            <a:r>
              <a:rPr lang="ru-RU" dirty="0" smtClean="0"/>
              <a:t>Всего </a:t>
            </a:r>
            <a:r>
              <a:rPr lang="ru-RU" dirty="0" smtClean="0"/>
              <a:t>в нашей стране около </a:t>
            </a:r>
            <a:r>
              <a:rPr lang="ru-RU" dirty="0" smtClean="0"/>
              <a:t>14 000 000 жилых, многоквартирных домов и 6 937 748 компаний, если </a:t>
            </a:r>
            <a:r>
              <a:rPr lang="ru-RU" dirty="0" smtClean="0"/>
              <a:t>учесть что </a:t>
            </a:r>
            <a:r>
              <a:rPr lang="ru-RU" dirty="0" smtClean="0"/>
              <a:t>каждый субъект закажет </a:t>
            </a:r>
            <a:r>
              <a:rPr lang="ru-RU" dirty="0" smtClean="0"/>
              <a:t>у нас </a:t>
            </a:r>
            <a:r>
              <a:rPr lang="ru-RU" dirty="0" smtClean="0"/>
              <a:t>кинетическую батарею за 548т.р. то </a:t>
            </a:r>
            <a:r>
              <a:rPr lang="ru-RU" dirty="0" smtClean="0"/>
              <a:t>доходы составят </a:t>
            </a:r>
            <a:endParaRPr lang="ru-RU" dirty="0" smtClean="0"/>
          </a:p>
          <a:p>
            <a:r>
              <a:rPr lang="ru-RU" dirty="0" smtClean="0"/>
              <a:t>:</a:t>
            </a:r>
            <a:r>
              <a:rPr lang="ru-RU" dirty="0" smtClean="0"/>
              <a:t>ТАМ= </a:t>
            </a:r>
            <a:r>
              <a:rPr lang="ru-RU" dirty="0" smtClean="0"/>
              <a:t>1</a:t>
            </a:r>
            <a:r>
              <a:rPr lang="en-US" dirty="0" smtClean="0"/>
              <a:t>1</a:t>
            </a:r>
            <a:r>
              <a:rPr lang="ru-RU" dirty="0" smtClean="0"/>
              <a:t> 473 885 904 000р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Однако доступный объем рынка и заинтересованность в такого рода услуг не так велика </a:t>
            </a:r>
            <a:r>
              <a:rPr lang="ru-RU" dirty="0" smtClean="0"/>
              <a:t>возьмем крупные компании в густо населенные городах 1 468 064</a:t>
            </a:r>
          </a:p>
          <a:p>
            <a:r>
              <a:rPr lang="ru-RU" dirty="0" smtClean="0"/>
              <a:t>:</a:t>
            </a:r>
            <a:r>
              <a:rPr lang="en-US" dirty="0" smtClean="0"/>
              <a:t>SAM</a:t>
            </a:r>
            <a:r>
              <a:rPr lang="ru-RU" dirty="0" smtClean="0"/>
              <a:t>=1 468 064*548т.р.=804 499 072 000р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 наконец реальный доход которого можно достичь учитывая что </a:t>
            </a:r>
            <a:r>
              <a:rPr lang="ru-RU" dirty="0" smtClean="0"/>
              <a:t>99% крупных компаний </a:t>
            </a:r>
            <a:r>
              <a:rPr lang="ru-RU" dirty="0" smtClean="0"/>
              <a:t>в густо </a:t>
            </a:r>
            <a:r>
              <a:rPr lang="ru-RU" dirty="0" smtClean="0"/>
              <a:t>населенных </a:t>
            </a:r>
            <a:r>
              <a:rPr lang="ru-RU" dirty="0" smtClean="0"/>
              <a:t>городах </a:t>
            </a:r>
            <a:r>
              <a:rPr lang="ru-RU" dirty="0" smtClean="0"/>
              <a:t>будут </a:t>
            </a:r>
            <a:r>
              <a:rPr lang="ru-RU" dirty="0" smtClean="0"/>
              <a:t>не заинтересованы </a:t>
            </a:r>
            <a:r>
              <a:rPr lang="ru-RU" dirty="0" smtClean="0"/>
              <a:t>в создании кинетической батареи.</a:t>
            </a:r>
          </a:p>
          <a:p>
            <a:r>
              <a:rPr lang="ru-RU" dirty="0" smtClean="0"/>
              <a:t>:</a:t>
            </a:r>
            <a:r>
              <a:rPr lang="en-US" dirty="0" smtClean="0"/>
              <a:t>SOM=</a:t>
            </a:r>
            <a:r>
              <a:rPr lang="ru-RU" dirty="0" smtClean="0"/>
              <a:t> 1 468 064 </a:t>
            </a:r>
            <a:r>
              <a:rPr lang="en-US" dirty="0" smtClean="0"/>
              <a:t>*0,</a:t>
            </a:r>
            <a:r>
              <a:rPr lang="ru-RU" dirty="0" smtClean="0"/>
              <a:t>01</a:t>
            </a:r>
            <a:r>
              <a:rPr lang="en-US" dirty="0" smtClean="0"/>
              <a:t>*</a:t>
            </a:r>
            <a:r>
              <a:rPr lang="ru-RU" dirty="0" smtClean="0"/>
              <a:t>548 000</a:t>
            </a:r>
            <a:r>
              <a:rPr lang="en-US" dirty="0" smtClean="0"/>
              <a:t>=</a:t>
            </a:r>
            <a:r>
              <a:rPr lang="ru-RU" dirty="0" smtClean="0"/>
              <a:t>8 044 990 720р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372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8928" y="1042471"/>
            <a:ext cx="10971372" cy="5144573"/>
          </a:xfrm>
        </p:spPr>
        <p:txBody>
          <a:bodyPr/>
          <a:lstStyle/>
          <a:p>
            <a:r>
              <a:rPr lang="ru-RU" dirty="0" smtClean="0"/>
              <a:t>Прямые конкуренты</a:t>
            </a:r>
            <a:r>
              <a:rPr lang="ru-RU" dirty="0" smtClean="0"/>
              <a:t> </a:t>
            </a:r>
            <a:r>
              <a:rPr lang="ru-RU" dirty="0" smtClean="0"/>
              <a:t>– разработчики различных носителей электроэнергии</a:t>
            </a:r>
            <a:endParaRPr lang="ru-RU" dirty="0" smtClean="0"/>
          </a:p>
          <a:p>
            <a:r>
              <a:rPr lang="ru-RU" dirty="0" smtClean="0"/>
              <a:t>Косвенные конкуренты – различные </a:t>
            </a:r>
            <a:r>
              <a:rPr lang="ru-RU" dirty="0" err="1" smtClean="0"/>
              <a:t>энергокомпании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Отличие </a:t>
            </a:r>
            <a:r>
              <a:rPr lang="ru-RU" dirty="0" smtClean="0"/>
              <a:t>нашей разработки от других конкурентов в уникальности, </a:t>
            </a:r>
            <a:r>
              <a:rPr lang="ru-RU" dirty="0" err="1" smtClean="0"/>
              <a:t>экологичности</a:t>
            </a:r>
            <a:r>
              <a:rPr lang="ru-RU" dirty="0" smtClean="0"/>
              <a:t>.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07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результаты команды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Предварительная договоренность с возможным будущим заказчиком «</a:t>
            </a:r>
            <a:r>
              <a:rPr lang="ru-RU" dirty="0" err="1" smtClean="0"/>
              <a:t>Гедаэффект</a:t>
            </a:r>
            <a:r>
              <a:rPr lang="ru-RU" dirty="0" smtClean="0"/>
              <a:t>»</a:t>
            </a:r>
            <a:endParaRPr lang="ru-RU" dirty="0" smtClean="0"/>
          </a:p>
          <a:p>
            <a:r>
              <a:rPr lang="ru-RU" dirty="0" smtClean="0"/>
              <a:t>Привлеченные </a:t>
            </a:r>
            <a:r>
              <a:rPr lang="ru-RU" dirty="0" smtClean="0"/>
              <a:t>инвестиции – часть из личных средств</a:t>
            </a:r>
            <a:endParaRPr lang="ru-RU" dirty="0"/>
          </a:p>
          <a:p>
            <a:r>
              <a:rPr lang="ru-RU" dirty="0" smtClean="0"/>
              <a:t>Что </a:t>
            </a:r>
            <a:r>
              <a:rPr lang="ru-RU" dirty="0"/>
              <a:t>было реализовано</a:t>
            </a:r>
            <a:r>
              <a:rPr lang="ru-RU" dirty="0" smtClean="0"/>
              <a:t>: анализ рынка, разработка чертежей, схем, прототипа кинетической батареи.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951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 стартап-проекта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10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74002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</a:t>
            </a:r>
            <a:r>
              <a:rPr lang="ru-RU" dirty="0" smtClean="0"/>
              <a:t>лан </a:t>
            </a:r>
            <a:r>
              <a:rPr lang="ru-RU" dirty="0" smtClean="0"/>
              <a:t>реализации идеи в конечный </a:t>
            </a:r>
            <a:r>
              <a:rPr lang="ru-RU" dirty="0" smtClean="0"/>
              <a:t>продукт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Анализ рынка ( 5 месяцев)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Привлечение инвестиций и инвесторов ( 5 месяцев)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Поиск поставщиков для закупки оборудования и материалов ( 5 месяцев)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Наем штата сотрудников (3 месяца)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Создание сайта ( 1 месяц)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Запуск рекламной компании ( 1 месяц)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Поиск постоянных заказчиков и партнеров (1 год)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Масштабирование бизнеса (3 года)</a:t>
            </a:r>
          </a:p>
          <a:p>
            <a:pPr marL="457200" indent="-457200">
              <a:buFont typeface="+mj-lt"/>
              <a:buAutoNum type="arabicPeriod"/>
            </a:pP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310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Предложение для инвестора</a:t>
            </a: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57747264"/>
              </p:ext>
            </p:extLst>
          </p:nvPr>
        </p:nvGraphicFramePr>
        <p:xfrm>
          <a:off x="1448788" y="906692"/>
          <a:ext cx="9167752" cy="5815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3876">
                  <a:extLst>
                    <a:ext uri="{9D8B030D-6E8A-4147-A177-3AD203B41FA5}">
                      <a16:colId xmlns:a16="http://schemas.microsoft.com/office/drawing/2014/main" xmlns="" val="1625276608"/>
                    </a:ext>
                  </a:extLst>
                </a:gridCol>
                <a:gridCol w="4583876">
                  <a:extLst>
                    <a:ext uri="{9D8B030D-6E8A-4147-A177-3AD203B41FA5}">
                      <a16:colId xmlns:a16="http://schemas.microsoft.com/office/drawing/2014/main" xmlns="" val="3557901565"/>
                    </a:ext>
                  </a:extLst>
                </a:gridCol>
              </a:tblGrid>
              <a:tr h="52303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Сумма затрат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41025426"/>
                  </a:ext>
                </a:extLst>
              </a:tr>
              <a:tr h="523033"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Зарплата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smtClean="0"/>
                        <a:t>сотрудников </a:t>
                      </a:r>
                      <a:endParaRPr lang="ru-RU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100 000</a:t>
                      </a:r>
                      <a:r>
                        <a:rPr lang="ru-RU" sz="1600" baseline="0" dirty="0" smtClean="0"/>
                        <a:t> рублей</a:t>
                      </a:r>
                      <a:r>
                        <a:rPr lang="ru-RU" sz="1600" dirty="0" smtClean="0"/>
                        <a:t>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64789131"/>
                  </a:ext>
                </a:extLst>
              </a:tr>
              <a:tr h="523033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Обучение сотрудников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50 000</a:t>
                      </a:r>
                      <a:r>
                        <a:rPr lang="ru-RU" sz="1600" baseline="0" dirty="0" smtClean="0"/>
                        <a:t> рублей</a:t>
                      </a:r>
                      <a:r>
                        <a:rPr lang="ru-RU" sz="1600" dirty="0" smtClean="0"/>
                        <a:t>.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70962873"/>
                  </a:ext>
                </a:extLst>
              </a:tr>
              <a:tr h="816792"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Затраты</a:t>
                      </a:r>
                      <a:r>
                        <a:rPr lang="ru-RU" sz="1600" baseline="0" dirty="0"/>
                        <a:t> на использования интернета</a:t>
                      </a:r>
                      <a:r>
                        <a:rPr lang="ru-RU" sz="1600" baseline="0" dirty="0" smtClean="0"/>
                        <a:t>, связи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5 000</a:t>
                      </a:r>
                      <a:r>
                        <a:rPr lang="ru-RU" sz="1600" baseline="0" dirty="0" smtClean="0"/>
                        <a:t> рублей.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1663878"/>
                  </a:ext>
                </a:extLst>
              </a:tr>
              <a:tr h="816792"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Закупка</a:t>
                      </a:r>
                      <a:r>
                        <a:rPr lang="ru-RU" sz="1600" baseline="0" dirty="0"/>
                        <a:t> оборудования и </a:t>
                      </a:r>
                      <a:r>
                        <a:rPr lang="ru-RU" sz="1600" baseline="0" dirty="0" smtClean="0"/>
                        <a:t>материалов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 500 000</a:t>
                      </a:r>
                      <a:r>
                        <a:rPr lang="ru-RU" sz="1600" baseline="0" dirty="0" smtClean="0"/>
                        <a:t> рублей.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9193368"/>
                  </a:ext>
                </a:extLst>
              </a:tr>
              <a:tr h="523033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Расходы</a:t>
                      </a:r>
                      <a:r>
                        <a:rPr lang="ru-RU" sz="1600" baseline="0" dirty="0" smtClean="0"/>
                        <a:t> на транспорт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43 000 рублей.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92669546"/>
                  </a:ext>
                </a:extLst>
              </a:tr>
              <a:tr h="523033"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Итог: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698 000 рублей.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79519205"/>
                  </a:ext>
                </a:extLst>
              </a:tr>
              <a:tr h="1511147"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Что получит инвестор: в качестве конечного результата инвестор </a:t>
                      </a:r>
                      <a:r>
                        <a:rPr lang="ru-RU" sz="1600" dirty="0" smtClean="0"/>
                        <a:t>получит</a:t>
                      </a:r>
                      <a:r>
                        <a:rPr lang="ru-RU" sz="1600" baseline="0" dirty="0" smtClean="0"/>
                        <a:t> разработку, полную установку кинетической батареи, затраты могут измениться в зависимости от условий и сложности установки.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0904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639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Лидер: Булгаков Данил Александрович</a:t>
            </a:r>
            <a:endParaRPr lang="ru-RU" sz="2400" dirty="0" smtClean="0"/>
          </a:p>
          <a:p>
            <a:r>
              <a:rPr lang="ru-RU" sz="2400" dirty="0" smtClean="0"/>
              <a:t>Квалификация: студент 3 курса Череповецкого государственного университета, специальности 13.03.02. Электроэнергетика и электротехника. Контакты</a:t>
            </a:r>
            <a:r>
              <a:rPr lang="ru-RU" sz="2400" dirty="0" smtClean="0"/>
              <a:t>:</a:t>
            </a:r>
            <a:r>
              <a:rPr lang="en-US" sz="2400" dirty="0" smtClean="0"/>
              <a:t> qyuu93@bk.ru</a:t>
            </a:r>
            <a:endParaRPr lang="en-US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Секретарь</a:t>
            </a:r>
            <a:r>
              <a:rPr lang="ru-RU" sz="2400" dirty="0" smtClean="0"/>
              <a:t>:</a:t>
            </a:r>
            <a:r>
              <a:rPr lang="en-US" sz="2400" dirty="0" smtClean="0"/>
              <a:t> </a:t>
            </a:r>
            <a:r>
              <a:rPr lang="ru-RU" sz="2400" dirty="0" smtClean="0"/>
              <a:t>Гурин Александр Владимирович</a:t>
            </a:r>
            <a:endParaRPr lang="ru-RU" sz="2400" dirty="0" smtClean="0"/>
          </a:p>
          <a:p>
            <a:r>
              <a:rPr lang="ru-RU" sz="2400" dirty="0" smtClean="0"/>
              <a:t>Квалификация: студент 3 курса Череповецкого государственного университета, специальности 13.03.02. Электроэнергетика и электротехника</a:t>
            </a:r>
            <a:r>
              <a:rPr lang="ru-RU" sz="2400" dirty="0" smtClean="0"/>
              <a:t>. </a:t>
            </a:r>
            <a:endParaRPr lang="en-US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Исследователь: </a:t>
            </a:r>
            <a:r>
              <a:rPr lang="ru-RU" sz="2400" dirty="0" smtClean="0"/>
              <a:t>Аксенов Денис Сергеевич</a:t>
            </a:r>
            <a:r>
              <a:rPr lang="ru-RU" sz="2400" dirty="0" smtClean="0"/>
              <a:t>
Квалификация: студент 3 курса Череповецкого государственного университета, специальности 13.03.02. Электроэнергетика и электротехника. 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Исследователь: </a:t>
            </a:r>
            <a:r>
              <a:rPr lang="ru-RU" sz="2400" dirty="0" err="1" smtClean="0"/>
              <a:t>Даррик</a:t>
            </a:r>
            <a:r>
              <a:rPr lang="ru-RU" sz="2400" dirty="0" smtClean="0"/>
              <a:t> </a:t>
            </a:r>
            <a:r>
              <a:rPr lang="ru-RU" sz="2400" dirty="0" err="1" smtClean="0"/>
              <a:t>Роднай</a:t>
            </a:r>
            <a:r>
              <a:rPr lang="ru-RU" sz="2400" dirty="0" smtClean="0"/>
              <a:t> </a:t>
            </a:r>
            <a:r>
              <a:rPr lang="ru-RU" sz="2400" dirty="0" err="1" smtClean="0"/>
              <a:t>Мбадинга</a:t>
            </a:r>
            <a:r>
              <a:rPr lang="ru-RU" sz="2400" dirty="0" smtClean="0"/>
              <a:t> </a:t>
            </a:r>
            <a:r>
              <a:rPr lang="ru-RU" sz="2400" dirty="0" err="1" smtClean="0"/>
              <a:t>Маканга</a:t>
            </a:r>
            <a:r>
              <a:rPr lang="ru-RU" sz="2400" dirty="0" smtClean="0"/>
              <a:t>
Квалификация: студент 3 курса Череповецкого государственного университета, специальности 13.03.02. Электроэнергетика и электротехника. 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Исследователь: </a:t>
            </a:r>
            <a:r>
              <a:rPr lang="ru-RU" sz="2400" dirty="0" smtClean="0"/>
              <a:t>Михаил </a:t>
            </a:r>
            <a:r>
              <a:rPr lang="ru-RU" sz="2400" dirty="0" err="1" smtClean="0"/>
              <a:t>Ботаков</a:t>
            </a:r>
            <a:r>
              <a:rPr lang="ru-RU" sz="2400" dirty="0" smtClean="0"/>
              <a:t>
Квалификация: студент 3 курса Череповецкого государственного университета, специальности 13.03.02. Электроэнергетика и электротехника. 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Ментор команды: Сидорова Инна Владимировна </a:t>
            </a:r>
          </a:p>
          <a:p>
            <a:r>
              <a:rPr lang="ru-RU" sz="2400" dirty="0" smtClean="0"/>
              <a:t>Должность: старший преподаватель</a:t>
            </a:r>
          </a:p>
          <a:p>
            <a:r>
              <a:rPr lang="ru-RU" sz="2400" dirty="0" smtClean="0"/>
              <a:t>Квалификация: Высшее образование: Вологодский политехнический институт; электроснабжение; инженер-электрик</a:t>
            </a:r>
          </a:p>
          <a:p>
            <a:r>
              <a:rPr lang="ru-RU" sz="2400" dirty="0" smtClean="0"/>
              <a:t>Контакты: </a:t>
            </a:r>
            <a:r>
              <a:rPr lang="en-US" sz="2400" dirty="0" smtClean="0"/>
              <a:t>ivsidorova@chsu.ru</a:t>
            </a:r>
            <a:endParaRPr lang="ru-RU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691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2536</TotalTime>
  <Words>666</Words>
  <Application>Microsoft Office PowerPoint</Application>
  <PresentationFormat>Произвольный</PresentationFormat>
  <Paragraphs>106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Презентация</vt:lpstr>
      <vt:lpstr>Разработка нового вида накопителя энергии</vt:lpstr>
      <vt:lpstr>Актуальность проекта</vt:lpstr>
      <vt:lpstr>Проблема клиента 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Zoerizm _</cp:lastModifiedBy>
  <cp:revision>307</cp:revision>
  <dcterms:created xsi:type="dcterms:W3CDTF">2022-04-04T12:37:27Z</dcterms:created>
  <dcterms:modified xsi:type="dcterms:W3CDTF">2023-11-14T23:39:36Z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