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Noto Sans Light" panose="020B0604020202020204" charset="-128"/>
      <p:regular r:id="rId26"/>
    </p:embeddedFont>
    <p:embeddedFont>
      <p:font typeface="A Day Without Sun Text Bold" panose="020B0604020202020204" charset="0"/>
      <p:regular r:id="rId27"/>
    </p:embeddedFont>
    <p:embeddedFont>
      <p:font typeface="Arimo Bold" panose="020B0604020202020204" charset="0"/>
      <p:regular r:id="rId28"/>
    </p:embeddedFont>
    <p:embeddedFont>
      <p:font typeface="Alegreya Bold" panose="020B0604020202020204" charset="0"/>
      <p:regular r:id="rId29"/>
    </p:embeddedFont>
    <p:embeddedFont>
      <p:font typeface="Tex Gyre Adventor Bold" panose="020B0604020202020204" charset="-52"/>
      <p:regular r:id="rId30"/>
    </p:embeddedFont>
    <p:embeddedFont>
      <p:font typeface="A Day Without Sun Text" panose="020B0604020202020204" charset="0"/>
      <p:regular r:id="rId31"/>
    </p:embeddedFont>
    <p:embeddedFont>
      <p:font typeface="Arimo" panose="020B0604020202020204" charset="0"/>
      <p:regular r:id="rId32"/>
    </p:embeddedFont>
    <p:embeddedFont>
      <p:font typeface="Alegreya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1527" y="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svg"/><Relationship Id="rId7" Type="http://schemas.openxmlformats.org/officeDocument/2006/relationships/image" Target="../media/image1.png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image" Target="../media/image11.svg"/><Relationship Id="rId10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sv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9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5.png"/><Relationship Id="rId5" Type="http://schemas.openxmlformats.org/officeDocument/2006/relationships/image" Target="../media/image2.svg"/><Relationship Id="rId10" Type="http://schemas.openxmlformats.org/officeDocument/2006/relationships/image" Target="../media/image13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7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1.sv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sv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2.svg"/><Relationship Id="rId10" Type="http://schemas.openxmlformats.org/officeDocument/2006/relationships/image" Target="../media/image15.jpe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1.svg"/><Relationship Id="rId7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19.jpeg"/><Relationship Id="rId4" Type="http://schemas.openxmlformats.org/officeDocument/2006/relationships/image" Target="../media/image1.pn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1.sv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7.svg"/><Relationship Id="rId4" Type="http://schemas.openxmlformats.org/officeDocument/2006/relationships/image" Target="../media/image4.png"/><Relationship Id="rId9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7.png"/><Relationship Id="rId3" Type="http://schemas.openxmlformats.org/officeDocument/2006/relationships/image" Target="../media/image9.svg"/><Relationship Id="rId7" Type="http://schemas.openxmlformats.org/officeDocument/2006/relationships/image" Target="../media/image7.svg"/><Relationship Id="rId12" Type="http://schemas.openxmlformats.org/officeDocument/2006/relationships/image" Target="../media/image26.png"/><Relationship Id="rId2" Type="http://schemas.openxmlformats.org/officeDocument/2006/relationships/image" Target="../media/image5.png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2.svg"/><Relationship Id="rId15" Type="http://schemas.openxmlformats.org/officeDocument/2006/relationships/image" Target="../media/image29.png"/><Relationship Id="rId10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4.sv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5.jpeg"/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12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3.png"/><Relationship Id="rId5" Type="http://schemas.openxmlformats.org/officeDocument/2006/relationships/image" Target="../media/image2.svg"/><Relationship Id="rId10" Type="http://schemas.openxmlformats.org/officeDocument/2006/relationships/image" Target="../media/image32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svg"/><Relationship Id="rId7" Type="http://schemas.openxmlformats.org/officeDocument/2006/relationships/image" Target="../media/image4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11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1.sv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12" Type="http://schemas.openxmlformats.org/officeDocument/2006/relationships/image" Target="../media/image44.png"/><Relationship Id="rId2" Type="http://schemas.openxmlformats.org/officeDocument/2006/relationships/image" Target="../media/image2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43.png"/><Relationship Id="rId5" Type="http://schemas.openxmlformats.org/officeDocument/2006/relationships/image" Target="../media/image2.svg"/><Relationship Id="rId15" Type="http://schemas.openxmlformats.org/officeDocument/2006/relationships/image" Target="../media/image47.jpeg"/><Relationship Id="rId10" Type="http://schemas.openxmlformats.org/officeDocument/2006/relationships/image" Target="../media/image42.png"/><Relationship Id="rId4" Type="http://schemas.openxmlformats.org/officeDocument/2006/relationships/image" Target="../media/image1.png"/><Relationship Id="rId9" Type="http://schemas.openxmlformats.org/officeDocument/2006/relationships/image" Target="../media/image41.png"/><Relationship Id="rId1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145989">
            <a:off x="9826857" y="-3554040"/>
            <a:ext cx="14864886" cy="173950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597267" y="7457438"/>
            <a:ext cx="5715000" cy="1329103"/>
            <a:chOff x="0" y="0"/>
            <a:chExt cx="7620000" cy="1772137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7620000" cy="1772137"/>
            </a:xfrm>
            <a:prstGeom prst="rect">
              <a:avLst/>
            </a:prstGeom>
            <a:solidFill>
              <a:srgbClr val="4C6FB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62773" y="175228"/>
              <a:ext cx="6294455" cy="1364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</a:pPr>
              <a:r>
                <a:rPr lang="en-US" sz="2999" spc="167">
                  <a:solidFill>
                    <a:srgbClr val="FFFFFF"/>
                  </a:solidFill>
                  <a:latin typeface="A Day Without Sun Text Bold"/>
                </a:rPr>
                <a:t>SfeduNet 4.0 </a:t>
              </a:r>
            </a:p>
            <a:p>
              <a:pPr algn="l">
                <a:lnSpc>
                  <a:spcPts val="4199"/>
                </a:lnSpc>
              </a:pPr>
              <a:r>
                <a:rPr lang="en-US" sz="2999" spc="167">
                  <a:solidFill>
                    <a:srgbClr val="FFFFFF"/>
                  </a:solidFill>
                  <a:latin typeface="A Day Without Sun Text Bold"/>
                </a:rPr>
                <a:t>ЮФУ, АПиП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97267" y="3050887"/>
            <a:ext cx="10327050" cy="3164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41"/>
              </a:lnSpc>
            </a:pPr>
            <a:r>
              <a:rPr lang="en-US" sz="5647" spc="-56">
                <a:solidFill>
                  <a:srgbClr val="008037"/>
                </a:solidFill>
                <a:latin typeface="Tex Gyre Adventor Bold"/>
              </a:rPr>
              <a:t>19п</a:t>
            </a:r>
          </a:p>
          <a:p>
            <a:pPr>
              <a:lnSpc>
                <a:spcPts val="8139"/>
              </a:lnSpc>
            </a:pPr>
            <a:r>
              <a:rPr lang="en-US" sz="8846" spc="-88">
                <a:solidFill>
                  <a:srgbClr val="008037"/>
                </a:solidFill>
                <a:latin typeface="A Day Without Sun Text Bold"/>
              </a:rPr>
              <a:t>Безопасная образовательная среда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-6892525" y="817805"/>
            <a:ext cx="16036525" cy="15509675"/>
            <a:chOff x="0" y="0"/>
            <a:chExt cx="21382033" cy="2067956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7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1052725" y="602741"/>
            <a:ext cx="6625707" cy="2339139"/>
            <a:chOff x="0" y="0"/>
            <a:chExt cx="8834275" cy="3118853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4170570" y="0"/>
              <a:ext cx="4663705" cy="3118853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0" y="286751"/>
              <a:ext cx="2767070" cy="18504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572179">
            <a:off x="11088109" y="2849643"/>
            <a:ext cx="9393057" cy="1099187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97267" y="3287141"/>
            <a:ext cx="8767312" cy="69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70"/>
              </a:lnSpc>
            </a:pPr>
            <a:r>
              <a:rPr lang="en-US" sz="4837">
                <a:solidFill>
                  <a:srgbClr val="4C6FBF"/>
                </a:solidFill>
                <a:latin typeface="A Day Without Sun Text Bold"/>
              </a:rPr>
              <a:t>Проблема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97267" y="4751837"/>
            <a:ext cx="7945152" cy="3030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2"/>
              </a:lnSpc>
            </a:pP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Обусловлена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растущей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динамикой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опасных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ситуаций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,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связанных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</a:p>
          <a:p>
            <a:pPr>
              <a:lnSpc>
                <a:spcPts val="6082"/>
              </a:lnSpc>
            </a:pP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с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активным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использованием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</a:p>
          <a:p>
            <a:pPr>
              <a:lnSpc>
                <a:spcPts val="6082"/>
              </a:lnSpc>
            </a:pP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интернета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  <a:r>
              <a:rPr lang="en-US" sz="4344" dirty="0" err="1">
                <a:solidFill>
                  <a:srgbClr val="0F0E0C"/>
                </a:solidFill>
                <a:latin typeface="A Day Without Sun Text Bold"/>
              </a:rPr>
              <a:t>школьниками</a:t>
            </a:r>
            <a:r>
              <a:rPr lang="en-US" sz="4344" dirty="0">
                <a:solidFill>
                  <a:srgbClr val="0F0E0C"/>
                </a:solidFill>
                <a:latin typeface="A Day Without Sun Text Bold"/>
              </a:rPr>
              <a:t>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6892525" y="817804"/>
            <a:ext cx="16036525" cy="15509675"/>
            <a:chOff x="0" y="0"/>
            <a:chExt cx="21382033" cy="2067956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9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1052725" y="602741"/>
            <a:ext cx="6625707" cy="2339139"/>
            <a:chOff x="0" y="0"/>
            <a:chExt cx="8834275" cy="3118853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4170570" y="0"/>
              <a:ext cx="4663705" cy="3118853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0" y="286751"/>
              <a:ext cx="2767070" cy="18504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700000">
            <a:off x="10889216" y="2913129"/>
            <a:ext cx="10647612" cy="1245997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97267" y="2814199"/>
            <a:ext cx="8947198" cy="5232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50"/>
              </a:lnSpc>
            </a:pPr>
            <a:r>
              <a:rPr lang="en-US" sz="5000">
                <a:solidFill>
                  <a:srgbClr val="4C6FBF"/>
                </a:solidFill>
                <a:latin typeface="A Day Without Sun Text"/>
              </a:rPr>
              <a:t>Г</a:t>
            </a:r>
            <a:r>
              <a:rPr lang="en-US" sz="5000">
                <a:solidFill>
                  <a:srgbClr val="4C6FBF"/>
                </a:solidFill>
                <a:latin typeface="A Day Without Sun Text Bold"/>
              </a:rPr>
              <a:t>ипотеза</a:t>
            </a:r>
          </a:p>
          <a:p>
            <a:pPr>
              <a:lnSpc>
                <a:spcPts val="6050"/>
              </a:lnSpc>
            </a:pPr>
            <a:endParaRPr lang="en-US" sz="5000">
              <a:solidFill>
                <a:srgbClr val="4C6FBF"/>
              </a:solidFill>
              <a:latin typeface="A Day Without Sun Text Bold"/>
            </a:endParaRPr>
          </a:p>
          <a:p>
            <a:pPr algn="just">
              <a:lnSpc>
                <a:spcPts val="4839"/>
              </a:lnSpc>
            </a:pPr>
            <a:r>
              <a:rPr lang="en-US" sz="3999">
                <a:solidFill>
                  <a:srgbClr val="0F0E0C"/>
                </a:solidFill>
                <a:latin typeface="A Day Without Sun Text Bold"/>
              </a:rPr>
              <a:t>Предполагается, что разработанные программы воспитания, методические рекомендации, цифровые ресурсы могут повысить информационную культуру обучающихся, педагогов и родителей в области информационной безопасности.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6892525" y="817805"/>
            <a:ext cx="16036525" cy="15509675"/>
            <a:chOff x="0" y="0"/>
            <a:chExt cx="21382033" cy="20679567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1052725" y="602741"/>
            <a:ext cx="6625707" cy="2339139"/>
            <a:chOff x="0" y="0"/>
            <a:chExt cx="8834275" cy="3118853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4170570" y="0"/>
              <a:ext cx="4663705" cy="3118853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0" y="286751"/>
              <a:ext cx="2767070" cy="18504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198321" y="3172148"/>
            <a:ext cx="11891358" cy="3942704"/>
            <a:chOff x="0" y="0"/>
            <a:chExt cx="15855144" cy="5256939"/>
          </a:xfrm>
        </p:grpSpPr>
        <p:sp>
          <p:nvSpPr>
            <p:cNvPr id="4" name="TextBox 4"/>
            <p:cNvSpPr txBox="1"/>
            <p:nvPr/>
          </p:nvSpPr>
          <p:spPr>
            <a:xfrm>
              <a:off x="0" y="108821"/>
              <a:ext cx="15855144" cy="1345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57"/>
                </a:lnSpc>
              </a:pPr>
              <a:r>
                <a:rPr lang="en-US" sz="6808">
                  <a:solidFill>
                    <a:srgbClr val="4C6FBF"/>
                  </a:solidFill>
                  <a:latin typeface="A Day Without Sun Text Bold"/>
                </a:rPr>
                <a:t>Цель: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27758" y="1543929"/>
              <a:ext cx="12799627" cy="4096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59"/>
                </a:lnSpc>
              </a:pPr>
              <a:r>
                <a:rPr lang="en-US" sz="4399">
                  <a:solidFill>
                    <a:srgbClr val="0F0E0C"/>
                  </a:solidFill>
                  <a:latin typeface="A Day Without Sun Text Bold"/>
                </a:rPr>
                <a:t>Создать информационный ресурс для поддержки учащихся, педагогов и родителей по проблеме </a:t>
              </a:r>
            </a:p>
            <a:p>
              <a:pPr algn="ctr">
                <a:lnSpc>
                  <a:spcPts val="6159"/>
                </a:lnSpc>
              </a:pPr>
              <a:r>
                <a:rPr lang="en-US" sz="4399">
                  <a:solidFill>
                    <a:srgbClr val="35AF00"/>
                  </a:solidFill>
                  <a:latin typeface="A Day Without Sun Text Bold"/>
                </a:rPr>
                <a:t>"Безопасная образовательная среда"</a:t>
              </a: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852835">
            <a:off x="14307896" y="-5077606"/>
            <a:ext cx="7577028" cy="886673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-6892525" y="817805"/>
            <a:ext cx="16036525" cy="15509675"/>
            <a:chOff x="0" y="0"/>
            <a:chExt cx="21382033" cy="2067956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6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4055819" y="5977134"/>
            <a:ext cx="3508802" cy="41148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1052725" y="602741"/>
            <a:ext cx="6625707" cy="2339139"/>
            <a:chOff x="0" y="0"/>
            <a:chExt cx="8834275" cy="3118853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4170570" y="0"/>
              <a:ext cx="4663705" cy="3118853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0" y="286751"/>
              <a:ext cx="2767070" cy="18504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852835">
            <a:off x="14307896" y="-5077606"/>
            <a:ext cx="7577028" cy="886673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6892525" y="817805"/>
            <a:ext cx="16036525" cy="15509675"/>
            <a:chOff x="0" y="0"/>
            <a:chExt cx="21382033" cy="206795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  <p:sp>
        <p:nvSpPr>
          <p:cNvPr id="6" name="AutoShape 6"/>
          <p:cNvSpPr/>
          <p:nvPr/>
        </p:nvSpPr>
        <p:spPr>
          <a:xfrm>
            <a:off x="4296225" y="5057719"/>
            <a:ext cx="13772630" cy="0"/>
          </a:xfrm>
          <a:prstGeom prst="line">
            <a:avLst/>
          </a:prstGeom>
          <a:ln w="47625" cap="rnd">
            <a:solidFill>
              <a:srgbClr val="496592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835075" y="6497960"/>
            <a:ext cx="1104643" cy="110464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35075" y="277224"/>
            <a:ext cx="13322111" cy="4283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r>
              <a:rPr lang="en-US" sz="3001" u="none" spc="390">
                <a:solidFill>
                  <a:srgbClr val="496592"/>
                </a:solidFill>
                <a:latin typeface="Arimo"/>
              </a:rPr>
              <a:t>ЗНАЕШЬ ЛИ ТЫ КОМУ МОЖНО СООБЩИТЬ</a:t>
            </a:r>
          </a:p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r>
              <a:rPr lang="en-US" sz="3001" u="none" spc="390">
                <a:solidFill>
                  <a:srgbClr val="496592"/>
                </a:solidFill>
                <a:latin typeface="Arimo"/>
              </a:rPr>
              <a:t>О НЕЗАКОННОМ ИЛИ НЕГАТИВНОМ КОНТЕНТЕ </a:t>
            </a:r>
          </a:p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r>
              <a:rPr lang="en-US" sz="3001" u="none" spc="390">
                <a:solidFill>
                  <a:srgbClr val="496592"/>
                </a:solidFill>
                <a:latin typeface="Arimo"/>
              </a:rPr>
              <a:t>В ИНТЕРНЕТЕ?</a:t>
            </a:r>
          </a:p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endParaRPr lang="en-US" sz="3001" u="none" spc="390">
              <a:solidFill>
                <a:srgbClr val="496592"/>
              </a:solidFill>
              <a:latin typeface="Arimo"/>
            </a:endParaRPr>
          </a:p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r>
              <a:rPr lang="en-US" sz="3001" u="none" spc="390">
                <a:solidFill>
                  <a:srgbClr val="496592"/>
                </a:solidFill>
                <a:latin typeface="Arimo Bold"/>
              </a:rPr>
              <a:t>ДА 9 (29%)    НЕТ 22 (71%)</a:t>
            </a:r>
          </a:p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endParaRPr lang="en-US" sz="3001" u="none" spc="390">
              <a:solidFill>
                <a:srgbClr val="496592"/>
              </a:solidFill>
              <a:latin typeface="Arimo Bold"/>
            </a:endParaRPr>
          </a:p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r>
              <a:rPr lang="en-US" sz="3001" u="none" spc="390">
                <a:solidFill>
                  <a:srgbClr val="496592"/>
                </a:solidFill>
                <a:latin typeface="Arimo"/>
              </a:rPr>
              <a:t>РОДИТЕЛЯМ, ЖАЛОБА АДМИНИСТРАТОРУ,</a:t>
            </a:r>
          </a:p>
          <a:p>
            <a:pPr marL="0" lvl="0" indent="0" algn="ctr">
              <a:lnSpc>
                <a:spcPts val="4291"/>
              </a:lnSpc>
              <a:spcBef>
                <a:spcPct val="0"/>
              </a:spcBef>
            </a:pPr>
            <a:r>
              <a:rPr lang="en-US" sz="3001" u="none" spc="390">
                <a:solidFill>
                  <a:srgbClr val="496592"/>
                </a:solidFill>
                <a:latin typeface="Arimo"/>
              </a:rPr>
              <a:t>СОЦИАЛЬНАЯ ПОДДЕРЖКА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90583" y="5637011"/>
            <a:ext cx="12336300" cy="3845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96"/>
              </a:lnSpc>
              <a:spcBef>
                <a:spcPct val="0"/>
              </a:spcBef>
            </a:pPr>
            <a:r>
              <a:rPr lang="en-US" sz="3074" u="none" spc="399">
                <a:solidFill>
                  <a:srgbClr val="3B6492"/>
                </a:solidFill>
                <a:latin typeface="Arimo"/>
              </a:rPr>
              <a:t>ЗНАЕШЬ ЛИ ТЫ, КАКИЕ СУЩЕСТВУЮТ АНТИВИРУСНЫЕ ПРОГРАММЫ?  </a:t>
            </a:r>
          </a:p>
          <a:p>
            <a:pPr marL="0" lvl="0" indent="0" algn="ctr">
              <a:lnSpc>
                <a:spcPts val="4396"/>
              </a:lnSpc>
              <a:spcBef>
                <a:spcPct val="0"/>
              </a:spcBef>
            </a:pPr>
            <a:r>
              <a:rPr lang="en-US" sz="3074" u="none" spc="399">
                <a:solidFill>
                  <a:srgbClr val="3B6492"/>
                </a:solidFill>
                <a:latin typeface="Arimo"/>
              </a:rPr>
              <a:t>ЕСЛИ ДА, ТО КАКИЕ?</a:t>
            </a:r>
          </a:p>
          <a:p>
            <a:pPr marL="0" lvl="0" indent="0" algn="ctr">
              <a:lnSpc>
                <a:spcPts val="4396"/>
              </a:lnSpc>
              <a:spcBef>
                <a:spcPct val="0"/>
              </a:spcBef>
            </a:pPr>
            <a:endParaRPr lang="en-US" sz="3074" u="none" spc="399">
              <a:solidFill>
                <a:srgbClr val="3B6492"/>
              </a:solidFill>
              <a:latin typeface="Arimo"/>
            </a:endParaRPr>
          </a:p>
          <a:p>
            <a:pPr marL="0" lvl="0" indent="0" algn="ctr">
              <a:lnSpc>
                <a:spcPts val="4396"/>
              </a:lnSpc>
              <a:spcBef>
                <a:spcPct val="0"/>
              </a:spcBef>
            </a:pPr>
            <a:r>
              <a:rPr lang="en-US" sz="3074" u="none" spc="399">
                <a:solidFill>
                  <a:srgbClr val="3B6492"/>
                </a:solidFill>
                <a:latin typeface="Arimo Bold"/>
              </a:rPr>
              <a:t>ДА 6 (19%)   НЕТ 15 (49%)  </a:t>
            </a:r>
          </a:p>
          <a:p>
            <a:pPr marL="0" lvl="0" indent="0" algn="ctr">
              <a:lnSpc>
                <a:spcPts val="4396"/>
              </a:lnSpc>
              <a:spcBef>
                <a:spcPct val="0"/>
              </a:spcBef>
            </a:pPr>
            <a:r>
              <a:rPr lang="en-US" sz="3074" u="none" spc="399">
                <a:solidFill>
                  <a:srgbClr val="3B6492"/>
                </a:solidFill>
                <a:latin typeface="Arimo Bold"/>
              </a:rPr>
              <a:t>ДА, НО НЕ ПОЛЬЗУЮСЬ 10 (32%)</a:t>
            </a:r>
          </a:p>
          <a:p>
            <a:pPr marL="0" lvl="0" indent="0" algn="ctr">
              <a:lnSpc>
                <a:spcPts val="4396"/>
              </a:lnSpc>
              <a:spcBef>
                <a:spcPct val="0"/>
              </a:spcBef>
            </a:pPr>
            <a:endParaRPr lang="en-US" sz="3074" u="none" spc="399">
              <a:solidFill>
                <a:srgbClr val="3B6492"/>
              </a:solidFill>
              <a:latin typeface="Arimo Bold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alphaModFix amt="65000"/>
          </a:blip>
          <a:srcRect/>
          <a:stretch>
            <a:fillRect/>
          </a:stretch>
        </p:blipFill>
        <p:spPr>
          <a:xfrm>
            <a:off x="4518891" y="2034111"/>
            <a:ext cx="1605081" cy="101722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 rot="-5400000">
            <a:off x="-720836" y="3955737"/>
            <a:ext cx="8058785" cy="553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33"/>
              </a:lnSpc>
              <a:spcBef>
                <a:spcPct val="0"/>
              </a:spcBef>
            </a:pPr>
            <a:r>
              <a:rPr lang="en-US" sz="3100" spc="403">
                <a:solidFill>
                  <a:srgbClr val="3B6492"/>
                </a:solidFill>
                <a:latin typeface="Tex Gyre Adventor Bold"/>
              </a:rPr>
              <a:t>ГЛУБИННОЕ ИНТЕРВЬЮ С ДЕТЬМИ 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0800000">
            <a:off x="-3921049" y="-4209590"/>
            <a:ext cx="6591161" cy="77130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0389439">
            <a:off x="-5479770" y="-4775119"/>
            <a:ext cx="9708603" cy="113611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750564">
            <a:off x="13271049" y="4833147"/>
            <a:ext cx="7136775" cy="835154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40551" y="300957"/>
            <a:ext cx="15006898" cy="408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7199">
                <a:solidFill>
                  <a:srgbClr val="4C6FBF"/>
                </a:solidFill>
                <a:latin typeface="A Day Without Sun Text Bold"/>
              </a:rPr>
              <a:t>Сайт</a:t>
            </a:r>
          </a:p>
          <a:p>
            <a:pPr algn="ctr">
              <a:lnSpc>
                <a:spcPts val="7991"/>
              </a:lnSpc>
            </a:pPr>
            <a:r>
              <a:rPr lang="en-US" sz="7199">
                <a:solidFill>
                  <a:srgbClr val="008037"/>
                </a:solidFill>
                <a:latin typeface="A Day Without Sun Text Bold"/>
              </a:rPr>
              <a:t>Безопасная образовательная среда</a:t>
            </a:r>
          </a:p>
          <a:p>
            <a:pPr algn="ctr">
              <a:lnSpc>
                <a:spcPts val="7991"/>
              </a:lnSpc>
            </a:pPr>
            <a:r>
              <a:rPr lang="en-US" sz="7199">
                <a:solidFill>
                  <a:srgbClr val="4C6FBF"/>
                </a:solidFill>
                <a:latin typeface="A Day Without Sun Text Bold"/>
              </a:rPr>
              <a:t>EducationSecurity</a:t>
            </a:r>
          </a:p>
          <a:p>
            <a:pPr algn="ctr">
              <a:lnSpc>
                <a:spcPts val="7992"/>
              </a:lnSpc>
            </a:pPr>
            <a:r>
              <a:rPr lang="en-US" sz="7199">
                <a:solidFill>
                  <a:srgbClr val="4C6FBF"/>
                </a:solidFill>
                <a:latin typeface="Alegreya"/>
              </a:rPr>
              <a:t> 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 l="4773" r="4773"/>
          <a:stretch>
            <a:fillRect/>
          </a:stretch>
        </p:blipFill>
        <p:spPr>
          <a:xfrm>
            <a:off x="15242295" y="666953"/>
            <a:ext cx="2289718" cy="253136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895086" y="3623374"/>
            <a:ext cx="14322189" cy="62816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0800000">
            <a:off x="-1437570" y="-4264528"/>
            <a:ext cx="10632991" cy="1244286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0389439">
            <a:off x="-6072928" y="-6076003"/>
            <a:ext cx="15662111" cy="1832800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926623" y="4071071"/>
            <a:ext cx="7499310" cy="31138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976581" y="6600090"/>
            <a:ext cx="8643783" cy="355813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339641" y="140338"/>
            <a:ext cx="9919659" cy="40944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91394" y="2848457"/>
            <a:ext cx="5590709" cy="104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2"/>
              </a:lnSpc>
            </a:pPr>
            <a:r>
              <a:rPr lang="en-US" sz="7199">
                <a:solidFill>
                  <a:srgbClr val="4C6FBF"/>
                </a:solidFill>
                <a:latin typeface="A Day Without Sun Text Bold"/>
              </a:rPr>
              <a:t>Раздел "Дети"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7267" y="4049341"/>
            <a:ext cx="7294388" cy="3062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56"/>
              </a:lnSpc>
            </a:pPr>
            <a:r>
              <a:rPr lang="en-US" sz="4326">
                <a:solidFill>
                  <a:srgbClr val="0F0E0C"/>
                </a:solidFill>
                <a:latin typeface="A Day Without Sun Text"/>
              </a:rPr>
              <a:t>Использование интернет пространства для самореализации, культурного просвещения, саморазвития подростков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352422" y="7488168"/>
            <a:ext cx="2452875" cy="25005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0800000">
            <a:off x="-1437570" y="-4264528"/>
            <a:ext cx="10632991" cy="1244286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0389439">
            <a:off x="-6072928" y="-6076003"/>
            <a:ext cx="15662111" cy="1832800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458021" y="203872"/>
            <a:ext cx="10529429" cy="429468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789571" y="4067395"/>
            <a:ext cx="8070636" cy="337437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458021" y="6536939"/>
            <a:ext cx="8739632" cy="354407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91394" y="2848457"/>
            <a:ext cx="6750010" cy="104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2"/>
              </a:lnSpc>
            </a:pPr>
            <a:r>
              <a:rPr lang="en-US" sz="7199">
                <a:solidFill>
                  <a:srgbClr val="4C6FBF"/>
                </a:solidFill>
                <a:latin typeface="A Day Without Sun Text Bold"/>
              </a:rPr>
              <a:t>Раздел "Родитель"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7267" y="4187051"/>
            <a:ext cx="6744136" cy="277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>
                <a:solidFill>
                  <a:srgbClr val="0F0E0C"/>
                </a:solidFill>
                <a:latin typeface="A Day Without Sun Text"/>
              </a:rPr>
              <a:t>Информационный</a:t>
            </a:r>
          </a:p>
          <a:p>
            <a:pPr>
              <a:lnSpc>
                <a:spcPts val="5599"/>
              </a:lnSpc>
            </a:pPr>
            <a:r>
              <a:rPr lang="en-US" sz="3999">
                <a:solidFill>
                  <a:srgbClr val="0F0E0C"/>
                </a:solidFill>
                <a:latin typeface="A Day Without Sun Text"/>
              </a:rPr>
              <a:t>и рекомендательный контент</a:t>
            </a:r>
          </a:p>
          <a:p>
            <a:pPr>
              <a:lnSpc>
                <a:spcPts val="5599"/>
              </a:lnSpc>
            </a:pPr>
            <a:r>
              <a:rPr lang="en-US" sz="3999">
                <a:solidFill>
                  <a:srgbClr val="0F0E0C"/>
                </a:solidFill>
                <a:latin typeface="A Day Without Sun Text"/>
              </a:rPr>
              <a:t>о самых злободневных темах современности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352422" y="7441775"/>
            <a:ext cx="2419648" cy="24801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0800000">
            <a:off x="-1437570" y="-4264528"/>
            <a:ext cx="10632991" cy="1244286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0389439">
            <a:off x="-6072928" y="-6076003"/>
            <a:ext cx="15662111" cy="1832800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82649" y="4851025"/>
            <a:ext cx="9973543" cy="408032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888698" y="193932"/>
            <a:ext cx="10815329" cy="441499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91394" y="2848457"/>
            <a:ext cx="7559966" cy="104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2"/>
              </a:lnSpc>
            </a:pPr>
            <a:r>
              <a:rPr lang="en-US" sz="7199">
                <a:solidFill>
                  <a:srgbClr val="4C6FBF"/>
                </a:solidFill>
                <a:latin typeface="A Day Without Sun Text Bold"/>
              </a:rPr>
              <a:t>Раздел "Педагог"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7267" y="4774825"/>
            <a:ext cx="6744136" cy="210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>
                <a:solidFill>
                  <a:srgbClr val="0F0E0C"/>
                </a:solidFill>
                <a:latin typeface="A Day Without Sun Text"/>
              </a:rPr>
              <a:t>Информационный контент об актуальных вопросах педагогики,  личности и  работы с учениками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352422" y="7505908"/>
            <a:ext cx="2396339" cy="2516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852835">
            <a:off x="14307896" y="-5077606"/>
            <a:ext cx="7577028" cy="88667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7112523">
            <a:off x="-4240553" y="5119073"/>
            <a:ext cx="9282956" cy="1086303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0038782">
            <a:off x="-5138592" y="-1199212"/>
            <a:ext cx="9282956" cy="1086303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39057" y="865845"/>
            <a:ext cx="13664343" cy="777609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5982456" y="7804937"/>
            <a:ext cx="1535582" cy="212203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24338" y="2625502"/>
            <a:ext cx="7990652" cy="142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19"/>
              </a:lnSpc>
            </a:pPr>
            <a:r>
              <a:rPr lang="en-US" sz="3999" spc="519">
                <a:solidFill>
                  <a:srgbClr val="1031AC"/>
                </a:solidFill>
                <a:latin typeface="A Day Without Sun Text Bold"/>
              </a:rPr>
              <a:t>РАЗДЕЛ </a:t>
            </a:r>
          </a:p>
          <a:p>
            <a:pPr>
              <a:lnSpc>
                <a:spcPts val="5719"/>
              </a:lnSpc>
              <a:spcBef>
                <a:spcPct val="0"/>
              </a:spcBef>
            </a:pPr>
            <a:r>
              <a:rPr lang="en-US" sz="3999" spc="519">
                <a:solidFill>
                  <a:srgbClr val="1031AC"/>
                </a:solidFill>
                <a:latin typeface="A Day Without Sun Text Bold"/>
              </a:rPr>
              <a:t>"ВОЛШЕБНАЯ СИЛА ИСКУССТВА"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7267" y="4516393"/>
            <a:ext cx="6744136" cy="210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>
                <a:solidFill>
                  <a:srgbClr val="0F0E0C"/>
                </a:solidFill>
                <a:latin typeface="A Day Without Sun Text Bold"/>
              </a:rPr>
              <a:t>Ссылки на аудио, видео, текст - ресурсы в области культуры и искусств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43700" y="-37983"/>
            <a:ext cx="6625707" cy="2339139"/>
            <a:chOff x="0" y="0"/>
            <a:chExt cx="8834275" cy="311885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4170570" y="0"/>
              <a:ext cx="4663705" cy="3118853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286751"/>
              <a:ext cx="2767070" cy="185047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6892525" y="817805"/>
            <a:ext cx="16036525" cy="15509675"/>
            <a:chOff x="0" y="0"/>
            <a:chExt cx="21382033" cy="20679567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145989">
            <a:off x="9826857" y="-3554040"/>
            <a:ext cx="14864886" cy="173950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3054081">
            <a:off x="10049383" y="-7168299"/>
            <a:ext cx="12270211" cy="1435875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97267" y="5549284"/>
            <a:ext cx="6521685" cy="45957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2114436" y="378734"/>
            <a:ext cx="5617791" cy="384484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389149" y="1379554"/>
            <a:ext cx="5258261" cy="35987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2597236" y="4746279"/>
            <a:ext cx="4952547" cy="5407787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97267" y="2576915"/>
            <a:ext cx="5388518" cy="2280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50"/>
              </a:lnSpc>
            </a:pPr>
            <a:r>
              <a:rPr lang="en-US" sz="5000">
                <a:solidFill>
                  <a:srgbClr val="008037"/>
                </a:solidFill>
                <a:latin typeface="A Day Without Sun Text Bold"/>
              </a:rPr>
              <a:t>Промо-ролик для продвижения </a:t>
            </a:r>
          </a:p>
          <a:p>
            <a:pPr>
              <a:lnSpc>
                <a:spcPts val="5950"/>
              </a:lnSpc>
            </a:pPr>
            <a:r>
              <a:rPr lang="en-US" sz="5000">
                <a:solidFill>
                  <a:srgbClr val="008037"/>
                </a:solidFill>
                <a:latin typeface="A Day Without Sun Text Bold"/>
              </a:rPr>
              <a:t>"Древо БОС"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p:blipFill>
        <p:spPr>
          <a:xfrm flipH="1">
            <a:off x="9275819" y="7546739"/>
            <a:ext cx="1166436" cy="22510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145989">
            <a:off x="9826857" y="-3554040"/>
            <a:ext cx="14864886" cy="173950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3054081">
            <a:off x="10049383" y="-7168299"/>
            <a:ext cx="12270211" cy="143587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964599" y="387476"/>
            <a:ext cx="6862678" cy="97366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117956" y="350159"/>
            <a:ext cx="6410753" cy="2650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542"/>
              </a:lnSpc>
            </a:pPr>
            <a:r>
              <a:rPr lang="en-US" sz="5319">
                <a:solidFill>
                  <a:srgbClr val="35AF00"/>
                </a:solidFill>
                <a:latin typeface="A Day Without Sun Text Bold"/>
              </a:rPr>
              <a:t>III Международный научно-образовательный</a:t>
            </a:r>
          </a:p>
          <a:p>
            <a:pPr algn="r">
              <a:lnSpc>
                <a:spcPts val="3925"/>
              </a:lnSpc>
            </a:pPr>
            <a:r>
              <a:rPr lang="en-US" sz="3191">
                <a:solidFill>
                  <a:srgbClr val="35AF00"/>
                </a:solidFill>
                <a:latin typeface="A Day Without Sun Text Bold"/>
              </a:rPr>
              <a:t>форум "Миссия университетского педагогического образования в XXI веке"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7267" y="4330432"/>
            <a:ext cx="5590709" cy="8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15"/>
              </a:lnSpc>
            </a:pPr>
            <a:r>
              <a:rPr lang="en-US" sz="5599">
                <a:solidFill>
                  <a:srgbClr val="4C6FBF"/>
                </a:solidFill>
                <a:latin typeface="A Day Without Sun Text Bold"/>
              </a:rPr>
              <a:t>Михаил Водяхин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7267" y="5444313"/>
            <a:ext cx="2307212" cy="39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8"/>
              </a:lnSpc>
            </a:pPr>
            <a:r>
              <a:rPr lang="en-US" sz="2782">
                <a:solidFill>
                  <a:srgbClr val="4C6FBF"/>
                </a:solidFill>
                <a:latin typeface="A Day Without Sun Text Bold"/>
              </a:rPr>
              <a:t>участник проекта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6892525" y="817805"/>
            <a:ext cx="16036525" cy="15509675"/>
            <a:chOff x="0" y="0"/>
            <a:chExt cx="21382033" cy="2067956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8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6892525" y="817805"/>
            <a:ext cx="16036525" cy="15509675"/>
            <a:chOff x="0" y="0"/>
            <a:chExt cx="21382033" cy="206795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 rot="7112523">
              <a:off x="3130192" y="4540767"/>
              <a:ext cx="12377275" cy="1448404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/>
            </a:stretch>
          </p:blipFill>
          <p:spPr>
            <a:xfrm rot="10038782">
              <a:off x="7565333" y="1182358"/>
              <a:ext cx="12377275" cy="14484045"/>
            </a:xfrm>
            <a:prstGeom prst="rect">
              <a:avLst/>
            </a:prstGeom>
          </p:spPr>
        </p:pic>
      </p:grpSp>
      <p:sp>
        <p:nvSpPr>
          <p:cNvPr id="6" name="AutoShape 6"/>
          <p:cNvSpPr/>
          <p:nvPr/>
        </p:nvSpPr>
        <p:spPr>
          <a:xfrm>
            <a:off x="7361382" y="723620"/>
            <a:ext cx="4706354" cy="2430775"/>
          </a:xfrm>
          <a:prstGeom prst="rect">
            <a:avLst/>
          </a:prstGeom>
          <a:solidFill>
            <a:srgbClr val="4C6FBF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361382" y="732154"/>
            <a:ext cx="3998786" cy="242224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823182" y="1546270"/>
            <a:ext cx="2641637" cy="55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A Day Without Sun Text"/>
              </a:rPr>
              <a:t>facebook</a:t>
            </a:r>
          </a:p>
        </p:txBody>
      </p:sp>
      <p:sp>
        <p:nvSpPr>
          <p:cNvPr id="9" name="AutoShape 9"/>
          <p:cNvSpPr/>
          <p:nvPr/>
        </p:nvSpPr>
        <p:spPr>
          <a:xfrm>
            <a:off x="7361382" y="3928112"/>
            <a:ext cx="4706354" cy="2430775"/>
          </a:xfrm>
          <a:prstGeom prst="rect">
            <a:avLst/>
          </a:prstGeom>
          <a:solidFill>
            <a:srgbClr val="4C6FBF"/>
          </a:solidFill>
        </p:spPr>
      </p:sp>
      <p:sp>
        <p:nvSpPr>
          <p:cNvPr id="10" name="AutoShape 10"/>
          <p:cNvSpPr/>
          <p:nvPr/>
        </p:nvSpPr>
        <p:spPr>
          <a:xfrm>
            <a:off x="7361382" y="7132605"/>
            <a:ext cx="4706354" cy="2430775"/>
          </a:xfrm>
          <a:prstGeom prst="rect">
            <a:avLst/>
          </a:prstGeom>
          <a:solidFill>
            <a:srgbClr val="4C6FBF"/>
          </a:solidFill>
        </p:spPr>
      </p:sp>
      <p:sp>
        <p:nvSpPr>
          <p:cNvPr id="11" name="AutoShape 11"/>
          <p:cNvSpPr/>
          <p:nvPr/>
        </p:nvSpPr>
        <p:spPr>
          <a:xfrm>
            <a:off x="12763458" y="723620"/>
            <a:ext cx="4706354" cy="2430775"/>
          </a:xfrm>
          <a:prstGeom prst="rect">
            <a:avLst/>
          </a:prstGeom>
          <a:solidFill>
            <a:srgbClr val="4C6FBF"/>
          </a:solidFill>
        </p:spPr>
      </p:sp>
      <p:sp>
        <p:nvSpPr>
          <p:cNvPr id="12" name="AutoShape 12"/>
          <p:cNvSpPr/>
          <p:nvPr/>
        </p:nvSpPr>
        <p:spPr>
          <a:xfrm>
            <a:off x="12763458" y="3928112"/>
            <a:ext cx="4706354" cy="2430775"/>
          </a:xfrm>
          <a:prstGeom prst="rect">
            <a:avLst/>
          </a:prstGeom>
          <a:solidFill>
            <a:srgbClr val="4C6FBF"/>
          </a:solidFill>
        </p:spPr>
      </p:sp>
      <p:sp>
        <p:nvSpPr>
          <p:cNvPr id="13" name="AutoShape 13"/>
          <p:cNvSpPr/>
          <p:nvPr/>
        </p:nvSpPr>
        <p:spPr>
          <a:xfrm>
            <a:off x="12763458" y="7132605"/>
            <a:ext cx="4706354" cy="2430775"/>
          </a:xfrm>
          <a:prstGeom prst="rect">
            <a:avLst/>
          </a:prstGeom>
          <a:solidFill>
            <a:srgbClr val="4C6FBF"/>
          </a:solid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rcRect l="705" r="705" b="6312"/>
          <a:stretch>
            <a:fillRect/>
          </a:stretch>
        </p:blipFill>
        <p:spPr>
          <a:xfrm>
            <a:off x="2027421" y="6879891"/>
            <a:ext cx="3525770" cy="236888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336459" y="1501603"/>
            <a:ext cx="1542787" cy="154278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rcRect r="11371"/>
          <a:stretch>
            <a:fillRect/>
          </a:stretch>
        </p:blipFill>
        <p:spPr>
          <a:xfrm>
            <a:off x="12763458" y="679983"/>
            <a:ext cx="4706354" cy="142056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5703413" y="1390264"/>
            <a:ext cx="1654126" cy="1654126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597267" y="2496148"/>
            <a:ext cx="6026044" cy="3075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2"/>
              </a:lnSpc>
            </a:pPr>
            <a:r>
              <a:rPr lang="en-US" sz="7199">
                <a:solidFill>
                  <a:srgbClr val="35AF00"/>
                </a:solidFill>
                <a:latin typeface="A Day Without Sun Text Bold"/>
              </a:rPr>
              <a:t>Стратегия продвижения сайта БОС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93741" y="4833025"/>
            <a:ext cx="2641637" cy="534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2"/>
              </a:lnSpc>
            </a:pPr>
            <a:r>
              <a:rPr lang="en-US" sz="3073">
                <a:solidFill>
                  <a:srgbClr val="FFFFFF"/>
                </a:solidFill>
                <a:latin typeface="A Day Without Sun Text"/>
              </a:rPr>
              <a:t>Instagram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174116" y="7845350"/>
            <a:ext cx="3080887" cy="94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7"/>
              </a:lnSpc>
            </a:pPr>
            <a:r>
              <a:rPr lang="en-US" sz="2698">
                <a:solidFill>
                  <a:srgbClr val="FFFFFF"/>
                </a:solidFill>
                <a:latin typeface="A Day Without Sun Text"/>
              </a:rPr>
              <a:t>Сайты образовательных учреждений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63458" y="2210403"/>
            <a:ext cx="2641637" cy="54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A Day Without Sun Text"/>
              </a:rPr>
              <a:t>youtube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795817" y="4852311"/>
            <a:ext cx="2641637" cy="515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2946">
                <a:solidFill>
                  <a:srgbClr val="FFFFFF"/>
                </a:solidFill>
                <a:latin typeface="A Day Without Sun Text"/>
              </a:rPr>
              <a:t>ВКонтакте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795817" y="7724806"/>
            <a:ext cx="2641637" cy="128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200">
                <a:solidFill>
                  <a:srgbClr val="FFFFFF"/>
                </a:solidFill>
                <a:latin typeface="A Day Without Sun Text"/>
              </a:rPr>
              <a:t>Личные страницы участников проекта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162245" y="5944730"/>
            <a:ext cx="3332321" cy="58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1616"/>
                </a:solidFill>
                <a:latin typeface="A Day Without Sun Text Bold"/>
              </a:rPr>
              <a:t>Промо-ролик "БОС"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2700000">
            <a:off x="-5680346" y="-2859119"/>
            <a:ext cx="14088701" cy="1648677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627855" y="2410943"/>
            <a:ext cx="6709758" cy="79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09"/>
              </a:lnSpc>
            </a:pPr>
            <a:r>
              <a:rPr lang="en-US" sz="5504">
                <a:solidFill>
                  <a:srgbClr val="35AF00"/>
                </a:solidFill>
                <a:latin typeface="A Day Without Sun Text Bold"/>
              </a:rPr>
              <a:t>Социальный проект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543204" y="1947412"/>
            <a:ext cx="4013495" cy="776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57"/>
              </a:lnSpc>
            </a:pPr>
            <a:r>
              <a:rPr lang="en-US" sz="4540">
                <a:solidFill>
                  <a:srgbClr val="0F0E0C"/>
                </a:solidFill>
                <a:latin typeface="A Day Without Sun Text Bold"/>
              </a:rPr>
              <a:t>Участие в Грантах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43204" y="4589493"/>
            <a:ext cx="3827027" cy="791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21"/>
              </a:lnSpc>
            </a:pPr>
            <a:r>
              <a:rPr lang="en-US" sz="4586">
                <a:solidFill>
                  <a:srgbClr val="0F0E0C"/>
                </a:solidFill>
                <a:latin typeface="A Day Without Sun Text Bold"/>
              </a:rPr>
              <a:t>В2В  и В2С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543204" y="6917884"/>
            <a:ext cx="5301282" cy="1875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5"/>
              </a:lnSpc>
            </a:pPr>
            <a:r>
              <a:rPr lang="en-US" sz="3597">
                <a:solidFill>
                  <a:srgbClr val="0F0E0C"/>
                </a:solidFill>
                <a:latin typeface="A Day Without Sun Text Bold"/>
              </a:rPr>
              <a:t>Реклама консультаций узких специалистов: </a:t>
            </a:r>
          </a:p>
          <a:p>
            <a:pPr>
              <a:lnSpc>
                <a:spcPts val="5035"/>
              </a:lnSpc>
            </a:pPr>
            <a:r>
              <a:rPr lang="en-US" sz="3597">
                <a:solidFill>
                  <a:srgbClr val="0F0E0C"/>
                </a:solidFill>
                <a:latin typeface="A Day Without Sun Text Bold"/>
              </a:rPr>
              <a:t>психолог, тьютор. 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9987391" y="1685149"/>
            <a:ext cx="1560760" cy="161770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9987391" y="4334648"/>
            <a:ext cx="1560760" cy="161770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9987391" y="6984148"/>
            <a:ext cx="1560760" cy="161770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9995739" y="2286085"/>
            <a:ext cx="1544065" cy="51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6"/>
              </a:lnSpc>
            </a:pPr>
            <a:r>
              <a:rPr lang="en-US" sz="3600" spc="-259">
                <a:solidFill>
                  <a:srgbClr val="FFFFFF"/>
                </a:solidFill>
                <a:latin typeface="Alegreya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95739" y="4935585"/>
            <a:ext cx="1544065" cy="51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6"/>
              </a:lnSpc>
            </a:pPr>
            <a:r>
              <a:rPr lang="en-US" sz="3600" spc="-259">
                <a:solidFill>
                  <a:srgbClr val="FFFFFF"/>
                </a:solidFill>
                <a:latin typeface="Alegreya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95739" y="7556781"/>
            <a:ext cx="1544065" cy="51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6"/>
              </a:lnSpc>
            </a:pPr>
            <a:r>
              <a:rPr lang="en-US" sz="3600" spc="-259">
                <a:solidFill>
                  <a:srgbClr val="FFFFFF"/>
                </a:solidFill>
                <a:latin typeface="Alegreya Bold"/>
              </a:rPr>
              <a:t>03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 l="1426" r="1426"/>
          <a:stretch>
            <a:fillRect/>
          </a:stretch>
        </p:blipFill>
        <p:spPr>
          <a:xfrm>
            <a:off x="597267" y="378734"/>
            <a:ext cx="1755155" cy="1806703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627855" y="4094659"/>
            <a:ext cx="6709758" cy="79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09"/>
              </a:lnSpc>
            </a:pPr>
            <a:r>
              <a:rPr lang="en-US" sz="5504">
                <a:solidFill>
                  <a:srgbClr val="35AF00"/>
                </a:solidFill>
                <a:latin typeface="A Day Without Sun Text Bold"/>
              </a:rPr>
              <a:t>Монетизация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732823" y="2026581"/>
            <a:ext cx="8086204" cy="970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7"/>
              </a:lnSpc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112523">
            <a:off x="-4240553" y="5119073"/>
            <a:ext cx="9282956" cy="1086303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038782">
            <a:off x="-5138592" y="-1199212"/>
            <a:ext cx="9282956" cy="1086303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907655" y="3315818"/>
            <a:ext cx="6351645" cy="635164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91503" y="587948"/>
            <a:ext cx="9368845" cy="76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1"/>
              </a:lnSpc>
              <a:spcBef>
                <a:spcPct val="0"/>
              </a:spcBef>
            </a:pPr>
            <a:r>
              <a:rPr lang="en-US" sz="4287" spc="557">
                <a:solidFill>
                  <a:srgbClr val="35AF00"/>
                </a:solidFill>
                <a:latin typeface="A Day Without Sun Text Bold"/>
              </a:rPr>
              <a:t>РЫНОК И КОММЕРЦИАЛИЗАЦИЯ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2621" y="3772763"/>
            <a:ext cx="9117763" cy="267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90"/>
              </a:lnSpc>
              <a:spcBef>
                <a:spcPct val="0"/>
              </a:spcBef>
            </a:pPr>
            <a:r>
              <a:rPr lang="en-US" sz="3000" spc="390">
                <a:solidFill>
                  <a:srgbClr val="000000"/>
                </a:solidFill>
                <a:latin typeface="A Day Without Sun Text Bold"/>
              </a:rPr>
              <a:t>ПОВЫШЕНИЕ КВАЛИФИКАЦИИ- ОДИН РАЗ В ТРИ ГОДА. В СИСТЕМЕ ОБЩЕГО ОБРАЗОВАНИЯ РАБОТАЕТ 1,8 МЛН. ЧЕЛОВЕК ПРЕПОДАВАТЕЛЕЙ ИЛИ 2% ТРУДОСПОСОБНОГО НАСЕЛЕНИЯ РОССИИ.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0848" y="2247113"/>
            <a:ext cx="10763677" cy="106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0"/>
              </a:lnSpc>
              <a:spcBef>
                <a:spcPct val="0"/>
              </a:spcBef>
            </a:pPr>
            <a:r>
              <a:rPr lang="en-US" sz="3000" spc="390">
                <a:solidFill>
                  <a:srgbClr val="000000"/>
                </a:solidFill>
                <a:latin typeface="A Day Without Sun Text Bold"/>
              </a:rPr>
              <a:t>ОБЩЕЕ ЧИСЛО ШКОЛ В СТРАНЕ ОЦЕНИВАЕТ В БОЛЕЕ, ЧЕМ 41 500 ЕДИНИЦ (РОССТАТ).​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84525" y="8617461"/>
            <a:ext cx="6351645" cy="40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5"/>
              </a:lnSpc>
              <a:spcBef>
                <a:spcPct val="0"/>
              </a:spcBef>
            </a:pPr>
            <a:r>
              <a:rPr lang="en-US" sz="2199" spc="285">
                <a:solidFill>
                  <a:srgbClr val="FFFFFF"/>
                </a:solidFill>
                <a:latin typeface="A Day Without Sun Text Bold"/>
              </a:rPr>
              <a:t>33 МЛН.Р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852835">
            <a:off x="14307896" y="-5077606"/>
            <a:ext cx="7577028" cy="88667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852835">
            <a:off x="14307896" y="-5077606"/>
            <a:ext cx="7577028" cy="88667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112523">
            <a:off x="-4240553" y="5119073"/>
            <a:ext cx="9282956" cy="1086303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038782">
            <a:off x="-5138592" y="-1199212"/>
            <a:ext cx="9282956" cy="1086303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70283" y="952500"/>
            <a:ext cx="5889999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sz="3999" spc="519" dirty="0">
                <a:solidFill>
                  <a:srgbClr val="1031AC"/>
                </a:solidFill>
                <a:latin typeface="A Day Without Sun Text Bold"/>
              </a:rPr>
              <a:t>КЛИЕНТЫ И СЕГМЕНТЫ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3768" y="2420051"/>
            <a:ext cx="12615366" cy="576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19"/>
              </a:lnSpc>
              <a:spcBef>
                <a:spcPct val="0"/>
              </a:spcBef>
            </a:pPr>
            <a:r>
              <a:rPr lang="en-US" sz="3999" spc="519" dirty="0">
                <a:solidFill>
                  <a:srgbClr val="000000"/>
                </a:solidFill>
                <a:latin typeface="A Day Without Sun Text Bold"/>
              </a:rPr>
              <a:t>В2С – ПРЕДОСТАВЛЕНИЕ ПЛАТНЫХ ВЕБИНАРОВ УЧИТЕЛЯМ И РАБОТНИКАМ АДМИНИСТРАТИВНОГО ЗВЕНА ШКОЛ</a:t>
            </a:r>
          </a:p>
          <a:p>
            <a:pPr algn="just">
              <a:lnSpc>
                <a:spcPts val="4290"/>
              </a:lnSpc>
              <a:spcBef>
                <a:spcPct val="0"/>
              </a:spcBef>
            </a:pPr>
            <a:endParaRPr lang="en-US" sz="3999" spc="519" dirty="0">
              <a:solidFill>
                <a:srgbClr val="000000"/>
              </a:solidFill>
              <a:latin typeface="A Day Without Sun Text Bold"/>
            </a:endParaRPr>
          </a:p>
          <a:p>
            <a:pPr algn="just">
              <a:lnSpc>
                <a:spcPts val="5719"/>
              </a:lnSpc>
              <a:spcBef>
                <a:spcPct val="0"/>
              </a:spcBef>
            </a:pPr>
            <a:r>
              <a:rPr lang="en-US" sz="3999" spc="519" dirty="0">
                <a:solidFill>
                  <a:srgbClr val="000000"/>
                </a:solidFill>
                <a:latin typeface="A Day Without Sun Text Bold"/>
              </a:rPr>
              <a:t>В2B – ПРЕДОСТАВЛЕНИЕ КОМПЛЕКСА КУРСОВ </a:t>
            </a:r>
          </a:p>
          <a:p>
            <a:pPr algn="just">
              <a:lnSpc>
                <a:spcPts val="5719"/>
              </a:lnSpc>
              <a:spcBef>
                <a:spcPct val="0"/>
              </a:spcBef>
            </a:pPr>
            <a:r>
              <a:rPr lang="en-US" sz="3999" spc="519" dirty="0">
                <a:solidFill>
                  <a:srgbClr val="000000"/>
                </a:solidFill>
                <a:latin typeface="A Day Without Sun Text Bold"/>
              </a:rPr>
              <a:t>В ШКОЛЫ</a:t>
            </a:r>
          </a:p>
          <a:p>
            <a:pPr algn="just">
              <a:lnSpc>
                <a:spcPts val="4290"/>
              </a:lnSpc>
              <a:spcBef>
                <a:spcPct val="0"/>
              </a:spcBef>
            </a:pPr>
            <a:endParaRPr lang="en-US" sz="3999" spc="519" dirty="0">
              <a:solidFill>
                <a:srgbClr val="000000"/>
              </a:solidFill>
              <a:latin typeface="A Day Without Sun Text Bold"/>
            </a:endParaRPr>
          </a:p>
          <a:p>
            <a:pPr algn="just">
              <a:lnSpc>
                <a:spcPts val="4290"/>
              </a:lnSpc>
              <a:spcBef>
                <a:spcPct val="0"/>
              </a:spcBef>
            </a:pPr>
            <a:r>
              <a:rPr lang="en-US" sz="3000" spc="390" dirty="0">
                <a:solidFill>
                  <a:srgbClr val="000000"/>
                </a:solidFill>
                <a:latin typeface="A Day Without Sun Text Bold"/>
              </a:rPr>
              <a:t>В2G – ПРЕДОСТАВЛЕНИЕ КУРСОВ ПОВЫШЕНИЯ КВАЛИФИКАЦИИ ДЛЯ МУНИЦИПАЛИТЕТОВ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2852835">
            <a:off x="14307896" y="-5077606"/>
            <a:ext cx="7577028" cy="88667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7112523">
            <a:off x="-4240553" y="5119073"/>
            <a:ext cx="9282956" cy="1086303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0038782">
            <a:off x="-4928079" y="242530"/>
            <a:ext cx="9282956" cy="1086303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28700" y="1348206"/>
            <a:ext cx="15942612" cy="846628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28700" y="323890"/>
            <a:ext cx="2223373" cy="70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sz="3999" spc="519">
                <a:solidFill>
                  <a:srgbClr val="1031AC"/>
                </a:solidFill>
                <a:latin typeface="A Day Without Sun Text Bold"/>
              </a:rPr>
              <a:t>ФИНАНСЫ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1572179">
            <a:off x="11088109" y="2849643"/>
            <a:ext cx="9393057" cy="109918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3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3054081">
            <a:off x="10277983" y="-5838712"/>
            <a:ext cx="12270211" cy="143587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5997" y="3309147"/>
            <a:ext cx="11881094" cy="574857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1331303"/>
            <a:ext cx="5755099" cy="84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3"/>
              </a:lnSpc>
              <a:spcBef>
                <a:spcPct val="0"/>
              </a:spcBef>
            </a:pPr>
            <a:r>
              <a:rPr lang="en-US" sz="4799" spc="623">
                <a:solidFill>
                  <a:srgbClr val="1031AC"/>
                </a:solidFill>
                <a:latin typeface="A Day Without Sun Text Bold"/>
              </a:rPr>
              <a:t>ПРОГНОЗ ПРИБЫЛИ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052725" y="602741"/>
            <a:ext cx="6625707" cy="2339139"/>
            <a:chOff x="0" y="0"/>
            <a:chExt cx="8834275" cy="3118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4170570" y="0"/>
              <a:ext cx="4663705" cy="3118853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286751"/>
              <a:ext cx="2767070" cy="18504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3054081">
            <a:off x="8491592" y="-6985855"/>
            <a:ext cx="12270211" cy="1435875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852835">
            <a:off x="14307896" y="-5077606"/>
            <a:ext cx="7577028" cy="88667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7112523">
            <a:off x="-4240553" y="5119073"/>
            <a:ext cx="9282956" cy="1086303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038782">
            <a:off x="-5138592" y="-1199212"/>
            <a:ext cx="9282956" cy="1086303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28700" y="1377423"/>
            <a:ext cx="2315111" cy="231511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8"/>
              <a:stretch>
                <a:fillRect l="-997" r="-997" b="-99999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456628" y="7128053"/>
            <a:ext cx="2285128" cy="2285128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9"/>
              <a:stretch>
                <a:fillRect t="-13272" b="-155699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259405" y="1377423"/>
            <a:ext cx="2315111" cy="231511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10"/>
              <a:stretch>
                <a:fillRect l="-1616" t="-3464" b="-156074"/>
              </a:stretch>
            </a:blip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2259405" y="7128053"/>
            <a:ext cx="2285128" cy="2285128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11"/>
              <a:stretch>
                <a:fillRect l="-751" t="-9621" r="-1991" b="-157279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6456628" y="4260358"/>
            <a:ext cx="2315111" cy="2315111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12"/>
              <a:stretch>
                <a:fillRect t="-7167" b="-119653"/>
              </a:stretch>
            </a:blip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6456628" y="1377423"/>
            <a:ext cx="2315111" cy="2315111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13"/>
              <a:stretch>
                <a:fillRect l="-16593" r="-16593"/>
              </a:stretch>
            </a:blip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028700" y="7174036"/>
            <a:ext cx="2315111" cy="2315111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14"/>
              <a:stretch>
                <a:fillRect l="-58044" t="-63233" r="-24621" b="-161440"/>
              </a:stretch>
            </a:blip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028700" y="4260358"/>
            <a:ext cx="2315111" cy="2315111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15"/>
              <a:stretch>
                <a:fillRect l="-36561" t="-86415" r="-70619" b="-89770"/>
              </a:stretch>
            </a:blipFill>
          </p:spPr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2259405" y="4260358"/>
            <a:ext cx="2315111" cy="231511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16"/>
              <a:stretch>
                <a:fillRect r="-993" b="-144290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5931666" y="175639"/>
            <a:ext cx="6424668" cy="800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4"/>
              </a:lnSpc>
              <a:spcBef>
                <a:spcPct val="0"/>
              </a:spcBef>
            </a:pPr>
            <a:r>
              <a:rPr lang="en-US" sz="4499" u="none" spc="584">
                <a:solidFill>
                  <a:srgbClr val="4C6FBF"/>
                </a:solidFill>
                <a:latin typeface="A Day Without Sun Text Bold"/>
              </a:rPr>
              <a:t>НАША КОМАНДА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02562" y="1380819"/>
            <a:ext cx="2758183" cy="154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5"/>
              </a:lnSpc>
              <a:spcBef>
                <a:spcPct val="0"/>
              </a:spcBef>
            </a:pPr>
            <a:r>
              <a:rPr lang="en-US" sz="2374" spc="308">
                <a:solidFill>
                  <a:srgbClr val="4C6FBF"/>
                </a:solidFill>
                <a:latin typeface="A Day Without Sun Text Bold"/>
              </a:rPr>
              <a:t>ШЕСТАКОВА </a:t>
            </a:r>
          </a:p>
          <a:p>
            <a:pPr>
              <a:lnSpc>
                <a:spcPts val="3395"/>
              </a:lnSpc>
              <a:spcBef>
                <a:spcPct val="0"/>
              </a:spcBef>
            </a:pPr>
            <a:r>
              <a:rPr lang="en-US" sz="2374" spc="308">
                <a:solidFill>
                  <a:srgbClr val="4C6FBF"/>
                </a:solidFill>
                <a:latin typeface="A Day Without Sun Text Bold"/>
              </a:rPr>
              <a:t>ТАТЬЯНА </a:t>
            </a:r>
          </a:p>
          <a:p>
            <a:pPr>
              <a:lnSpc>
                <a:spcPts val="3395"/>
              </a:lnSpc>
              <a:spcBef>
                <a:spcPct val="0"/>
              </a:spcBef>
            </a:pPr>
            <a:r>
              <a:rPr lang="en-US" sz="2374" spc="308">
                <a:solidFill>
                  <a:srgbClr val="4C6FBF"/>
                </a:solidFill>
                <a:latin typeface="A Day Without Sun Text Bold"/>
              </a:rPr>
              <a:t>НИКОЛАЕВНА - </a:t>
            </a:r>
          </a:p>
          <a:p>
            <a:pPr>
              <a:lnSpc>
                <a:spcPts val="2251"/>
              </a:lnSpc>
              <a:spcBef>
                <a:spcPct val="0"/>
              </a:spcBef>
            </a:pPr>
            <a:r>
              <a:rPr lang="en-US" sz="1574" spc="204">
                <a:solidFill>
                  <a:srgbClr val="4C6FBF"/>
                </a:solidFill>
                <a:latin typeface="A Day Without Sun Text Bold"/>
              </a:rPr>
              <a:t>НАУЧНЫЙ РУКОВОДИТЕЛЬ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424530" y="4356049"/>
            <a:ext cx="2914245" cy="140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5"/>
              </a:lnSpc>
            </a:pPr>
            <a:r>
              <a:rPr lang="en-US" sz="2374" spc="308">
                <a:solidFill>
                  <a:srgbClr val="4C6FBF"/>
                </a:solidFill>
                <a:latin typeface="A Day Without Sun Text Bold"/>
              </a:rPr>
              <a:t>МИНОВА </a:t>
            </a:r>
          </a:p>
          <a:p>
            <a:pPr>
              <a:lnSpc>
                <a:spcPts val="3395"/>
              </a:lnSpc>
            </a:pPr>
            <a:r>
              <a:rPr lang="en-US" sz="2374" spc="308">
                <a:solidFill>
                  <a:srgbClr val="4C6FBF"/>
                </a:solidFill>
                <a:latin typeface="A Day Without Sun Text Bold"/>
              </a:rPr>
              <a:t>АНАСТАСИЯ -</a:t>
            </a:r>
          </a:p>
          <a:p>
            <a:pPr marL="0" lvl="0" indent="0">
              <a:lnSpc>
                <a:spcPts val="2251"/>
              </a:lnSpc>
              <a:spcBef>
                <a:spcPct val="0"/>
              </a:spcBef>
            </a:pPr>
            <a:r>
              <a:rPr lang="en-US" sz="1574" spc="204">
                <a:solidFill>
                  <a:srgbClr val="4C6FBF"/>
                </a:solidFill>
                <a:latin typeface="A Day Without Sun Text Bold"/>
              </a:rPr>
              <a:t>МЕТОДИСТ, РАЗРАБОТЧИК ОПРОСОВ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956948" y="1380819"/>
            <a:ext cx="2261907" cy="168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БАШЛАЕВА </a:t>
            </a:r>
          </a:p>
          <a:p>
            <a:pPr marL="0" lvl="0" indent="0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АНАСТАСИЯ-</a:t>
            </a:r>
          </a:p>
          <a:p>
            <a:pPr marL="0" lvl="0" indent="0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ИССЛЕДОВАТЕЛЬ,</a:t>
            </a:r>
          </a:p>
          <a:p>
            <a:pPr marL="0" lvl="0" indent="0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РАЗРАБОТЧИК </a:t>
            </a:r>
          </a:p>
          <a:p>
            <a:pPr marL="0" lvl="0" indent="0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ОПРОСОВ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802503" y="7116457"/>
            <a:ext cx="1513161" cy="140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ПАЛАГУТА </a:t>
            </a:r>
          </a:p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ДИАНА - 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МЕТОДИСТ,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РАЗРАБОТЧИК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705349" y="7070903"/>
            <a:ext cx="2871147" cy="168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ВОДЯХИН </a:t>
            </a:r>
          </a:p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МИХАИЛ- 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ИССЛЕДОВАТЕЛЬ 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ТВОРЧЕСКАЯ СОСТАВЛЯЮЩАЯ 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ПРОЕКТА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502562" y="7107361"/>
            <a:ext cx="2429104" cy="2326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46"/>
              </a:lnSpc>
              <a:spcBef>
                <a:spcPct val="0"/>
              </a:spcBef>
            </a:pPr>
            <a:r>
              <a:rPr lang="en-US" sz="2410" u="none" spc="313">
                <a:solidFill>
                  <a:srgbClr val="4C6FBF"/>
                </a:solidFill>
                <a:latin typeface="A Day Without Sun Text Bold"/>
              </a:rPr>
              <a:t>ЗИМИНА </a:t>
            </a:r>
          </a:p>
          <a:p>
            <a:pPr marL="0" lvl="0" indent="0" algn="l">
              <a:lnSpc>
                <a:spcPts val="3446"/>
              </a:lnSpc>
              <a:spcBef>
                <a:spcPct val="0"/>
              </a:spcBef>
            </a:pPr>
            <a:r>
              <a:rPr lang="en-US" sz="2410" u="none" spc="313">
                <a:solidFill>
                  <a:srgbClr val="4C6FBF"/>
                </a:solidFill>
                <a:latin typeface="A Day Without Sun Text Bold"/>
              </a:rPr>
              <a:t>НАТАЛЬЯ - </a:t>
            </a:r>
          </a:p>
          <a:p>
            <a:pPr marL="0" lvl="0" indent="0" algn="l">
              <a:lnSpc>
                <a:spcPts val="2302"/>
              </a:lnSpc>
              <a:spcBef>
                <a:spcPct val="0"/>
              </a:spcBef>
            </a:pPr>
            <a:r>
              <a:rPr lang="en-US" sz="1610" u="none" spc="209">
                <a:solidFill>
                  <a:srgbClr val="4C6FBF"/>
                </a:solidFill>
                <a:latin typeface="A Day Without Sun Text Bold"/>
              </a:rPr>
              <a:t>ИССЛЕДОВАТЕЛЬ,</a:t>
            </a:r>
          </a:p>
          <a:p>
            <a:pPr marL="0" lvl="0" indent="0" algn="l">
              <a:lnSpc>
                <a:spcPts val="2302"/>
              </a:lnSpc>
              <a:spcBef>
                <a:spcPct val="0"/>
              </a:spcBef>
            </a:pPr>
            <a:r>
              <a:rPr lang="en-US" sz="1610" u="none" spc="209">
                <a:solidFill>
                  <a:srgbClr val="4C6FBF"/>
                </a:solidFill>
                <a:latin typeface="A Day Without Sun Text Bold"/>
              </a:rPr>
              <a:t>АНАЛИЗ ОБЛАСТИ</a:t>
            </a:r>
          </a:p>
          <a:p>
            <a:pPr marL="0" lvl="0" indent="0" algn="l">
              <a:lnSpc>
                <a:spcPts val="2302"/>
              </a:lnSpc>
              <a:spcBef>
                <a:spcPct val="0"/>
              </a:spcBef>
            </a:pPr>
            <a:r>
              <a:rPr lang="en-US" sz="1610" u="none" spc="209">
                <a:solidFill>
                  <a:srgbClr val="4C6FBF"/>
                </a:solidFill>
                <a:latin typeface="A Day Without Sun Text Bold"/>
              </a:rPr>
              <a:t>САМОРЕГУЛЯЦИИ И</a:t>
            </a:r>
          </a:p>
          <a:p>
            <a:pPr marL="0" lvl="0" indent="0" algn="l">
              <a:lnSpc>
                <a:spcPts val="2302"/>
              </a:lnSpc>
              <a:spcBef>
                <a:spcPct val="0"/>
              </a:spcBef>
            </a:pPr>
            <a:r>
              <a:rPr lang="en-US" sz="1610" u="none" spc="209">
                <a:solidFill>
                  <a:srgbClr val="4C6FBF"/>
                </a:solidFill>
                <a:latin typeface="A Day Without Sun Text Bold"/>
              </a:rPr>
              <a:t>КОММУНИКАБЕЛЬНОСТИ ШКОЛЬНИКОВ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956948" y="4203208"/>
            <a:ext cx="2067138" cy="168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ВИТАШЕВСКАЯ </a:t>
            </a:r>
          </a:p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ИРИНА –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МЕТОДИСТ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ПРЕЗЕНТАЦИИ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TRELLO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757741" y="1380819"/>
            <a:ext cx="1615768" cy="140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ШАКУРОВА </a:t>
            </a:r>
          </a:p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ТАТЬЯНА - 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ЛИДЕР-СПИКЕР,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ПРЕЗЕНТАЦИИ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705349" y="4175155"/>
            <a:ext cx="2553951" cy="112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spc="308">
                <a:solidFill>
                  <a:srgbClr val="4C6FBF"/>
                </a:solidFill>
                <a:latin typeface="A Day Without Sun Text Bold"/>
              </a:rPr>
              <a:t>КАЙСАРОВА</a:t>
            </a:r>
          </a:p>
          <a:p>
            <a:pPr marL="0" lvl="0" indent="0" algn="l">
              <a:lnSpc>
                <a:spcPts val="3395"/>
              </a:lnSpc>
              <a:spcBef>
                <a:spcPct val="0"/>
              </a:spcBef>
            </a:pPr>
            <a:r>
              <a:rPr lang="en-US" sz="2374" u="none" spc="308">
                <a:solidFill>
                  <a:srgbClr val="4C6FBF"/>
                </a:solidFill>
                <a:latin typeface="A Day Without Sun Text Bold"/>
              </a:rPr>
              <a:t>МАРИЯ -</a:t>
            </a:r>
          </a:p>
          <a:p>
            <a:pPr marL="0" lvl="0" indent="0" algn="l">
              <a:lnSpc>
                <a:spcPts val="2251"/>
              </a:lnSpc>
              <a:spcBef>
                <a:spcPct val="0"/>
              </a:spcBef>
            </a:pPr>
            <a:r>
              <a:rPr lang="en-US" sz="1574" u="none" spc="204">
                <a:solidFill>
                  <a:srgbClr val="4C6FBF"/>
                </a:solidFill>
                <a:latin typeface="A Day Without Sun Text Bold"/>
              </a:rPr>
              <a:t>АРТ-ДИЗАЙНЕР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700000">
            <a:off x="8683375" y="4702774"/>
            <a:ext cx="9543950" cy="1116845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924977" y="1256302"/>
            <a:ext cx="10329512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04"/>
              </a:lnSpc>
            </a:pPr>
            <a:r>
              <a:rPr lang="en-US" sz="5499">
                <a:solidFill>
                  <a:srgbClr val="4C6FBF"/>
                </a:solidFill>
                <a:latin typeface="Alegreya Bold"/>
              </a:rPr>
              <a:t>Приглашаем к сотрудничеству!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26" r="1426"/>
          <a:stretch>
            <a:fillRect/>
          </a:stretch>
        </p:blipFill>
        <p:spPr>
          <a:xfrm>
            <a:off x="253975" y="538383"/>
            <a:ext cx="1755155" cy="180670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773" r="4773"/>
          <a:stretch>
            <a:fillRect/>
          </a:stretch>
        </p:blipFill>
        <p:spPr>
          <a:xfrm>
            <a:off x="11285200" y="4844050"/>
            <a:ext cx="2622525" cy="28992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752926" y="1635581"/>
            <a:ext cx="2968294" cy="296829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94372" y="2287936"/>
            <a:ext cx="10876077" cy="4619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3"/>
              </a:lnSpc>
            </a:pPr>
            <a:r>
              <a:rPr lang="en-US" sz="2902" dirty="0" err="1">
                <a:solidFill>
                  <a:srgbClr val="0F0E0C"/>
                </a:solidFill>
                <a:latin typeface="Noto Sans Light"/>
              </a:rPr>
              <a:t>Наш</a:t>
            </a:r>
            <a:r>
              <a:rPr lang="en-US" sz="2902" dirty="0">
                <a:solidFill>
                  <a:srgbClr val="0F0E0C"/>
                </a:solidFill>
                <a:latin typeface="Noto Sans Light"/>
              </a:rPr>
              <a:t> </a:t>
            </a:r>
            <a:r>
              <a:rPr lang="en-US" sz="2902" dirty="0" err="1">
                <a:solidFill>
                  <a:srgbClr val="0F0E0C"/>
                </a:solidFill>
                <a:latin typeface="Noto Sans Light"/>
              </a:rPr>
              <a:t>сайт</a:t>
            </a:r>
            <a:r>
              <a:rPr lang="en-US" sz="2902" dirty="0">
                <a:solidFill>
                  <a:srgbClr val="0F0E0C"/>
                </a:solidFill>
                <a:latin typeface="Noto Sans Light"/>
              </a:rPr>
              <a:t>: </a:t>
            </a:r>
          </a:p>
          <a:p>
            <a:pPr>
              <a:lnSpc>
                <a:spcPts val="4063"/>
              </a:lnSpc>
            </a:pPr>
            <a:r>
              <a:rPr lang="en-US" sz="2902" dirty="0">
                <a:solidFill>
                  <a:srgbClr val="0F0E0C"/>
                </a:solidFill>
                <a:latin typeface="Noto Sans Light"/>
              </a:rPr>
              <a:t>https://bezopasnayasreda.wixsite.com/my-site-4</a:t>
            </a:r>
          </a:p>
          <a:p>
            <a:pPr>
              <a:lnSpc>
                <a:spcPts val="4063"/>
              </a:lnSpc>
            </a:pPr>
            <a:endParaRPr lang="en-US" sz="2902" dirty="0">
              <a:solidFill>
                <a:srgbClr val="0F0E0C"/>
              </a:solidFill>
              <a:latin typeface="Noto Sans Light"/>
            </a:endParaRPr>
          </a:p>
          <a:p>
            <a:pPr>
              <a:lnSpc>
                <a:spcPts val="4063"/>
              </a:lnSpc>
            </a:pPr>
            <a:r>
              <a:rPr lang="en-US" sz="2902" dirty="0" err="1">
                <a:solidFill>
                  <a:srgbClr val="0F0E0C"/>
                </a:solidFill>
                <a:latin typeface="Noto Sans Light"/>
              </a:rPr>
              <a:t>Наш</a:t>
            </a:r>
            <a:r>
              <a:rPr lang="en-US" sz="2902" dirty="0">
                <a:solidFill>
                  <a:srgbClr val="0F0E0C"/>
                </a:solidFill>
                <a:latin typeface="Noto Sans Light"/>
              </a:rPr>
              <a:t> Facebook:  https://www.facebook.com/groups/educationsecurite</a:t>
            </a:r>
          </a:p>
          <a:p>
            <a:pPr>
              <a:lnSpc>
                <a:spcPts val="4063"/>
              </a:lnSpc>
            </a:pPr>
            <a:endParaRPr lang="en-US" sz="2902" dirty="0">
              <a:solidFill>
                <a:srgbClr val="0F0E0C"/>
              </a:solidFill>
              <a:latin typeface="Noto Sans Light"/>
            </a:endParaRPr>
          </a:p>
          <a:p>
            <a:pPr>
              <a:lnSpc>
                <a:spcPts val="4063"/>
              </a:lnSpc>
            </a:pPr>
            <a:r>
              <a:rPr lang="en-US" sz="2902" dirty="0" err="1">
                <a:solidFill>
                  <a:srgbClr val="0F0E0C"/>
                </a:solidFill>
                <a:latin typeface="Noto Sans Light"/>
              </a:rPr>
              <a:t>Наш</a:t>
            </a:r>
            <a:r>
              <a:rPr lang="en-US" sz="2902" dirty="0">
                <a:solidFill>
                  <a:srgbClr val="0F0E0C"/>
                </a:solidFill>
                <a:latin typeface="Noto Sans Light"/>
              </a:rPr>
              <a:t> </a:t>
            </a:r>
            <a:r>
              <a:rPr lang="en-US" sz="2902" dirty="0" err="1">
                <a:solidFill>
                  <a:srgbClr val="0F0E0C"/>
                </a:solidFill>
                <a:latin typeface="Noto Sans Light"/>
              </a:rPr>
              <a:t>Ютуб-канал</a:t>
            </a:r>
            <a:endParaRPr lang="en-US" sz="2902" dirty="0">
              <a:solidFill>
                <a:srgbClr val="0F0E0C"/>
              </a:solidFill>
              <a:latin typeface="Noto Sans Light"/>
            </a:endParaRPr>
          </a:p>
          <a:p>
            <a:pPr>
              <a:lnSpc>
                <a:spcPts val="4063"/>
              </a:lnSpc>
            </a:pPr>
            <a:r>
              <a:rPr lang="en-US" sz="2902" dirty="0">
                <a:solidFill>
                  <a:srgbClr val="0F0E0C"/>
                </a:solidFill>
                <a:latin typeface="Noto Sans Light"/>
              </a:rPr>
              <a:t>https://www.youtube.com/channel/UC4Ub-Qy9EFrZVDjnfFp37Zw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4372" y="7258107"/>
            <a:ext cx="10329512" cy="255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3"/>
              </a:lnSpc>
            </a:pPr>
            <a:r>
              <a:rPr lang="en-US" sz="2902">
                <a:solidFill>
                  <a:srgbClr val="0F0E0C"/>
                </a:solidFill>
                <a:latin typeface="Noto Sans Light"/>
              </a:rPr>
              <a:t>Наша команда:</a:t>
            </a:r>
          </a:p>
          <a:p>
            <a:pPr>
              <a:lnSpc>
                <a:spcPts val="4063"/>
              </a:lnSpc>
            </a:pPr>
            <a:r>
              <a:rPr lang="en-US" sz="2902">
                <a:solidFill>
                  <a:srgbClr val="0F0E0C"/>
                </a:solidFill>
                <a:latin typeface="Noto Sans Light"/>
              </a:rPr>
              <a:t>https://pt.2035.university/project/sfedunet-40-19p-bezopasnaa-obrazovatelnaa-sreda </a:t>
            </a:r>
          </a:p>
          <a:p>
            <a:pPr>
              <a:lnSpc>
                <a:spcPts val="4063"/>
              </a:lnSpc>
            </a:pPr>
            <a:endParaRPr lang="en-US" sz="2902">
              <a:solidFill>
                <a:srgbClr val="0F0E0C"/>
              </a:solidFill>
              <a:latin typeface="Noto Sans Light"/>
            </a:endParaRPr>
          </a:p>
          <a:p>
            <a:pPr>
              <a:lnSpc>
                <a:spcPts val="4063"/>
              </a:lnSpc>
            </a:pPr>
            <a:r>
              <a:rPr lang="en-US" sz="2902">
                <a:solidFill>
                  <a:srgbClr val="0F0E0C"/>
                </a:solidFill>
                <a:latin typeface="Noto Sans Light"/>
              </a:rPr>
              <a:t>Контактный телефон: 8 (906) 453-18-91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449</Words>
  <Application>Microsoft Office PowerPoint</Application>
  <PresentationFormat>Произвольный</PresentationFormat>
  <Paragraphs>131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Calibri</vt:lpstr>
      <vt:lpstr>Noto Sans Light</vt:lpstr>
      <vt:lpstr>A Day Without Sun Text Bold</vt:lpstr>
      <vt:lpstr>Arimo Bold</vt:lpstr>
      <vt:lpstr>Alegreya Bold</vt:lpstr>
      <vt:lpstr>Tex Gyre Adventor Bold</vt:lpstr>
      <vt:lpstr>A Day Without Sun Text</vt:lpstr>
      <vt:lpstr>Arimo</vt:lpstr>
      <vt:lpstr>Arial</vt:lpstr>
      <vt:lpstr>Alegreya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Безопасная образовательная среда</dc:title>
  <cp:lastModifiedBy>Водяхин Михаил Николаевич</cp:lastModifiedBy>
  <cp:revision>2</cp:revision>
  <dcterms:created xsi:type="dcterms:W3CDTF">2006-08-16T00:00:00Z</dcterms:created>
  <dcterms:modified xsi:type="dcterms:W3CDTF">2021-12-17T06:25:06Z</dcterms:modified>
  <dc:identifier>DAEyglT_D4Y</dc:identifier>
</cp:coreProperties>
</file>