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70" r:id="rId2"/>
    <p:sldId id="281" r:id="rId3"/>
    <p:sldId id="315" r:id="rId4"/>
    <p:sldId id="310" r:id="rId5"/>
    <p:sldId id="313" r:id="rId6"/>
    <p:sldId id="314" r:id="rId7"/>
    <p:sldId id="316" r:id="rId8"/>
    <p:sldId id="318" r:id="rId9"/>
    <p:sldId id="319" r:id="rId10"/>
    <p:sldId id="269" r:id="rId11"/>
    <p:sldId id="317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93"/>
    <a:srgbClr val="DE0000"/>
    <a:srgbClr val="FF6D6D"/>
    <a:srgbClr val="FF2121"/>
    <a:srgbClr val="CC0000"/>
    <a:srgbClr val="E60000"/>
    <a:srgbClr val="E20000"/>
    <a:srgbClr val="8F00FF"/>
    <a:srgbClr val="9F00FF"/>
    <a:srgbClr val="C97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545" autoAdjust="0"/>
  </p:normalViewPr>
  <p:slideViewPr>
    <p:cSldViewPr snapToGrid="0" snapToObjects="1" showGuides="1">
      <p:cViewPr varScale="1">
        <p:scale>
          <a:sx n="60" d="100"/>
          <a:sy n="60" d="100"/>
        </p:scale>
        <p:origin x="696" y="28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Pre-seed</c:v>
                </c:pt>
              </c:strCache>
            </c:strRef>
          </c:tx>
          <c:spPr>
            <a:solidFill>
              <a:srgbClr val="FF9393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c:spPr>
          <c:dPt>
            <c:idx val="0"/>
            <c:bubble3D val="0"/>
            <c:spPr>
              <a:solidFill>
                <a:srgbClr val="DE0000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067-4D23-9AFD-883BDC566F5D}"/>
              </c:ext>
            </c:extLst>
          </c:dPt>
          <c:dPt>
            <c:idx val="1"/>
            <c:bubble3D val="0"/>
            <c:spPr>
              <a:solidFill>
                <a:srgbClr val="FF9393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067-4D23-9AFD-883BDC566F5D}"/>
              </c:ext>
            </c:extLst>
          </c:dPt>
          <c:dPt>
            <c:idx val="2"/>
            <c:bubble3D val="0"/>
            <c:spPr>
              <a:solidFill>
                <a:srgbClr val="FF9393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067-4D23-9AFD-883BDC566F5D}"/>
              </c:ext>
            </c:extLst>
          </c:dPt>
          <c:dPt>
            <c:idx val="3"/>
            <c:bubble3D val="0"/>
            <c:spPr>
              <a:solidFill>
                <a:srgbClr val="FF9393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067-4D23-9AFD-883BDC566F5D}"/>
              </c:ext>
            </c:extLst>
          </c:dPt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0%</c:formatCode>
                <c:ptCount val="4"/>
                <c:pt idx="0">
                  <c:v>0.06</c:v>
                </c:pt>
                <c:pt idx="1">
                  <c:v>0.94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067-4D23-9AFD-883BDC566F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FF9393"/>
            </a:solidFill>
          </c:spPr>
          <c:dPt>
            <c:idx val="0"/>
            <c:bubble3D val="0"/>
            <c:spPr>
              <a:solidFill>
                <a:srgbClr val="DE0000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EFA-44AE-903B-AEDCBF9B4338}"/>
              </c:ext>
            </c:extLst>
          </c:dPt>
          <c:dPt>
            <c:idx val="1"/>
            <c:bubble3D val="0"/>
            <c:spPr>
              <a:solidFill>
                <a:srgbClr val="FF9393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EFA-44AE-903B-AEDCBF9B4338}"/>
              </c:ext>
            </c:extLst>
          </c:dPt>
          <c:dPt>
            <c:idx val="2"/>
            <c:bubble3D val="0"/>
            <c:spPr>
              <a:solidFill>
                <a:srgbClr val="FF939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EFA-44AE-903B-AEDCBF9B4338}"/>
              </c:ext>
            </c:extLst>
          </c:dPt>
          <c:dPt>
            <c:idx val="3"/>
            <c:bubble3D val="0"/>
            <c:spPr>
              <a:solidFill>
                <a:srgbClr val="FF939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EFA-44AE-903B-AEDCBF9B4338}"/>
              </c:ext>
            </c:extLst>
          </c:dPt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0%</c:formatCode>
                <c:ptCount val="4"/>
                <c:pt idx="0">
                  <c:v>0.25</c:v>
                </c:pt>
                <c:pt idx="1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EFA-44AE-903B-AEDCBF9B43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DE0000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c:spPr>
          <c:dPt>
            <c:idx val="0"/>
            <c:bubble3D val="0"/>
            <c:spPr>
              <a:solidFill>
                <a:srgbClr val="DE0000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D59-4F26-9606-B9C444E2AFB4}"/>
              </c:ext>
            </c:extLst>
          </c:dPt>
          <c:dPt>
            <c:idx val="1"/>
            <c:bubble3D val="0"/>
            <c:spPr>
              <a:solidFill>
                <a:srgbClr val="FF9393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D59-4F26-9606-B9C444E2AFB4}"/>
              </c:ext>
            </c:extLst>
          </c:dPt>
          <c:dPt>
            <c:idx val="2"/>
            <c:bubble3D val="0"/>
            <c:spPr>
              <a:solidFill>
                <a:srgbClr val="DE0000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D59-4F26-9606-B9C444E2AFB4}"/>
              </c:ext>
            </c:extLst>
          </c:dPt>
          <c:dPt>
            <c:idx val="3"/>
            <c:bubble3D val="0"/>
            <c:spPr>
              <a:solidFill>
                <a:srgbClr val="DE0000"/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D59-4F26-9606-B9C444E2AFB4}"/>
              </c:ext>
            </c:extLst>
          </c:dPt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0%</c:formatCode>
                <c:ptCount val="4"/>
                <c:pt idx="0">
                  <c:v>0.53</c:v>
                </c:pt>
                <c:pt idx="1">
                  <c:v>0.47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D59-4F26-9606-B9C444E2AF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37F9C2-6D92-4BE6-B01B-6D05D6A3E09D}" type="doc">
      <dgm:prSet loTypeId="urn:microsoft.com/office/officeart/2005/8/layout/arrow2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6CB4CA1C-D775-4CD6-B195-91D4CFC2C1DC}">
      <dgm:prSet phldrT="[Текст]" custT="1"/>
      <dgm:spPr>
        <a:scene3d>
          <a:camera prst="orthographicFront"/>
          <a:lightRig rig="threePt" dir="t"/>
        </a:scene3d>
        <a:sp3d/>
      </dgm:spPr>
      <dgm:t>
        <a:bodyPr>
          <a:flatTx/>
        </a:bodyPr>
        <a:lstStyle/>
        <a:p>
          <a:pPr algn="ctr"/>
          <a:r>
            <a: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1.Подбор </a:t>
          </a:r>
        </a:p>
        <a:p>
          <a:pPr algn="ctr"/>
          <a:r>
            <a: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материала</a:t>
          </a:r>
        </a:p>
      </dgm:t>
    </dgm:pt>
    <dgm:pt modelId="{95D434D2-4601-4610-8EE6-151C36DCFB72}" type="parTrans" cxnId="{AD65DBE9-C46A-41F2-9225-A48AB5D2EFA2}">
      <dgm:prSet/>
      <dgm:spPr/>
      <dgm:t>
        <a:bodyPr/>
        <a:lstStyle/>
        <a:p>
          <a:endParaRPr lang="ru-RU"/>
        </a:p>
      </dgm:t>
    </dgm:pt>
    <dgm:pt modelId="{72C68C61-165E-41D3-A520-0243D7FF6946}" type="sibTrans" cxnId="{AD65DBE9-C46A-41F2-9225-A48AB5D2EFA2}">
      <dgm:prSet/>
      <dgm:spPr/>
      <dgm:t>
        <a:bodyPr/>
        <a:lstStyle/>
        <a:p>
          <a:endParaRPr lang="ru-RU"/>
        </a:p>
      </dgm:t>
    </dgm:pt>
    <dgm:pt modelId="{6F51ED65-17FF-4E79-B129-45CC22C28B68}">
      <dgm:prSet phldrT="[Текст]" custT="1"/>
      <dgm:spPr>
        <a:scene3d>
          <a:camera prst="orthographicFront"/>
          <a:lightRig rig="threePt" dir="t"/>
        </a:scene3d>
        <a:sp3d/>
      </dgm:spPr>
      <dgm:t>
        <a:bodyPr>
          <a:flatTx/>
        </a:bodyPr>
        <a:lstStyle/>
        <a:p>
          <a:pPr algn="ctr"/>
          <a:r>
            <a: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2.Обработка дерева</a:t>
          </a:r>
        </a:p>
      </dgm:t>
    </dgm:pt>
    <dgm:pt modelId="{7DC157C8-A607-4986-B6EC-C9C6A208804D}" type="parTrans" cxnId="{3507668D-775F-45E3-8BD8-0878C074497D}">
      <dgm:prSet/>
      <dgm:spPr/>
      <dgm:t>
        <a:bodyPr/>
        <a:lstStyle/>
        <a:p>
          <a:endParaRPr lang="ru-RU"/>
        </a:p>
      </dgm:t>
    </dgm:pt>
    <dgm:pt modelId="{2967241A-83C7-4E25-BC81-72638B21F8BB}" type="sibTrans" cxnId="{3507668D-775F-45E3-8BD8-0878C074497D}">
      <dgm:prSet/>
      <dgm:spPr/>
      <dgm:t>
        <a:bodyPr/>
        <a:lstStyle/>
        <a:p>
          <a:endParaRPr lang="ru-RU"/>
        </a:p>
      </dgm:t>
    </dgm:pt>
    <dgm:pt modelId="{46E00464-49DC-46EB-8640-077F7DA5FEF4}">
      <dgm:prSet phldrT="[Текст]" custT="1"/>
      <dgm:spPr>
        <a:scene3d>
          <a:camera prst="orthographicFront"/>
          <a:lightRig rig="threePt" dir="t"/>
        </a:scene3d>
        <a:sp3d/>
      </dgm:spPr>
      <dgm:t>
        <a:bodyPr>
          <a:flatTx/>
        </a:bodyPr>
        <a:lstStyle/>
        <a:p>
          <a:pPr algn="ctr"/>
          <a:r>
            <a: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3.Покраска</a:t>
          </a:r>
        </a:p>
      </dgm:t>
    </dgm:pt>
    <dgm:pt modelId="{934E0619-B6DD-4D41-91AB-033E53A8FEB7}" type="parTrans" cxnId="{EA945DB6-AB34-4A33-9CE4-9CBB041E0363}">
      <dgm:prSet/>
      <dgm:spPr/>
      <dgm:t>
        <a:bodyPr/>
        <a:lstStyle/>
        <a:p>
          <a:endParaRPr lang="ru-RU"/>
        </a:p>
      </dgm:t>
    </dgm:pt>
    <dgm:pt modelId="{B5984F04-903B-4E42-9509-5EE001DA7329}" type="sibTrans" cxnId="{EA945DB6-AB34-4A33-9CE4-9CBB041E0363}">
      <dgm:prSet/>
      <dgm:spPr/>
      <dgm:t>
        <a:bodyPr/>
        <a:lstStyle/>
        <a:p>
          <a:endParaRPr lang="ru-RU"/>
        </a:p>
      </dgm:t>
    </dgm:pt>
    <dgm:pt modelId="{7CD95073-8BF4-46A8-9981-3D07EF69ADBA}">
      <dgm:prSet phldrT="[Текст]" custT="1"/>
      <dgm:spPr>
        <a:scene3d>
          <a:camera prst="orthographicFront"/>
          <a:lightRig rig="threePt" dir="t"/>
        </a:scene3d>
        <a:sp3d/>
      </dgm:spPr>
      <dgm:t>
        <a:bodyPr>
          <a:flatTx/>
        </a:bodyPr>
        <a:lstStyle/>
        <a:p>
          <a:pPr algn="ctr"/>
          <a:r>
            <a: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4.Сборка</a:t>
          </a:r>
        </a:p>
      </dgm:t>
    </dgm:pt>
    <dgm:pt modelId="{D6BC10FE-8897-463F-9D51-DD01FC9A7E2B}" type="parTrans" cxnId="{64AA1DAD-05DB-4106-AC05-C676DB932D4A}">
      <dgm:prSet/>
      <dgm:spPr/>
      <dgm:t>
        <a:bodyPr/>
        <a:lstStyle/>
        <a:p>
          <a:endParaRPr lang="ru-RU"/>
        </a:p>
      </dgm:t>
    </dgm:pt>
    <dgm:pt modelId="{777EFE5E-E691-4D5F-8945-889696E9A4AE}" type="sibTrans" cxnId="{64AA1DAD-05DB-4106-AC05-C676DB932D4A}">
      <dgm:prSet/>
      <dgm:spPr/>
      <dgm:t>
        <a:bodyPr/>
        <a:lstStyle/>
        <a:p>
          <a:endParaRPr lang="ru-RU"/>
        </a:p>
      </dgm:t>
    </dgm:pt>
    <dgm:pt modelId="{5988B053-28E7-4216-8442-0D43C0B452E8}" type="pres">
      <dgm:prSet presAssocID="{3D37F9C2-6D92-4BE6-B01B-6D05D6A3E09D}" presName="arrowDiagram" presStyleCnt="0">
        <dgm:presLayoutVars>
          <dgm:chMax val="5"/>
          <dgm:dir/>
          <dgm:resizeHandles val="exact"/>
        </dgm:presLayoutVars>
      </dgm:prSet>
      <dgm:spPr/>
    </dgm:pt>
    <dgm:pt modelId="{C6B04336-0727-4B04-98D4-3AFE9D1B12E3}" type="pres">
      <dgm:prSet presAssocID="{3D37F9C2-6D92-4BE6-B01B-6D05D6A3E09D}" presName="arrow" presStyleLbl="bgShp" presStyleIdx="0" presStyleCnt="1" custLinFactNeighborX="1800"/>
      <dgm:spPr>
        <a:solidFill>
          <a:schemeClr val="bg1"/>
        </a:solidFill>
        <a:ln w="22225">
          <a:solidFill>
            <a:srgbClr val="C00000"/>
          </a:solidFill>
        </a:ln>
        <a:scene3d>
          <a:camera prst="orthographicFront"/>
          <a:lightRig rig="threePt" dir="t"/>
        </a:scene3d>
        <a:sp3d/>
      </dgm:spPr>
    </dgm:pt>
    <dgm:pt modelId="{3324D436-898B-46D8-ABCD-AA037A095420}" type="pres">
      <dgm:prSet presAssocID="{3D37F9C2-6D92-4BE6-B01B-6D05D6A3E09D}" presName="arrowDiagram4" presStyleCnt="0"/>
      <dgm:spPr>
        <a:scene3d>
          <a:camera prst="orthographicFront"/>
          <a:lightRig rig="threePt" dir="t"/>
        </a:scene3d>
        <a:sp3d/>
      </dgm:spPr>
    </dgm:pt>
    <dgm:pt modelId="{A49E6947-2A43-4A5F-BEEC-241E1B573BE4}" type="pres">
      <dgm:prSet presAssocID="{6CB4CA1C-D775-4CD6-B195-91D4CFC2C1DC}" presName="bullet4a" presStyleLbl="node1" presStyleIdx="0" presStyleCnt="4" custScaleX="85217" custScaleY="85217" custLinFactX="11083" custLinFactNeighborX="100000" custLinFactNeighborY="-14424"/>
      <dgm:spPr>
        <a:solidFill>
          <a:schemeClr val="tx1">
            <a:lumMod val="95000"/>
            <a:lumOff val="5000"/>
          </a:schemeClr>
        </a:solidFill>
        <a:ln>
          <a:solidFill>
            <a:schemeClr val="tx1">
              <a:lumMod val="95000"/>
              <a:lumOff val="5000"/>
            </a:schemeClr>
          </a:solidFill>
        </a:ln>
        <a:scene3d>
          <a:camera prst="orthographicFront"/>
          <a:lightRig rig="threePt" dir="t"/>
        </a:scene3d>
        <a:sp3d/>
      </dgm:spPr>
    </dgm:pt>
    <dgm:pt modelId="{D77C8B06-FE81-490F-BA92-FD65ECABC317}" type="pres">
      <dgm:prSet presAssocID="{6CB4CA1C-D775-4CD6-B195-91D4CFC2C1DC}" presName="textBox4a" presStyleLbl="revTx" presStyleIdx="0" presStyleCnt="4" custScaleX="229870" custLinFactNeighborX="36302" custLinFactNeighborY="-19030">
        <dgm:presLayoutVars>
          <dgm:bulletEnabled val="1"/>
        </dgm:presLayoutVars>
      </dgm:prSet>
      <dgm:spPr/>
    </dgm:pt>
    <dgm:pt modelId="{D016D49C-F8CB-427F-B326-5478E721212B}" type="pres">
      <dgm:prSet presAssocID="{6F51ED65-17FF-4E79-B129-45CC22C28B68}" presName="bullet4b" presStyleLbl="node1" presStyleIdx="1" presStyleCnt="4" custFlipVert="1" custScaleX="65332" custScaleY="65332" custLinFactNeighborX="-86129" custLinFactNeighborY="82451"/>
      <dgm:spPr>
        <a:solidFill>
          <a:schemeClr val="tx1">
            <a:lumMod val="95000"/>
            <a:lumOff val="5000"/>
          </a:schemeClr>
        </a:solidFill>
        <a:ln>
          <a:solidFill>
            <a:schemeClr val="tx1">
              <a:lumMod val="95000"/>
              <a:lumOff val="5000"/>
            </a:schemeClr>
          </a:solidFill>
        </a:ln>
        <a:scene3d>
          <a:camera prst="orthographicFront"/>
          <a:lightRig rig="threePt" dir="t"/>
        </a:scene3d>
        <a:sp3d/>
      </dgm:spPr>
    </dgm:pt>
    <dgm:pt modelId="{2D3AD019-78E0-49A8-B4E8-A5987B4658A9}" type="pres">
      <dgm:prSet presAssocID="{6F51ED65-17FF-4E79-B129-45CC22C28B68}" presName="textBox4b" presStyleLbl="revTx" presStyleIdx="1" presStyleCnt="4" custScaleX="235095" custLinFactNeighborX="48944" custLinFactNeighborY="565">
        <dgm:presLayoutVars>
          <dgm:bulletEnabled val="1"/>
        </dgm:presLayoutVars>
      </dgm:prSet>
      <dgm:spPr/>
    </dgm:pt>
    <dgm:pt modelId="{2539C936-23EA-4FF2-B4F0-30C6FB806423}" type="pres">
      <dgm:prSet presAssocID="{46E00464-49DC-46EB-8640-077F7DA5FEF4}" presName="bullet4c" presStyleLbl="node1" presStyleIdx="2" presStyleCnt="4" custScaleX="61634" custScaleY="61634" custLinFactNeighborX="-91177" custLinFactNeighborY="47752"/>
      <dgm:spPr>
        <a:solidFill>
          <a:schemeClr val="tx1">
            <a:lumMod val="95000"/>
            <a:lumOff val="5000"/>
          </a:schemeClr>
        </a:solidFill>
        <a:ln>
          <a:solidFill>
            <a:schemeClr val="tx1">
              <a:lumMod val="95000"/>
              <a:lumOff val="5000"/>
            </a:schemeClr>
          </a:solidFill>
        </a:ln>
        <a:scene3d>
          <a:camera prst="orthographicFront"/>
          <a:lightRig rig="threePt" dir="t"/>
        </a:scene3d>
        <a:sp3d/>
      </dgm:spPr>
    </dgm:pt>
    <dgm:pt modelId="{C1AC646D-3DA8-47BF-9956-52552F70AF38}" type="pres">
      <dgm:prSet presAssocID="{46E00464-49DC-46EB-8640-077F7DA5FEF4}" presName="textBox4c" presStyleLbl="revTx" presStyleIdx="2" presStyleCnt="4" custScaleX="176913" custLinFactNeighborX="-5215" custLinFactNeighborY="-190">
        <dgm:presLayoutVars>
          <dgm:bulletEnabled val="1"/>
        </dgm:presLayoutVars>
      </dgm:prSet>
      <dgm:spPr/>
    </dgm:pt>
    <dgm:pt modelId="{C31BCCC1-567B-4CDF-8657-ADB1717C2124}" type="pres">
      <dgm:prSet presAssocID="{7CD95073-8BF4-46A8-9981-3D07EF69ADBA}" presName="bullet4d" presStyleLbl="node1" presStyleIdx="3" presStyleCnt="4" custScaleX="55210" custScaleY="55210" custLinFactNeighborX="-38954" custLinFactNeighborY="-2472"/>
      <dgm:spPr>
        <a:solidFill>
          <a:schemeClr val="tx1">
            <a:lumMod val="95000"/>
            <a:lumOff val="5000"/>
          </a:schemeClr>
        </a:solidFill>
        <a:ln>
          <a:solidFill>
            <a:schemeClr val="tx1">
              <a:lumMod val="95000"/>
              <a:lumOff val="5000"/>
            </a:schemeClr>
          </a:solidFill>
        </a:ln>
        <a:scene3d>
          <a:camera prst="orthographicFront"/>
          <a:lightRig rig="threePt" dir="t"/>
        </a:scene3d>
        <a:sp3d/>
      </dgm:spPr>
    </dgm:pt>
    <dgm:pt modelId="{AFC33148-E3FA-40DE-9CD8-AD3351DD5273}" type="pres">
      <dgm:prSet presAssocID="{7CD95073-8BF4-46A8-9981-3D07EF69ADBA}" presName="textBox4d" presStyleLbl="revTx" presStyleIdx="3" presStyleCnt="4" custScaleX="191390" custLinFactNeighborX="-7991" custLinFactNeighborY="-5990">
        <dgm:presLayoutVars>
          <dgm:bulletEnabled val="1"/>
        </dgm:presLayoutVars>
      </dgm:prSet>
      <dgm:spPr/>
    </dgm:pt>
  </dgm:ptLst>
  <dgm:cxnLst>
    <dgm:cxn modelId="{D2922D43-DCA1-4A26-8FC7-427F66CB658E}" type="presOf" srcId="{7CD95073-8BF4-46A8-9981-3D07EF69ADBA}" destId="{AFC33148-E3FA-40DE-9CD8-AD3351DD5273}" srcOrd="0" destOrd="0" presId="urn:microsoft.com/office/officeart/2005/8/layout/arrow2"/>
    <dgm:cxn modelId="{3507668D-775F-45E3-8BD8-0878C074497D}" srcId="{3D37F9C2-6D92-4BE6-B01B-6D05D6A3E09D}" destId="{6F51ED65-17FF-4E79-B129-45CC22C28B68}" srcOrd="1" destOrd="0" parTransId="{7DC157C8-A607-4986-B6EC-C9C6A208804D}" sibTransId="{2967241A-83C7-4E25-BC81-72638B21F8BB}"/>
    <dgm:cxn modelId="{C20C4E95-1CBA-4D14-BA31-F414D9169C86}" type="presOf" srcId="{6CB4CA1C-D775-4CD6-B195-91D4CFC2C1DC}" destId="{D77C8B06-FE81-490F-BA92-FD65ECABC317}" srcOrd="0" destOrd="0" presId="urn:microsoft.com/office/officeart/2005/8/layout/arrow2"/>
    <dgm:cxn modelId="{8025C296-5725-4942-9F54-4432CE22AE19}" type="presOf" srcId="{3D37F9C2-6D92-4BE6-B01B-6D05D6A3E09D}" destId="{5988B053-28E7-4216-8442-0D43C0B452E8}" srcOrd="0" destOrd="0" presId="urn:microsoft.com/office/officeart/2005/8/layout/arrow2"/>
    <dgm:cxn modelId="{398DDF9C-33D0-43CC-9DB3-151BFA99E20C}" type="presOf" srcId="{6F51ED65-17FF-4E79-B129-45CC22C28B68}" destId="{2D3AD019-78E0-49A8-B4E8-A5987B4658A9}" srcOrd="0" destOrd="0" presId="urn:microsoft.com/office/officeart/2005/8/layout/arrow2"/>
    <dgm:cxn modelId="{64AA1DAD-05DB-4106-AC05-C676DB932D4A}" srcId="{3D37F9C2-6D92-4BE6-B01B-6D05D6A3E09D}" destId="{7CD95073-8BF4-46A8-9981-3D07EF69ADBA}" srcOrd="3" destOrd="0" parTransId="{D6BC10FE-8897-463F-9D51-DD01FC9A7E2B}" sibTransId="{777EFE5E-E691-4D5F-8945-889696E9A4AE}"/>
    <dgm:cxn modelId="{EA945DB6-AB34-4A33-9CE4-9CBB041E0363}" srcId="{3D37F9C2-6D92-4BE6-B01B-6D05D6A3E09D}" destId="{46E00464-49DC-46EB-8640-077F7DA5FEF4}" srcOrd="2" destOrd="0" parTransId="{934E0619-B6DD-4D41-91AB-033E53A8FEB7}" sibTransId="{B5984F04-903B-4E42-9509-5EE001DA7329}"/>
    <dgm:cxn modelId="{727FE2D9-7151-4309-87A2-C31C369ECB51}" type="presOf" srcId="{46E00464-49DC-46EB-8640-077F7DA5FEF4}" destId="{C1AC646D-3DA8-47BF-9956-52552F70AF38}" srcOrd="0" destOrd="0" presId="urn:microsoft.com/office/officeart/2005/8/layout/arrow2"/>
    <dgm:cxn modelId="{AD65DBE9-C46A-41F2-9225-A48AB5D2EFA2}" srcId="{3D37F9C2-6D92-4BE6-B01B-6D05D6A3E09D}" destId="{6CB4CA1C-D775-4CD6-B195-91D4CFC2C1DC}" srcOrd="0" destOrd="0" parTransId="{95D434D2-4601-4610-8EE6-151C36DCFB72}" sibTransId="{72C68C61-165E-41D3-A520-0243D7FF6946}"/>
    <dgm:cxn modelId="{F99ED9E8-D551-463A-9FD0-7D1413DEE9C3}" type="presParOf" srcId="{5988B053-28E7-4216-8442-0D43C0B452E8}" destId="{C6B04336-0727-4B04-98D4-3AFE9D1B12E3}" srcOrd="0" destOrd="0" presId="urn:microsoft.com/office/officeart/2005/8/layout/arrow2"/>
    <dgm:cxn modelId="{D9BFA36F-E76D-4979-90C7-8057218E6136}" type="presParOf" srcId="{5988B053-28E7-4216-8442-0D43C0B452E8}" destId="{3324D436-898B-46D8-ABCD-AA037A095420}" srcOrd="1" destOrd="0" presId="urn:microsoft.com/office/officeart/2005/8/layout/arrow2"/>
    <dgm:cxn modelId="{7EBCF135-0976-4B36-9990-35E86DE73F53}" type="presParOf" srcId="{3324D436-898B-46D8-ABCD-AA037A095420}" destId="{A49E6947-2A43-4A5F-BEEC-241E1B573BE4}" srcOrd="0" destOrd="0" presId="urn:microsoft.com/office/officeart/2005/8/layout/arrow2"/>
    <dgm:cxn modelId="{49B1CB32-50E9-47BE-86DF-41B0A59ECF31}" type="presParOf" srcId="{3324D436-898B-46D8-ABCD-AA037A095420}" destId="{D77C8B06-FE81-490F-BA92-FD65ECABC317}" srcOrd="1" destOrd="0" presId="urn:microsoft.com/office/officeart/2005/8/layout/arrow2"/>
    <dgm:cxn modelId="{56B45E96-4BD3-4671-AC7E-CC30B9A6F6AC}" type="presParOf" srcId="{3324D436-898B-46D8-ABCD-AA037A095420}" destId="{D016D49C-F8CB-427F-B326-5478E721212B}" srcOrd="2" destOrd="0" presId="urn:microsoft.com/office/officeart/2005/8/layout/arrow2"/>
    <dgm:cxn modelId="{2B235C63-4E44-441B-A1F6-CBEBF54F9E86}" type="presParOf" srcId="{3324D436-898B-46D8-ABCD-AA037A095420}" destId="{2D3AD019-78E0-49A8-B4E8-A5987B4658A9}" srcOrd="3" destOrd="0" presId="urn:microsoft.com/office/officeart/2005/8/layout/arrow2"/>
    <dgm:cxn modelId="{3E52A306-F08A-465C-A38C-21230DEA8C02}" type="presParOf" srcId="{3324D436-898B-46D8-ABCD-AA037A095420}" destId="{2539C936-23EA-4FF2-B4F0-30C6FB806423}" srcOrd="4" destOrd="0" presId="urn:microsoft.com/office/officeart/2005/8/layout/arrow2"/>
    <dgm:cxn modelId="{53231F59-BC8D-4BCE-9866-DA139EFA171E}" type="presParOf" srcId="{3324D436-898B-46D8-ABCD-AA037A095420}" destId="{C1AC646D-3DA8-47BF-9956-52552F70AF38}" srcOrd="5" destOrd="0" presId="urn:microsoft.com/office/officeart/2005/8/layout/arrow2"/>
    <dgm:cxn modelId="{F4E6B5A3-75E4-4D88-AD83-D885A17F7C3C}" type="presParOf" srcId="{3324D436-898B-46D8-ABCD-AA037A095420}" destId="{C31BCCC1-567B-4CDF-8657-ADB1717C2124}" srcOrd="6" destOrd="0" presId="urn:microsoft.com/office/officeart/2005/8/layout/arrow2"/>
    <dgm:cxn modelId="{FE916690-D96F-4CB0-BC8A-25FFB89C2DAE}" type="presParOf" srcId="{3324D436-898B-46D8-ABCD-AA037A095420}" destId="{AFC33148-E3FA-40DE-9CD8-AD3351DD5273}" srcOrd="7" destOrd="0" presId="urn:microsoft.com/office/officeart/2005/8/layout/arrow2"/>
  </dgm:cxnLst>
  <dgm:bg>
    <a:noFill/>
    <a:effectLst>
      <a:outerShdw blurRad="50800" dist="50800" dir="5400000" algn="ctr" rotWithShape="0">
        <a:schemeClr val="bg1"/>
      </a:outerShdw>
    </a:effectLst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B04336-0727-4B04-98D4-3AFE9D1B12E3}">
      <dsp:nvSpPr>
        <dsp:cNvPr id="0" name=""/>
        <dsp:cNvSpPr/>
      </dsp:nvSpPr>
      <dsp:spPr>
        <a:xfrm>
          <a:off x="2173109" y="0"/>
          <a:ext cx="5510289" cy="3443931"/>
        </a:xfrm>
        <a:prstGeom prst="swooshArrow">
          <a:avLst>
            <a:gd name="adj1" fmla="val 25000"/>
            <a:gd name="adj2" fmla="val 25000"/>
          </a:avLst>
        </a:prstGeom>
        <a:solidFill>
          <a:schemeClr val="bg1"/>
        </a:solidFill>
        <a:ln w="22225">
          <a:solidFill>
            <a:srgbClr val="C00000"/>
          </a:solidFill>
        </a:ln>
        <a:effectLst/>
        <a:scene3d>
          <a:camera prst="orthographicFront"/>
          <a:lightRig rig="threePt" dir="t"/>
        </a:scene3d>
        <a:sp3d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9E6947-2A43-4A5F-BEEC-241E1B573BE4}">
      <dsp:nvSpPr>
        <dsp:cNvPr id="0" name=""/>
        <dsp:cNvSpPr/>
      </dsp:nvSpPr>
      <dsp:spPr>
        <a:xfrm>
          <a:off x="2766838" y="2551994"/>
          <a:ext cx="108001" cy="108001"/>
        </a:xfrm>
        <a:prstGeom prst="ellipse">
          <a:avLst/>
        </a:prstGeom>
        <a:solidFill>
          <a:schemeClr val="tx1">
            <a:lumMod val="95000"/>
            <a:lumOff val="5000"/>
          </a:schemeClr>
        </a:solidFill>
        <a:ln w="25400" cap="flat" cmpd="sng" algn="ctr">
          <a:solidFill>
            <a:schemeClr val="tx1">
              <a:lumMod val="95000"/>
              <a:lumOff val="5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7C8B06-FE81-490F-BA92-FD65ECABC317}">
      <dsp:nvSpPr>
        <dsp:cNvPr id="0" name=""/>
        <dsp:cNvSpPr/>
      </dsp:nvSpPr>
      <dsp:spPr>
        <a:xfrm>
          <a:off x="2410258" y="2468294"/>
          <a:ext cx="2165971" cy="819655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threePt" dir="t"/>
        </a:scene3d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155" tIns="0" rIns="0" bIns="0" numCol="1" spcCol="1270" anchor="t" anchorCtr="0">
          <a:noAutofit/>
          <a:flatTx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1.Подбор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материала</a:t>
          </a:r>
        </a:p>
      </dsp:txBody>
      <dsp:txXfrm>
        <a:off x="2410258" y="2468294"/>
        <a:ext cx="2165971" cy="819655"/>
      </dsp:txXfrm>
    </dsp:sp>
    <dsp:sp modelId="{D016D49C-F8CB-427F-B326-5478E721212B}">
      <dsp:nvSpPr>
        <dsp:cNvPr id="0" name=""/>
        <dsp:cNvSpPr/>
      </dsp:nvSpPr>
      <dsp:spPr>
        <a:xfrm flipV="1">
          <a:off x="3360477" y="1979786"/>
          <a:ext cx="143999" cy="143999"/>
        </a:xfrm>
        <a:prstGeom prst="ellipse">
          <a:avLst/>
        </a:prstGeom>
        <a:solidFill>
          <a:schemeClr val="tx1">
            <a:lumMod val="95000"/>
            <a:lumOff val="5000"/>
          </a:schemeClr>
        </a:solidFill>
        <a:ln w="25400" cap="flat" cmpd="sng" algn="ctr">
          <a:solidFill>
            <a:schemeClr val="tx1">
              <a:lumMod val="95000"/>
              <a:lumOff val="5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3AD019-78E0-49A8-B4E8-A5987B4658A9}">
      <dsp:nvSpPr>
        <dsp:cNvPr id="0" name=""/>
        <dsp:cNvSpPr/>
      </dsp:nvSpPr>
      <dsp:spPr>
        <a:xfrm>
          <a:off x="3407043" y="1870054"/>
          <a:ext cx="2720427" cy="1573876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threePt" dir="t"/>
        </a:scene3d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792" tIns="0" rIns="0" bIns="0" numCol="1" spcCol="1270" anchor="t" anchorCtr="0">
          <a:noAutofit/>
          <a:flatTx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2.Обработка дерева</a:t>
          </a:r>
        </a:p>
      </dsp:txBody>
      <dsp:txXfrm>
        <a:off x="3407043" y="1870054"/>
        <a:ext cx="2720427" cy="1573876"/>
      </dsp:txXfrm>
    </dsp:sp>
    <dsp:sp modelId="{2539C936-23EA-4FF2-B4F0-30C6FB806423}">
      <dsp:nvSpPr>
        <dsp:cNvPr id="0" name=""/>
        <dsp:cNvSpPr/>
      </dsp:nvSpPr>
      <dsp:spPr>
        <a:xfrm>
          <a:off x="4445239" y="1365039"/>
          <a:ext cx="179999" cy="179999"/>
        </a:xfrm>
        <a:prstGeom prst="ellipse">
          <a:avLst/>
        </a:prstGeom>
        <a:solidFill>
          <a:schemeClr val="tx1">
            <a:lumMod val="95000"/>
            <a:lumOff val="5000"/>
          </a:schemeClr>
        </a:solidFill>
        <a:ln w="25400" cap="flat" cmpd="sng" algn="ctr">
          <a:solidFill>
            <a:schemeClr val="tx1">
              <a:lumMod val="95000"/>
              <a:lumOff val="5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AC646D-3DA8-47BF-9956-52552F70AF38}">
      <dsp:nvSpPr>
        <dsp:cNvPr id="0" name=""/>
        <dsp:cNvSpPr/>
      </dsp:nvSpPr>
      <dsp:spPr>
        <a:xfrm>
          <a:off x="4296168" y="1311537"/>
          <a:ext cx="2047167" cy="2128349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threePt" dir="t"/>
        </a:scene3d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749" tIns="0" rIns="0" bIns="0" numCol="1" spcCol="1270" anchor="t" anchorCtr="0">
          <a:noAutofit/>
          <a:flatTx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3.Покраска</a:t>
          </a:r>
        </a:p>
      </dsp:txBody>
      <dsp:txXfrm>
        <a:off x="4296168" y="1311537"/>
        <a:ext cx="2047167" cy="2128349"/>
      </dsp:txXfrm>
    </dsp:sp>
    <dsp:sp modelId="{C31BCCC1-567B-4CDF-8657-ADB1717C2124}">
      <dsp:nvSpPr>
        <dsp:cNvPr id="0" name=""/>
        <dsp:cNvSpPr/>
      </dsp:nvSpPr>
      <dsp:spPr>
        <a:xfrm>
          <a:off x="5836036" y="856962"/>
          <a:ext cx="215998" cy="215998"/>
        </a:xfrm>
        <a:prstGeom prst="ellipse">
          <a:avLst/>
        </a:prstGeom>
        <a:solidFill>
          <a:schemeClr val="tx1">
            <a:lumMod val="95000"/>
            <a:lumOff val="5000"/>
          </a:schemeClr>
        </a:solidFill>
        <a:ln w="25400" cap="flat" cmpd="sng" algn="ctr">
          <a:solidFill>
            <a:schemeClr val="tx1">
              <a:lumMod val="95000"/>
              <a:lumOff val="5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C33148-E3FA-40DE-9CD8-AD3351DD5273}">
      <dsp:nvSpPr>
        <dsp:cNvPr id="0" name=""/>
        <dsp:cNvSpPr/>
      </dsp:nvSpPr>
      <dsp:spPr>
        <a:xfrm>
          <a:off x="5475202" y="826721"/>
          <a:ext cx="2214690" cy="2469298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threePt" dir="t"/>
        </a:scene3d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7305" tIns="0" rIns="0" bIns="0" numCol="1" spcCol="1270" anchor="t" anchorCtr="0">
          <a:noAutofit/>
          <a:flatTx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4.Сборка</a:t>
          </a:r>
        </a:p>
      </dsp:txBody>
      <dsp:txXfrm>
        <a:off x="5475202" y="826721"/>
        <a:ext cx="2214690" cy="24692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90501487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3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5" Type="http://schemas.microsoft.com/office/2007/relationships/hdphoto" Target="../media/hdphoto7.wdp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t="2034"/>
          <a:stretch/>
        </p:blipFill>
        <p:spPr>
          <a:xfrm>
            <a:off x="2842613" y="-1019078"/>
            <a:ext cx="6114776" cy="6314199"/>
          </a:xfrm>
          <a:prstGeom prst="rect">
            <a:avLst/>
          </a:prstGeom>
        </p:spPr>
      </p:pic>
      <p:sp>
        <p:nvSpPr>
          <p:cNvPr id="151" name="Текст 2"/>
          <p:cNvSpPr txBox="1"/>
          <p:nvPr/>
        </p:nvSpPr>
        <p:spPr>
          <a:xfrm>
            <a:off x="1438245" y="-295955"/>
            <a:ext cx="9459910" cy="27685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lvl="8"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5200" dirty="0">
                <a:solidFill>
                  <a:srgbClr val="C00000"/>
                </a:solidFill>
                <a:latin typeface="Felix Titling" panose="04060505060202020A04" pitchFamily="82" charset="0"/>
                <a:cs typeface="Times New Roman" panose="02020603050405020304" pitchFamily="18" charset="0"/>
              </a:rPr>
              <a:t>Field Effect Audio</a:t>
            </a:r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Box 3"/>
          <p:cNvSpPr txBox="1"/>
          <p:nvPr/>
        </p:nvSpPr>
        <p:spPr>
          <a:xfrm flipH="1">
            <a:off x="2647517" y="4677007"/>
            <a:ext cx="6309872" cy="15696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Гитарная мастерская</a:t>
            </a:r>
          </a:p>
          <a:p>
            <a:pPr algn="ctr"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Андриянов Роман, Бурдина Ксения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ea typeface="Gilroy-ExtraBold"/>
              <a:cs typeface="Times New Roman" panose="02020603050405020304" pitchFamily="18" charset="0"/>
              <a:sym typeface="Gilroy-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/>
          <p:cNvGrpSpPr/>
          <p:nvPr/>
        </p:nvGrpSpPr>
        <p:grpSpPr>
          <a:xfrm>
            <a:off x="-696686" y="-148510"/>
            <a:ext cx="11392704" cy="7091640"/>
            <a:chOff x="-696686" y="-148510"/>
            <a:chExt cx="11392704" cy="709164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696686" y="-148510"/>
              <a:ext cx="11125200" cy="7091640"/>
            </a:xfrm>
            <a:prstGeom prst="rect">
              <a:avLst/>
            </a:prstGeom>
          </p:spPr>
        </p:pic>
        <p:cxnSp>
          <p:nvCxnSpPr>
            <p:cNvPr id="12" name="Прямая соединительная линия 11"/>
            <p:cNvCxnSpPr/>
            <p:nvPr/>
          </p:nvCxnSpPr>
          <p:spPr>
            <a:xfrm>
              <a:off x="3946876" y="4005940"/>
              <a:ext cx="6749142" cy="0"/>
            </a:xfrm>
            <a:prstGeom prst="line">
              <a:avLst/>
            </a:prstGeom>
            <a:noFill/>
            <a:ln w="60325" cap="flat" cmpd="sng">
              <a:solidFill>
                <a:schemeClr val="tx1">
                  <a:lumMod val="95000"/>
                  <a:lumOff val="5000"/>
                </a:schemeClr>
              </a:solidFill>
              <a:prstDash val="solid"/>
              <a:round/>
            </a:ln>
            <a:effectLst>
              <a:outerShdw blurRad="50800" dist="50800" dir="5400000" algn="ctr" rotWithShape="0">
                <a:srgbClr val="000000">
                  <a:alpha val="79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184" name="Текст 2"/>
          <p:cNvSpPr txBox="1"/>
          <p:nvPr/>
        </p:nvSpPr>
        <p:spPr>
          <a:xfrm>
            <a:off x="4061980" y="425935"/>
            <a:ext cx="6518934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3600" dirty="0">
                <a:solidFill>
                  <a:schemeClr val="tx1"/>
                </a:solidFill>
              </a:rPr>
              <a:t>Качественные электрогитары в России</a:t>
            </a:r>
            <a:endParaRPr sz="3600" dirty="0">
              <a:solidFill>
                <a:schemeClr val="tx1"/>
              </a:solidFill>
            </a:endParaRPr>
          </a:p>
        </p:txBody>
      </p:sp>
      <p:sp>
        <p:nvSpPr>
          <p:cNvPr id="185" name="Текст 2"/>
          <p:cNvSpPr txBox="1"/>
          <p:nvPr/>
        </p:nvSpPr>
        <p:spPr>
          <a:xfrm>
            <a:off x="4180113" y="2200704"/>
            <a:ext cx="6553201" cy="1938988"/>
          </a:xfrm>
          <a:prstGeom prst="rect">
            <a:avLst/>
          </a:prstGeom>
          <a:ln w="127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	В свете последних событий </a:t>
            </a:r>
            <a:r>
              <a:rPr lang="ru-RU" sz="2000" dirty="0">
                <a:solidFill>
                  <a:srgbClr val="C00000"/>
                </a:solidFill>
              </a:rPr>
              <a:t>цены</a:t>
            </a:r>
            <a:r>
              <a:rPr lang="ru-RU" sz="2000" dirty="0"/>
              <a:t> на импортные продукты сильно </a:t>
            </a:r>
            <a:r>
              <a:rPr lang="ru-RU" sz="2000" dirty="0">
                <a:solidFill>
                  <a:srgbClr val="C00000"/>
                </a:solidFill>
              </a:rPr>
              <a:t>возросли</a:t>
            </a:r>
            <a:r>
              <a:rPr lang="ru-RU" sz="2000" dirty="0"/>
              <a:t>. Сейчас купить качественную гитару известного зарубежного бренда очень дорого, а иногда и невозможно потому что новых поступлений просто нет.</a:t>
            </a:r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	</a:t>
            </a:r>
            <a:endParaRPr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4180113" y="4216570"/>
            <a:ext cx="6553201" cy="1323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solidFill>
                  <a:srgbClr val="C00000"/>
                </a:solidFill>
              </a:rPr>
              <a:t>Российских брендов</a:t>
            </a:r>
            <a:r>
              <a:rPr lang="ru-RU" sz="2000" dirty="0"/>
              <a:t> производящих гитары </a:t>
            </a:r>
            <a:r>
              <a:rPr lang="ru-RU" sz="2000" dirty="0">
                <a:solidFill>
                  <a:srgbClr val="C00000"/>
                </a:solidFill>
              </a:rPr>
              <a:t>почти нет</a:t>
            </a:r>
            <a:r>
              <a:rPr lang="ru-RU" sz="2000" dirty="0"/>
              <a:t>, и в большинстве своём они занимаются именно созданием полностью </a:t>
            </a:r>
            <a:r>
              <a:rPr lang="ru-RU" sz="2000" dirty="0">
                <a:solidFill>
                  <a:srgbClr val="C00000"/>
                </a:solidFill>
              </a:rPr>
              <a:t>заказных инструментов за большие деньги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sharpenSoften amount="10000"/>
                    </a14:imgEffect>
                    <a14:imgEffect>
                      <a14:saturation sat="400000"/>
                    </a14:imgEffect>
                    <a14:imgEffect>
                      <a14:brightnessContrast contrast="-1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09600" y="-260436"/>
            <a:ext cx="12801600" cy="736880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520542" y="883827"/>
            <a:ext cx="4637314" cy="1077218"/>
          </a:xfrm>
          <a:prstGeom prst="rect">
            <a:avLst/>
          </a:prstGeom>
          <a:pattFill prst="pct5">
            <a:fgClr>
              <a:srgbClr val="FFFFFF"/>
            </a:fgClr>
            <a:bgClr>
              <a:schemeClr val="bg1"/>
            </a:bgClr>
          </a:pattFill>
          <a:ln w="12700" cmpd="sng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Около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635 000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в России играют на гитаре, обучаются или хотят научиться играть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20542" y="3453776"/>
            <a:ext cx="4637314" cy="769437"/>
          </a:xfrm>
          <a:prstGeom prst="rect">
            <a:avLst/>
          </a:prstGeom>
          <a:noFill/>
          <a:ln w="12700" cap="flat" cmpd="sng">
            <a:solidFill>
              <a:schemeClr val="tx1">
                <a:lumMod val="95000"/>
                <a:lumOff val="5000"/>
              </a:schemeClr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50%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опрошенных готовы приобрести гитару 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российского производства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520543" y="4442008"/>
            <a:ext cx="4637314" cy="707886"/>
          </a:xfrm>
          <a:prstGeom prst="rect">
            <a:avLst/>
          </a:prstGeom>
          <a:ln w="12700" cmpd="sng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40C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России существует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лишь одно </a:t>
            </a:r>
            <a:r>
              <a:rPr lang="ru-RU" sz="2000" dirty="0">
                <a:solidFill>
                  <a:srgbClr val="040C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электрогитар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20542" y="2199581"/>
            <a:ext cx="4637314" cy="1015659"/>
          </a:xfrm>
          <a:prstGeom prst="rect">
            <a:avLst/>
          </a:prstGeom>
          <a:noFill/>
          <a:ln w="12700" cap="flat" cmpd="sng">
            <a:solidFill>
              <a:schemeClr val="tx1">
                <a:lumMod val="95000"/>
                <a:lumOff val="5000"/>
              </a:schemeClr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Абсолютное большинство покупает инструменты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зарубежных производителей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большой переплатой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20543" y="5388430"/>
            <a:ext cx="4637314" cy="1015659"/>
          </a:xfrm>
          <a:prstGeom prst="rect">
            <a:avLst/>
          </a:prstGeom>
          <a:noFill/>
          <a:ln w="12700" cap="flat" cmpd="sng">
            <a:solidFill>
              <a:schemeClr val="tx1">
                <a:lumMod val="95000"/>
                <a:lumOff val="5000"/>
              </a:schemeClr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Нужно создать серийное 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производство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качественных доступных 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отечественных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электрогитар</a:t>
            </a:r>
          </a:p>
        </p:txBody>
      </p:sp>
    </p:spTree>
    <p:extLst>
      <p:ext uri="{BB962C8B-B14F-4D97-AF65-F5344CB8AC3E}">
        <p14:creationId xmlns:p14="http://schemas.microsoft.com/office/powerpoint/2010/main" val="407265034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Рисунок 205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65469" y="1175277"/>
            <a:ext cx="11913183" cy="5682723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12316" y="197326"/>
            <a:ext cx="9182055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Изготовление инструмента включает в себя стадии: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8623" y="317674"/>
            <a:ext cx="3505200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endParaRPr lang="ru-RU" dirty="0"/>
          </a:p>
          <a:p>
            <a:endParaRPr lang="ru-RU" dirty="0">
              <a:solidFill>
                <a:srgbClr val="8F00FF"/>
              </a:solidFill>
              <a:latin typeface="Gilroy-ExtraBold"/>
            </a:endParaRPr>
          </a:p>
          <a:p>
            <a:endParaRPr lang="ru-RU" dirty="0">
              <a:solidFill>
                <a:srgbClr val="8F00FF"/>
              </a:solidFill>
              <a:latin typeface="Gilroy-ExtraBold"/>
            </a:endParaRPr>
          </a:p>
          <a:p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aphicFrame>
        <p:nvGraphicFramePr>
          <p:cNvPr id="14" name="Схема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7318099"/>
              </p:ext>
            </p:extLst>
          </p:nvPr>
        </p:nvGraphicFramePr>
        <p:xfrm>
          <a:off x="-2274016" y="838220"/>
          <a:ext cx="9850561" cy="34439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051" name="TextBox 2050"/>
          <p:cNvSpPr txBox="1"/>
          <p:nvPr/>
        </p:nvSpPr>
        <p:spPr>
          <a:xfrm>
            <a:off x="5791202" y="3762188"/>
            <a:ext cx="2782227" cy="23083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r"/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Подробнее с процессом производства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можно ознакомиться по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QR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-коду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pic>
        <p:nvPicPr>
          <p:cNvPr id="2053" name="Рисунок 205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42741" y="3303821"/>
            <a:ext cx="3018690" cy="3049415"/>
          </a:xfrm>
          <a:prstGeom prst="rect">
            <a:avLst/>
          </a:prstGeom>
        </p:spPr>
      </p:pic>
      <p:sp>
        <p:nvSpPr>
          <p:cNvPr id="2058" name="TextBox 2057"/>
          <p:cNvSpPr txBox="1"/>
          <p:nvPr/>
        </p:nvSpPr>
        <p:spPr>
          <a:xfrm>
            <a:off x="5567997" y="979392"/>
            <a:ext cx="2188030" cy="10772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Довольный клиент</a:t>
            </a:r>
          </a:p>
        </p:txBody>
      </p:sp>
    </p:spTree>
    <p:extLst>
      <p:ext uri="{BB962C8B-B14F-4D97-AF65-F5344CB8AC3E}">
        <p14:creationId xmlns:p14="http://schemas.microsoft.com/office/powerpoint/2010/main" val="228343162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085135" y="3280594"/>
            <a:ext cx="5221660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9,240</a:t>
            </a: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миллионов рублей</a:t>
            </a:r>
            <a:endParaRPr kumimoji="0" lang="ru-RU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1017475" y="818793"/>
            <a:ext cx="10591086" cy="5283084"/>
            <a:chOff x="1021794" y="185028"/>
            <a:chExt cx="10591086" cy="5283084"/>
          </a:xfrm>
        </p:grpSpPr>
        <p:sp>
          <p:nvSpPr>
            <p:cNvPr id="2" name="Овал 1"/>
            <p:cNvSpPr/>
            <p:nvPr/>
          </p:nvSpPr>
          <p:spPr>
            <a:xfrm>
              <a:off x="7223760" y="936480"/>
              <a:ext cx="4389120" cy="4498848"/>
            </a:xfrm>
            <a:prstGeom prst="ellipse">
              <a:avLst/>
            </a:prstGeom>
            <a:solidFill>
              <a:srgbClr val="FF2121"/>
            </a:solidFill>
            <a:ln w="25400" cap="flat">
              <a:solidFill>
                <a:srgbClr val="FF212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" name="Овал 2"/>
            <p:cNvSpPr/>
            <p:nvPr/>
          </p:nvSpPr>
          <p:spPr>
            <a:xfrm>
              <a:off x="7589520" y="1408176"/>
              <a:ext cx="3657600" cy="4059936"/>
            </a:xfrm>
            <a:prstGeom prst="ellipse">
              <a:avLst/>
            </a:prstGeom>
            <a:solidFill>
              <a:srgbClr val="E60000"/>
            </a:solidFill>
            <a:ln w="25400" cap="flat">
              <a:solidFill>
                <a:srgbClr val="E60000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183880" y="2935524"/>
              <a:ext cx="2520000" cy="2520000"/>
            </a:xfrm>
            <a:prstGeom prst="ellipse">
              <a:avLst/>
            </a:prstGeom>
            <a:solidFill>
              <a:srgbClr val="CC0000"/>
            </a:solidFill>
            <a:ln w="25400" cap="flat">
              <a:solidFill>
                <a:srgbClr val="CC0000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527464" y="3661533"/>
              <a:ext cx="1800000" cy="1800000"/>
            </a:xfrm>
            <a:prstGeom prst="ellipse">
              <a:avLst/>
            </a:prstGeom>
            <a:solidFill>
              <a:srgbClr val="C00000"/>
            </a:solidFill>
            <a:ln w="25400" cap="flat">
              <a:solidFill>
                <a:srgbClr val="C00000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cxnSp>
          <p:nvCxnSpPr>
            <p:cNvPr id="11" name="Прямая соединительная линия 10"/>
            <p:cNvCxnSpPr/>
            <p:nvPr/>
          </p:nvCxnSpPr>
          <p:spPr>
            <a:xfrm flipV="1">
              <a:off x="1156716" y="1305694"/>
              <a:ext cx="8019288" cy="42486"/>
            </a:xfrm>
            <a:prstGeom prst="line">
              <a:avLst/>
            </a:prstGeom>
            <a:noFill/>
            <a:ln w="25400" cap="flat" cmpd="sng">
              <a:solidFill>
                <a:srgbClr val="C00000"/>
              </a:solidFill>
              <a:prstDash val="sysDot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1133856" y="2164514"/>
              <a:ext cx="8005572" cy="41484"/>
            </a:xfrm>
            <a:prstGeom prst="line">
              <a:avLst/>
            </a:prstGeom>
            <a:noFill/>
            <a:ln w="25400" cap="flat">
              <a:solidFill>
                <a:srgbClr val="C00000"/>
              </a:solidFill>
              <a:prstDash val="sysDot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1110996" y="3111600"/>
              <a:ext cx="8042148" cy="14826"/>
            </a:xfrm>
            <a:prstGeom prst="line">
              <a:avLst/>
            </a:prstGeom>
            <a:noFill/>
            <a:ln w="25400" cap="flat">
              <a:solidFill>
                <a:srgbClr val="C00000"/>
              </a:solidFill>
              <a:prstDash val="sysDot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flipV="1">
              <a:off x="1129284" y="3889267"/>
              <a:ext cx="8019288" cy="17180"/>
            </a:xfrm>
            <a:prstGeom prst="line">
              <a:avLst/>
            </a:prstGeom>
            <a:noFill/>
            <a:ln w="25400" cap="flat">
              <a:solidFill>
                <a:srgbClr val="C00000"/>
              </a:solidFill>
              <a:prstDash val="sysDot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6" name="TextBox 25"/>
            <p:cNvSpPr txBox="1"/>
            <p:nvPr/>
          </p:nvSpPr>
          <p:spPr>
            <a:xfrm>
              <a:off x="1089454" y="3861917"/>
              <a:ext cx="7246590" cy="646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Helvetica"/>
                </a:rPr>
                <a:t>В год на начальном этапе</a:t>
              </a:r>
              <a:r>
                <a:rPr kumimoji="0" lang="ru-RU" b="0" i="0" u="none" strike="noStrike" cap="none" spc="0" normalizeH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Helvetica"/>
                </a:rPr>
                <a:t> </a:t>
              </a:r>
              <a:r>
                <a:rPr kumimoji="0" lang="ru-RU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Helvetica"/>
                </a:rPr>
                <a:t>мы сможем производить около 25 инструментов в год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9153144" y="1102968"/>
              <a:ext cx="850392" cy="3693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rPr>
                <a:t>PAM</a:t>
              </a: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096408" y="1985934"/>
              <a:ext cx="694944" cy="3693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solidFill>
                    <a:schemeClr val="bg1"/>
                  </a:solidFill>
                </a:rPr>
                <a:t>TAM</a:t>
              </a: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Helvetica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130751" y="2921088"/>
              <a:ext cx="777240" cy="3693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rPr>
                <a:t>SAM</a:t>
              </a: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153144" y="3706629"/>
              <a:ext cx="704088" cy="3693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rPr>
                <a:t>SOM</a:t>
              </a: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52144" y="1290625"/>
              <a:ext cx="7027164" cy="646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Около 635 000 человек в России играют на гитаре, обучаются или хотят научиться играть, средняя стоимость гитары 35000 рублей</a:t>
              </a:r>
              <a:endParaRPr kumimoji="0" lang="ru-RU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129284" y="844992"/>
              <a:ext cx="5365242" cy="5232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r>
                <a:rPr lang="ru-RU" sz="28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22,225</a:t>
              </a:r>
              <a:r>
                <a:rPr lang="ru-RU" sz="24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триллиона рублей</a:t>
              </a:r>
              <a:endPara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131766" y="1755936"/>
              <a:ext cx="4636226" cy="5232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0" i="0" u="none" strike="noStrike" cap="none" spc="0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Helvetica"/>
                </a:rPr>
                <a:t>500</a:t>
              </a:r>
              <a:r>
                <a:rPr kumimoji="0" lang="ru-RU" sz="2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Helvetica"/>
                </a:rPr>
                <a:t> </a:t>
              </a:r>
              <a:r>
                <a:rPr kumimoji="0" lang="ru-RU" sz="2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Helvetica"/>
                </a:rPr>
                <a:t>миллионов</a:t>
              </a:r>
              <a:r>
                <a:rPr kumimoji="0" lang="ru-RU" sz="2400" b="0" i="0" u="none" strike="noStrike" cap="none" spc="0" normalizeH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Helvetica"/>
                </a:rPr>
                <a:t> рублей</a:t>
              </a:r>
              <a:endPara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109179" y="2148520"/>
              <a:ext cx="6672943" cy="646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r>
                <a:rPr kumimoji="0" lang="ru-RU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Helvetica"/>
                </a:rPr>
                <a:t>Около 17</a:t>
              </a:r>
              <a:r>
                <a:rPr kumimoji="0" lang="ru-RU" b="0" i="0" u="none" strike="noStrike" cap="none" spc="0" normalizeH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Helvetica"/>
                </a:rPr>
                <a:t> 000 человек в Татарстане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играют на гитаре, обучаются или хотят научиться играть</a:t>
              </a:r>
              <a:endParaRPr kumimoji="0" lang="ru-RU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086018" y="3035490"/>
              <a:ext cx="7376565" cy="646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Helvetica"/>
                </a:rPr>
                <a:t>Каждый год в Казани</a:t>
              </a:r>
              <a:r>
                <a:rPr kumimoji="0" lang="ru-RU" b="0" i="0" u="none" strike="noStrike" cap="none" spc="0" normalizeH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Helvetica"/>
                </a:rPr>
                <a:t> покупают около 300 гитар зарубежных производителей</a:t>
              </a:r>
              <a:endParaRPr kumimoji="0" lang="ru-RU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049551" y="3448196"/>
              <a:ext cx="5757890" cy="5232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0" i="0" u="none" strike="noStrike" cap="none" spc="0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Helvetica"/>
                </a:rPr>
                <a:t>750</a:t>
              </a:r>
              <a:r>
                <a:rPr kumimoji="0" lang="ru-RU" sz="2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Helvetica"/>
                </a:rPr>
                <a:t> </a:t>
              </a:r>
              <a:r>
                <a:rPr kumimoji="0" lang="ru-RU" sz="2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Helvetica"/>
                </a:rPr>
                <a:t>тыся</a:t>
              </a:r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ч рублей</a:t>
              </a:r>
              <a:endParaRPr kumimoji="0" lang="ru-RU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1021794" y="185028"/>
              <a:ext cx="3268844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lang="ru-RU" sz="4000" dirty="0">
                  <a:solidFill>
                    <a:schemeClr val="bg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Gilroy-ExtraBold"/>
                </a:rPr>
                <a:t>Анализ рынка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024571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6056493"/>
              </p:ext>
            </p:extLst>
          </p:nvPr>
        </p:nvGraphicFramePr>
        <p:xfrm>
          <a:off x="0" y="2170"/>
          <a:ext cx="12192002" cy="6965559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26125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85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85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67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7437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76519">
                <a:tc>
                  <a:txBody>
                    <a:bodyPr/>
                    <a:lstStyle/>
                    <a:p>
                      <a:pPr lvl="8" algn="ctr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Параметры</a:t>
                      </a:r>
                      <a:endParaRPr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8" algn="ctr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Field Effect Audio</a:t>
                      </a:r>
                      <a:endParaRPr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6D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Inspector guitars</a:t>
                      </a:r>
                    </a:p>
                    <a:p>
                      <a:pPr algn="ctr"/>
                      <a:endParaRPr lang="ru-RU" sz="1600" dirty="0">
                        <a:latin typeface="+mn-lt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Khmelevsky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guitars</a:t>
                      </a:r>
                    </a:p>
                    <a:p>
                      <a:pPr algn="ctr"/>
                      <a:endParaRPr lang="ru-RU" sz="1600" dirty="0">
                        <a:latin typeface="+mn-lt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Shamray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endParaRPr lang="ru-RU" sz="1600" dirty="0">
                        <a:latin typeface="+mn-lt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Cort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endParaRPr lang="ru-RU" sz="1600" dirty="0">
                        <a:latin typeface="+mn-lt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020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dirty="0">
                          <a:latin typeface="+mn-lt"/>
                          <a:cs typeface="Times New Roman" panose="02020603050405020304" pitchFamily="18" charset="0"/>
                        </a:rPr>
                        <a:t>Круглосуточная</a:t>
                      </a:r>
                      <a:r>
                        <a:rPr lang="ru-RU" sz="1600" baseline="0" dirty="0">
                          <a:latin typeface="+mn-lt"/>
                          <a:cs typeface="Times New Roman" panose="02020603050405020304" pitchFamily="18" charset="0"/>
                        </a:rPr>
                        <a:t> связь со специалистами и мастерами</a:t>
                      </a:r>
                      <a:endParaRPr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3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549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Эргономичный индивидуальный</a:t>
                      </a:r>
                      <a:r>
                        <a:rPr lang="ru-RU" sz="1600" baseline="0" dirty="0">
                          <a:latin typeface="+mn-lt"/>
                        </a:rPr>
                        <a:t> дизайн 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3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+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3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818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latin typeface="+mn-lt"/>
                        </a:rPr>
                        <a:t>Кастомизация</a:t>
                      </a:r>
                      <a:r>
                        <a:rPr lang="ru-RU" sz="1600" dirty="0">
                          <a:latin typeface="+mn-lt"/>
                        </a:rPr>
                        <a:t> </a:t>
                      </a: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dirty="0">
                          <a:latin typeface="+mn-lt"/>
                          <a:cs typeface="Times New Roman" panose="02020603050405020304" pitchFamily="18" charset="0"/>
                        </a:rPr>
                        <a:t>+</a:t>
                      </a:r>
                      <a:endParaRPr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3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+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3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549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Подбор комплектующих к готовому изделию </a:t>
                      </a: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dirty="0">
                          <a:latin typeface="+mn-lt"/>
                          <a:cs typeface="Times New Roman" panose="02020603050405020304" pitchFamily="18" charset="0"/>
                        </a:rPr>
                        <a:t>+</a:t>
                      </a:r>
                      <a:endParaRPr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3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5497">
                <a:tc>
                  <a:txBody>
                    <a:bodyPr/>
                    <a:lstStyle/>
                    <a:p>
                      <a:pPr algn="ctr"/>
                      <a:r>
                        <a:rPr lang="ru-RU" sz="1600" baseline="0" dirty="0">
                          <a:latin typeface="+mn-lt"/>
                        </a:rPr>
                        <a:t>Р</a:t>
                      </a:r>
                      <a:r>
                        <a:rPr lang="ru-RU" sz="1600" dirty="0">
                          <a:latin typeface="+mn-lt"/>
                        </a:rPr>
                        <a:t>оссийское</a:t>
                      </a:r>
                      <a:r>
                        <a:rPr lang="ru-RU" sz="1600" baseline="0" dirty="0">
                          <a:latin typeface="+mn-lt"/>
                        </a:rPr>
                        <a:t> дерево в производстве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dirty="0">
                          <a:latin typeface="+mn-lt"/>
                          <a:cs typeface="Times New Roman" panose="02020603050405020304" pitchFamily="18" charset="0"/>
                        </a:rPr>
                        <a:t>+</a:t>
                      </a:r>
                      <a:endParaRPr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3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+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3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+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3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2226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Электроника</a:t>
                      </a:r>
                      <a:r>
                        <a:rPr lang="ru-RU" sz="1600" baseline="0" dirty="0">
                          <a:latin typeface="+mn-lt"/>
                        </a:rPr>
                        <a:t> от российских производителей 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dirty="0">
                          <a:latin typeface="+mn-lt"/>
                          <a:cs typeface="Times New Roman" panose="02020603050405020304" pitchFamily="18" charset="0"/>
                        </a:rPr>
                        <a:t>+</a:t>
                      </a:r>
                      <a:endParaRPr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3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+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3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651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Порожек</a:t>
                      </a:r>
                      <a:r>
                        <a:rPr lang="ru-RU" sz="1600" baseline="0" dirty="0">
                          <a:latin typeface="+mn-lt"/>
                        </a:rPr>
                        <a:t> из качественного российского полимера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dirty="0">
                          <a:latin typeface="+mn-lt"/>
                          <a:cs typeface="Times New Roman" panose="02020603050405020304" pitchFamily="18" charset="0"/>
                        </a:rPr>
                        <a:t>+</a:t>
                      </a:r>
                      <a:endParaRPr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3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7651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Бас-гитары современного дизайна</a:t>
                      </a: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dirty="0">
                          <a:latin typeface="+mn-lt"/>
                          <a:cs typeface="Times New Roman" panose="02020603050405020304" pitchFamily="18" charset="0"/>
                        </a:rPr>
                        <a:t>+</a:t>
                      </a:r>
                      <a:endParaRPr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3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76519">
                <a:tc>
                  <a:txBody>
                    <a:bodyPr/>
                    <a:lstStyle/>
                    <a:p>
                      <a:pPr lvl="8" algn="ctr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600" dirty="0">
                          <a:latin typeface="+mn-lt"/>
                          <a:cs typeface="Times New Roman" panose="02020603050405020304" pitchFamily="18" charset="0"/>
                        </a:rPr>
                        <a:t>Ориентированность</a:t>
                      </a:r>
                      <a:r>
                        <a:rPr lang="ru-RU" sz="1600" baseline="0" dirty="0">
                          <a:latin typeface="+mn-lt"/>
                          <a:cs typeface="Times New Roman" panose="02020603050405020304" pitchFamily="18" charset="0"/>
                        </a:rPr>
                        <a:t> на Россию</a:t>
                      </a:r>
                      <a:endParaRPr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3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+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3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+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3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-</a:t>
                      </a: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432021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29774"/>
          <a:stretch/>
        </p:blipFill>
        <p:spPr>
          <a:xfrm>
            <a:off x="7064829" y="-105378"/>
            <a:ext cx="6085114" cy="71250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50569" y="839761"/>
            <a:ext cx="3505201" cy="7694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Монетизация</a:t>
            </a:r>
            <a:endParaRPr kumimoji="0" lang="ru-RU" sz="40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99457" y="1840516"/>
            <a:ext cx="5007428" cy="461661"/>
          </a:xfrm>
          <a:prstGeom prst="rect">
            <a:avLst/>
          </a:prstGeom>
          <a:noFill/>
          <a:ln w="12700" cap="flat" cmpd="sng">
            <a:solidFill>
              <a:schemeClr val="tx1">
                <a:lumMod val="95000"/>
                <a:lumOff val="5000"/>
              </a:schemeClr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Продажа</a:t>
            </a:r>
            <a:r>
              <a:rPr kumimoji="0" lang="ru-RU" sz="2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готовых инструментов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9457" y="2554574"/>
            <a:ext cx="5007427" cy="461661"/>
          </a:xfrm>
          <a:prstGeom prst="rect">
            <a:avLst/>
          </a:prstGeom>
          <a:noFill/>
          <a:ln w="12700" cap="flat" cmpd="sng">
            <a:solidFill>
              <a:schemeClr val="tx1">
                <a:lumMod val="95000"/>
                <a:lumOff val="5000"/>
              </a:schemeClr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Услуги по ремонту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9457" y="4016990"/>
            <a:ext cx="5007427" cy="830993"/>
          </a:xfrm>
          <a:prstGeom prst="rect">
            <a:avLst/>
          </a:prstGeom>
          <a:noFill/>
          <a:ln w="12700" cap="flat" cmpd="sng">
            <a:solidFill>
              <a:schemeClr val="tx1">
                <a:lumMod val="95000"/>
                <a:lumOff val="5000"/>
              </a:schemeClr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Услуги по подбору</a:t>
            </a:r>
            <a:r>
              <a:rPr kumimoji="0" lang="ru-RU" sz="2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оборудования</a:t>
            </a:r>
            <a:r>
              <a:rPr kumimoji="0" lang="ru-RU" sz="2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и комплектующих</a:t>
            </a:r>
            <a:r>
              <a:rPr kumimoji="0" lang="ru-RU" sz="2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9458" y="3268633"/>
            <a:ext cx="5007427" cy="461661"/>
          </a:xfrm>
          <a:prstGeom prst="rect">
            <a:avLst/>
          </a:prstGeom>
          <a:noFill/>
          <a:ln w="12700" cap="flat" cmpd="sng">
            <a:solidFill>
              <a:schemeClr val="tx1">
                <a:lumMod val="95000"/>
                <a:lumOff val="5000"/>
              </a:schemeClr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Изготовление</a:t>
            </a:r>
            <a:r>
              <a:rPr kumimoji="0" lang="ru-RU" sz="2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на заказ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99456" y="5123793"/>
            <a:ext cx="5007428" cy="461661"/>
          </a:xfrm>
          <a:prstGeom prst="rect">
            <a:avLst/>
          </a:prstGeom>
          <a:noFill/>
          <a:ln w="12700" cap="flat" cmpd="sng">
            <a:solidFill>
              <a:schemeClr val="tx1">
                <a:lumMod val="95000"/>
                <a:lumOff val="5000"/>
              </a:schemeClr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Реклама брендов комплектующих</a:t>
            </a:r>
            <a:r>
              <a:rPr kumimoji="0" lang="ru-RU" sz="2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7534498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Рисунок 3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971658">
            <a:off x="-1298087" y="1672543"/>
            <a:ext cx="6371733" cy="319376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941561" y="717815"/>
            <a:ext cx="8958943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>
              <a:latin typeface="Times New Roman" panose="02020603050405020304" pitchFamily="18" charset="0"/>
            </a:endParaRPr>
          </a:p>
          <a:p>
            <a:r>
              <a:rPr lang="ru-RU" sz="4000" dirty="0">
                <a:latin typeface="Times New Roman" panose="02020603050405020304" pitchFamily="18" charset="0"/>
              </a:rPr>
              <a:t>Планируемые инвестиции </a:t>
            </a:r>
          </a:p>
          <a:p>
            <a:endParaRPr lang="ru-RU" dirty="0">
              <a:latin typeface="17"/>
            </a:endParaRPr>
          </a:p>
        </p:txBody>
      </p:sp>
      <p:grpSp>
        <p:nvGrpSpPr>
          <p:cNvPr id="27" name="Группа 26"/>
          <p:cNvGrpSpPr/>
          <p:nvPr/>
        </p:nvGrpSpPr>
        <p:grpSpPr>
          <a:xfrm>
            <a:off x="1523574" y="2853930"/>
            <a:ext cx="4035658" cy="3670819"/>
            <a:chOff x="520413" y="1543873"/>
            <a:chExt cx="4035658" cy="3670819"/>
          </a:xfrm>
        </p:grpSpPr>
        <p:sp>
          <p:nvSpPr>
            <p:cNvPr id="3" name="TextBox 2"/>
            <p:cNvSpPr txBox="1"/>
            <p:nvPr/>
          </p:nvSpPr>
          <p:spPr>
            <a:xfrm>
              <a:off x="1320828" y="4383699"/>
              <a:ext cx="2514602" cy="8309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50800" dist="50800" dir="5400000" algn="ctr" rotWithShape="0">
                <a:schemeClr val="bg1"/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r>
                <a:rPr lang="en-US" sz="2400" dirty="0">
                  <a:solidFill>
                    <a:schemeClr val="tx1"/>
                  </a:solidFill>
                  <a:latin typeface="17"/>
                </a:rPr>
                <a:t> </a:t>
              </a:r>
            </a:p>
            <a:p>
              <a:r>
                <a:rPr lang="ru-RU" sz="2400" dirty="0">
                  <a:solidFill>
                    <a:schemeClr val="tx1"/>
                  </a:solidFill>
                  <a:latin typeface="17"/>
                </a:rPr>
                <a:t>1,5 млн. рублей</a:t>
              </a:r>
            </a:p>
          </p:txBody>
        </p:sp>
        <p:graphicFrame>
          <p:nvGraphicFramePr>
            <p:cNvPr id="13" name="Диаграмма 12"/>
            <p:cNvGraphicFramePr/>
            <p:nvPr>
              <p:extLst>
                <p:ext uri="{D42A27DB-BD31-4B8C-83A1-F6EECF244321}">
                  <p14:modId xmlns:p14="http://schemas.microsoft.com/office/powerpoint/2010/main" val="454810588"/>
                </p:ext>
              </p:extLst>
            </p:nvPr>
          </p:nvGraphicFramePr>
          <p:xfrm>
            <a:off x="520413" y="1812943"/>
            <a:ext cx="3976239" cy="280398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4" name="TextBox 13"/>
            <p:cNvSpPr txBox="1"/>
            <p:nvPr/>
          </p:nvSpPr>
          <p:spPr>
            <a:xfrm>
              <a:off x="2584902" y="1543873"/>
              <a:ext cx="838201" cy="8309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r>
                <a:rPr lang="ru-RU" sz="2400" dirty="0">
                  <a:solidFill>
                    <a:schemeClr val="tx1"/>
                  </a:solidFill>
                  <a:latin typeface="17"/>
                </a:rPr>
                <a:t>6% 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818314" y="4379878"/>
              <a:ext cx="2737757" cy="8002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Pre-Seed</a:t>
              </a:r>
              <a:r>
                <a:rPr lang="en-US" dirty="0">
                  <a:latin typeface="17"/>
                </a:rPr>
                <a:t> 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4341447" y="2116510"/>
            <a:ext cx="4343401" cy="3417765"/>
            <a:chOff x="3835430" y="2867971"/>
            <a:chExt cx="4343401" cy="3417765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6814321" y="2926259"/>
              <a:ext cx="67518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000" dirty="0">
                  <a:latin typeface="17"/>
                </a:rPr>
                <a:t>25</a:t>
              </a:r>
              <a:r>
                <a:rPr lang="ru-RU" dirty="0">
                  <a:latin typeface="17"/>
                </a:rPr>
                <a:t>%</a:t>
              </a:r>
              <a:endParaRPr lang="ru-RU" dirty="0"/>
            </a:p>
          </p:txBody>
        </p:sp>
        <p:grpSp>
          <p:nvGrpSpPr>
            <p:cNvPr id="28" name="Группа 27"/>
            <p:cNvGrpSpPr/>
            <p:nvPr/>
          </p:nvGrpSpPr>
          <p:grpSpPr>
            <a:xfrm>
              <a:off x="3835430" y="2867971"/>
              <a:ext cx="4343401" cy="3417765"/>
              <a:chOff x="3754324" y="1777321"/>
              <a:chExt cx="4343401" cy="3417765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5494112" y="4456426"/>
                <a:ext cx="2209800" cy="73866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t">
                <a:spAutoFit/>
              </a:bodyPr>
              <a:lstStyle/>
              <a:p>
                <a:r>
                  <a:rPr lang="en-US" sz="2400" dirty="0">
                    <a:latin typeface="17"/>
                  </a:rPr>
                  <a:t>Seed </a:t>
                </a:r>
              </a:p>
              <a:p>
                <a:r>
                  <a:rPr lang="ru-RU" dirty="0">
                    <a:latin typeface="17"/>
                  </a:rPr>
                  <a:t> </a:t>
                </a:r>
                <a:endParaRPr lang="ru-RU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4933948" y="4729584"/>
                <a:ext cx="2674933" cy="4616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t">
                <a:spAutoFit/>
              </a:bodyPr>
              <a:lstStyle/>
              <a:p>
                <a:r>
                  <a:rPr lang="ru-RU" sz="2400" dirty="0">
                    <a:latin typeface="21"/>
                  </a:rPr>
                  <a:t>15 </a:t>
                </a:r>
                <a:r>
                  <a:rPr lang="ru-RU" sz="2400" dirty="0">
                    <a:latin typeface="Times New Roman" panose="02020603050405020304" pitchFamily="18" charset="0"/>
                  </a:rPr>
                  <a:t>млн</a:t>
                </a:r>
                <a:r>
                  <a:rPr lang="ru-RU" sz="2400" dirty="0">
                    <a:latin typeface="21"/>
                  </a:rPr>
                  <a:t>. </a:t>
                </a:r>
                <a:r>
                  <a:rPr lang="ru-RU" sz="2400" dirty="0">
                    <a:latin typeface="Times New Roman" panose="02020603050405020304" pitchFamily="18" charset="0"/>
                  </a:rPr>
                  <a:t>рублей </a:t>
                </a:r>
              </a:p>
            </p:txBody>
          </p:sp>
          <p:graphicFrame>
            <p:nvGraphicFramePr>
              <p:cNvPr id="21" name="Диаграмма 20"/>
              <p:cNvGraphicFramePr/>
              <p:nvPr>
                <p:extLst>
                  <p:ext uri="{D42A27DB-BD31-4B8C-83A1-F6EECF244321}">
                    <p14:modId xmlns:p14="http://schemas.microsoft.com/office/powerpoint/2010/main" val="1005357456"/>
                  </p:ext>
                </p:extLst>
              </p:nvPr>
            </p:nvGraphicFramePr>
            <p:xfrm>
              <a:off x="3754324" y="1777321"/>
              <a:ext cx="4343401" cy="283961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</p:grpSp>
      </p:grpSp>
      <p:grpSp>
        <p:nvGrpSpPr>
          <p:cNvPr id="32" name="Группа 31"/>
          <p:cNvGrpSpPr/>
          <p:nvPr/>
        </p:nvGrpSpPr>
        <p:grpSpPr>
          <a:xfrm>
            <a:off x="7976691" y="1010435"/>
            <a:ext cx="3370086" cy="3625679"/>
            <a:chOff x="7789883" y="2229803"/>
            <a:chExt cx="3370086" cy="3625679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10202357" y="2339975"/>
              <a:ext cx="69762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>
                  <a:latin typeface="17"/>
                </a:rPr>
                <a:t>53</a:t>
              </a:r>
              <a:r>
                <a:rPr lang="ru-RU" sz="2000">
                  <a:latin typeface="17"/>
                </a:rPr>
                <a:t>%</a:t>
              </a:r>
              <a:endParaRPr lang="ru-RU" sz="2000" dirty="0"/>
            </a:p>
          </p:txBody>
        </p:sp>
        <p:grpSp>
          <p:nvGrpSpPr>
            <p:cNvPr id="31" name="Группа 30"/>
            <p:cNvGrpSpPr/>
            <p:nvPr/>
          </p:nvGrpSpPr>
          <p:grpSpPr>
            <a:xfrm>
              <a:off x="7789883" y="2229803"/>
              <a:ext cx="3370086" cy="3625679"/>
              <a:chOff x="7733343" y="1812943"/>
              <a:chExt cx="3370086" cy="3625679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8264076" y="4269075"/>
                <a:ext cx="2470264" cy="116954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t">
                <a:spAutoFit/>
              </a:bodyPr>
              <a:lstStyle/>
              <a:p>
                <a:pPr algn="ctr"/>
                <a:r>
                  <a:rPr lang="ru-RU" sz="2400" dirty="0">
                    <a:latin typeface="Times New Roman" panose="02020603050405020304" pitchFamily="18" charset="0"/>
                  </a:rPr>
                  <a:t>Раунд А</a:t>
                </a:r>
                <a:r>
                  <a:rPr lang="ru-RU" sz="2800" dirty="0">
                    <a:latin typeface="Times New Roman" panose="02020603050405020304" pitchFamily="18" charset="0"/>
                  </a:rPr>
                  <a:t> </a:t>
                </a:r>
              </a:p>
              <a:p>
                <a:pPr algn="ctr"/>
                <a:r>
                  <a:rPr lang="ru-RU" sz="2400" dirty="0">
                    <a:latin typeface="21"/>
                  </a:rPr>
                  <a:t>100 </a:t>
                </a:r>
                <a:r>
                  <a:rPr lang="ru-RU" sz="2400" dirty="0">
                    <a:latin typeface="Times New Roman" panose="02020603050405020304" pitchFamily="18" charset="0"/>
                  </a:rPr>
                  <a:t>млн</a:t>
                </a:r>
                <a:r>
                  <a:rPr lang="ru-RU" sz="2400" dirty="0">
                    <a:latin typeface="21"/>
                  </a:rPr>
                  <a:t>. </a:t>
                </a:r>
                <a:r>
                  <a:rPr lang="ru-RU" sz="2400" dirty="0">
                    <a:latin typeface="Times New Roman" panose="02020603050405020304" pitchFamily="18" charset="0"/>
                  </a:rPr>
                  <a:t>рублей </a:t>
                </a:r>
              </a:p>
              <a:p>
                <a:r>
                  <a:rPr lang="ru-RU" dirty="0">
                    <a:latin typeface="17"/>
                  </a:rPr>
                  <a:t> </a:t>
                </a:r>
              </a:p>
            </p:txBody>
          </p:sp>
          <p:graphicFrame>
            <p:nvGraphicFramePr>
              <p:cNvPr id="26" name="Диаграмма 25"/>
              <p:cNvGraphicFramePr/>
              <p:nvPr>
                <p:extLst>
                  <p:ext uri="{D42A27DB-BD31-4B8C-83A1-F6EECF244321}">
                    <p14:modId xmlns:p14="http://schemas.microsoft.com/office/powerpoint/2010/main" val="648107602"/>
                  </p:ext>
                </p:extLst>
              </p:nvPr>
            </p:nvGraphicFramePr>
            <p:xfrm>
              <a:off x="7733343" y="1812943"/>
              <a:ext cx="3370086" cy="276391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</p:grpSp>
      </p:grpSp>
    </p:spTree>
    <p:extLst>
      <p:ext uri="{BB962C8B-B14F-4D97-AF65-F5344CB8AC3E}">
        <p14:creationId xmlns:p14="http://schemas.microsoft.com/office/powerpoint/2010/main" val="278282983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97678" y="48770"/>
            <a:ext cx="6117772" cy="7694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4400" dirty="0"/>
              <a:t>Команда</a:t>
            </a:r>
            <a:endParaRPr kumimoji="0" lang="ru-RU" sz="4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"/>
            </a:endParaRPr>
          </a:p>
        </p:txBody>
      </p:sp>
      <p:pic>
        <p:nvPicPr>
          <p:cNvPr id="1026" name="Picture 2" descr="https://sun9-48.userapi.com/impg/5dSSvyZsWes8ROlgKyeZytRzXnh8012GkUI4cg/TIps5wOQLSc.jpg?size=1600x1066&amp;quality=95&amp;sign=753886bca78f03df0ef782143e63147d&amp;type=albu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775" t="33269" r="15312"/>
          <a:stretch/>
        </p:blipFill>
        <p:spPr bwMode="auto">
          <a:xfrm>
            <a:off x="7043057" y="1347205"/>
            <a:ext cx="4118762" cy="327507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028" name="Picture 4" descr="https://sun9-2.userapi.com/impg/6rKDbRzm4zEAG5a9bDnjXQLuSojTNEDz8C5DTA/LS0GtGK51I4.jpg?size=2560x1706&amp;quality=95&amp;sign=0fe07fce20625d9c2e4aa7f4c8bf0bb8&amp;type=album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661" r="7731"/>
          <a:stretch/>
        </p:blipFill>
        <p:spPr bwMode="auto">
          <a:xfrm>
            <a:off x="1754035" y="1298716"/>
            <a:ext cx="3357707" cy="394289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7074988" y="4775700"/>
            <a:ext cx="2689346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Ксения </a:t>
            </a:r>
          </a:p>
          <a:p>
            <a:r>
              <a:rPr kumimoji="0" lang="en-GB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Designer</a:t>
            </a: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68129" y="5367519"/>
            <a:ext cx="2997785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Роман</a:t>
            </a:r>
          </a:p>
          <a:p>
            <a:r>
              <a:rPr lang="en-GB" sz="2400" dirty="0"/>
              <a:t>Product manager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69899450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6828" y="97970"/>
            <a:ext cx="11898086" cy="676002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511630" y="1063898"/>
            <a:ext cx="7685315" cy="23083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внимание!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3943" y="163811"/>
            <a:ext cx="3744685" cy="3782798"/>
          </a:xfrm>
          <a:prstGeom prst="rect">
            <a:avLst/>
          </a:prstGeom>
        </p:spPr>
      </p:pic>
      <p:sp>
        <p:nvSpPr>
          <p:cNvPr id="3" name="Текст 2"/>
          <p:cNvSpPr txBox="1"/>
          <p:nvPr/>
        </p:nvSpPr>
        <p:spPr>
          <a:xfrm>
            <a:off x="444924" y="1335764"/>
            <a:ext cx="9112733" cy="37805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Autofit/>
          </a:bodyPr>
          <a:lstStyle/>
          <a:p>
            <a:pPr algn="ctr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Gilroy-ExtraBold"/>
              <a:cs typeface="Times New Roman" panose="02020603050405020304" pitchFamily="18" charset="0"/>
              <a:sym typeface="Gilroy-ExtraBold"/>
            </a:endParaRPr>
          </a:p>
          <a:p>
            <a:pPr algn="ctr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Gilroy-ExtraBold"/>
              <a:cs typeface="Times New Roman" panose="02020603050405020304" pitchFamily="18" charset="0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8-987-262-54-26 Ксения </a:t>
            </a:r>
            <a:r>
              <a:rPr lang="en-US" sz="3200" dirty="0">
                <a:solidFill>
                  <a:srgbClr val="C00000"/>
                </a:solidFill>
                <a:latin typeface="Felix Titling" panose="04060505060202020A04" pitchFamily="82" charset="0"/>
                <a:cs typeface="Times New Roman" panose="02020603050405020304" pitchFamily="18" charset="0"/>
              </a:rPr>
              <a:t>K89872625426@gmail.com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8-965-605-78-10 Роман </a:t>
            </a:r>
            <a:r>
              <a:rPr lang="en-GB" sz="3200" dirty="0">
                <a:solidFill>
                  <a:srgbClr val="C00000"/>
                </a:solidFill>
                <a:latin typeface="Felix Titling" panose="04060505060202020A04" pitchFamily="82" charset="0"/>
                <a:cs typeface="Times New Roman" panose="02020603050405020304" pitchFamily="18" charset="0"/>
              </a:rPr>
              <a:t>Romanandrianov8548</a:t>
            </a:r>
            <a:r>
              <a:rPr lang="en-US" sz="3200" dirty="0">
                <a:solidFill>
                  <a:srgbClr val="C00000"/>
                </a:solidFill>
                <a:latin typeface="Felix Titling" panose="04060505060202020A04" pitchFamily="82" charset="0"/>
                <a:cs typeface="Times New Roman" panose="02020603050405020304" pitchFamily="18" charset="0"/>
              </a:rPr>
              <a:t>@gmail.com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Сайт: 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http://project8088402.tilda.ws/</a:t>
            </a:r>
            <a:endParaRPr lang="ru-RU"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67869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8901</TotalTime>
  <Words>397</Words>
  <Application>Microsoft Office PowerPoint</Application>
  <PresentationFormat>Широкоэкранный</PresentationFormat>
  <Paragraphs>127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2" baseType="lpstr">
      <vt:lpstr>17</vt:lpstr>
      <vt:lpstr>21</vt:lpstr>
      <vt:lpstr>Arial</vt:lpstr>
      <vt:lpstr>Calibri</vt:lpstr>
      <vt:lpstr>Calibri Light</vt:lpstr>
      <vt:lpstr>Felix Titling</vt:lpstr>
      <vt:lpstr>Gilroy-ExtraBold</vt:lpstr>
      <vt:lpstr>Gilroy-Light</vt:lpstr>
      <vt:lpstr>Helvetica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Rozen Hartmann</cp:lastModifiedBy>
  <cp:revision>148</cp:revision>
  <dcterms:modified xsi:type="dcterms:W3CDTF">2023-11-13T18:36:38Z</dcterms:modified>
</cp:coreProperties>
</file>