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70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embeddedFontLst>
    <p:embeddedFont>
      <p:font typeface="☞BENZIN MEDIUM" panose="00000600000000000000" charset="-52"/>
      <p:regular r:id="rId14"/>
    </p:embeddedFont>
    <p:embeddedFont>
      <p:font typeface="Inter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/>
    <p:restoredTop sz="94662"/>
  </p:normalViewPr>
  <p:slideViewPr>
    <p:cSldViewPr snapToGrid="0">
      <p:cViewPr varScale="1">
        <p:scale>
          <a:sx n="82" d="100"/>
          <a:sy n="82" d="100"/>
        </p:scale>
        <p:origin x="74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35EFA-25A3-228B-3551-457D73C28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7F8000-E3EA-C80F-3F94-503CB0446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2920CD-1D15-07D5-D812-82082571F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E82B6-FCC8-4905-B98D-B9C81A723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9BCABF-0D76-4E88-CE1C-E7147044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2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47CAC-EE46-F5AD-6C8F-05C289712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0A4E9-629C-6901-ECD2-EE0852CF2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FC48B5-23F7-DCF9-C214-38786A060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D44AC-9943-3368-1774-5253ED0C0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97E96F-6C3C-1CA3-0858-B8736F8C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2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CC3AC-3561-42F3-1325-A96E7B5E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615379-1130-13FF-701F-BB22134B0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D9CA3-EF1E-2C6B-D649-428C4578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4BD7C4-1283-1941-C036-8BF60636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729F3-25B9-A092-493C-B617E8C3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A646B-5FAA-1976-1EA0-E3B7EB21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809ABF-5D34-745B-BEEE-E862E94DC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258CEA-47C3-FD96-878F-A22D151F0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AAA7E5-D809-8F5E-E9EA-00A71FFF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1318B2-0EED-E077-4DA2-4D7173BAF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D56FC4-1F60-E4C9-CEAF-573C6AF28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65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7F55B-16C9-94C6-E16F-0D27B1CD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7669D-1BBD-E449-4E6B-E6D23E663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B8AAFA-8DE3-7CD2-18C0-B6D5683E2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D3CC84-F264-D9AE-54AF-53824E2C2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E42E95-514D-8611-A9ED-A9CFABA06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FA56ED-B2A3-D024-D37A-4FA00396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87B7FB-5C99-E160-F715-505CE7A8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27EE24-242D-CE10-907B-5956EC6A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6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29CAE-4631-553A-4CAE-D32BC5A6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CF6A60-D9A6-BB66-5907-42671A7F2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237AF0-2155-469D-8561-4F56DBD6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6F249EA-25D7-D37F-C32F-48575E2D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6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343064-860D-7734-D6B4-C532CF3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A3F396-B8EB-8B7A-34DB-0105A47F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FF7684-BEB8-D039-A747-B328946C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0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199DF-9ADF-13C9-6E8A-7AABC2AF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38D22-6FC0-598E-95C6-174516C62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F8DA3A-1BDE-0722-5FF1-60A96124C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0C7B64-7315-3AD4-FA53-EDB94ED3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A05ED4-590C-CA51-2F12-D83610AF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2BB7C5-A344-AD2A-9021-914B4EF0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14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BDB8D-C2A0-080A-3DC1-932F9F858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E6B054-E518-98F6-441D-D2E093FA7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40B892-BA62-1F3A-0FE5-1FA4E8723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834627-DB0D-7DEA-3ACE-B4E63557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E67973-C9B8-8A0E-B8D7-14484B83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EDF88-B843-F609-1AC4-CAA1C25F2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8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C1D3B-DDCC-DB43-5510-738A67161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4A7C95-3BAC-6BFE-4467-420CB2588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9547F-563D-4759-45CB-FF1BB136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AB5F58-A0E3-00AA-A861-6CCFC47C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5C0775-7412-1833-EEE1-2696E81D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21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80AAF4-CF05-057C-F1B2-856C93222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F40582-FE02-147C-31FB-B1BCEF02D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3942D1-CEE5-C805-18AD-12B0C803E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AC66D6-45B6-E2EC-CD04-FE2772FD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67C80A-0DC2-C551-8965-DF675FA2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7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11A47-259F-6651-411A-6FBBB727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C544CA-A1E9-2205-D589-F58A0BF03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9CAFFA-05BA-E088-6132-0CA621F45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1102BB-3193-2A4B-BCA6-9DE8559A6646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37E4B-9651-BB74-4EE0-C3A3A93DA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92E22-A29D-138B-6E44-B39FE678F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DF970-B730-244E-92D2-13A8F6AC81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4A7FDD-5B38-FFAB-BF2B-5F28DE39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38F664A-54C6-6427-3D52-082A46067E35}"/>
              </a:ext>
            </a:extLst>
          </p:cNvPr>
          <p:cNvSpPr txBox="1">
            <a:spLocks/>
          </p:cNvSpPr>
          <p:nvPr/>
        </p:nvSpPr>
        <p:spPr>
          <a:xfrm>
            <a:off x="496677" y="2359178"/>
            <a:ext cx="6587169" cy="15958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>
                <a:solidFill>
                  <a:schemeClr val="bg1"/>
                </a:solidFill>
                <a:latin typeface="☞BENZIN MEDIUM" pitchFamily="2" charset="0"/>
              </a:rPr>
              <a:t>VR Box: Портативный Центр Виртуальной Реальности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823EF-66D1-895F-BB04-CBB3CE24CB11}"/>
              </a:ext>
            </a:extLst>
          </p:cNvPr>
          <p:cNvSpPr txBox="1">
            <a:spLocks/>
          </p:cNvSpPr>
          <p:nvPr/>
        </p:nvSpPr>
        <p:spPr>
          <a:xfrm>
            <a:off x="496677" y="593007"/>
            <a:ext cx="4225635" cy="73475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Акселератор «Электроника»</a:t>
            </a:r>
          </a:p>
        </p:txBody>
      </p:sp>
    </p:spTree>
    <p:extLst>
      <p:ext uri="{BB962C8B-B14F-4D97-AF65-F5344CB8AC3E}">
        <p14:creationId xmlns:p14="http://schemas.microsoft.com/office/powerpoint/2010/main" val="1007654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A1C25-619C-E4B6-B479-63C771F2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78062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☞BENZIN MEDIUM" pitchFamily="2" charset="0"/>
              </a:rPr>
              <a:t>Какой продукт будет продаваться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744A53-BFD4-AC32-C8EB-61E17B288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484102"/>
            <a:ext cx="10861713" cy="4762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Продукт: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Аппаратно-программный комплекс VR Box 1.0 (Professional Edition).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Состав:</a:t>
            </a: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Аппаратное обеспечение: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Высокопроизводительный автономный VR-шлем с контроллерами и встроенным хабом (Portable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Hub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Программное обеспечение: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Модульная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SaaS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-платформа с библиотекой готовых VR-симуляций и инструментами для создания контента.</a:t>
            </a:r>
          </a:p>
        </p:txBody>
      </p:sp>
    </p:spTree>
    <p:extLst>
      <p:ext uri="{BB962C8B-B14F-4D97-AF65-F5344CB8AC3E}">
        <p14:creationId xmlns:p14="http://schemas.microsoft.com/office/powerpoint/2010/main" val="1080520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5DAF6-8911-5B85-1C67-73EE8E3C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EFC6A-F51B-4C8E-FB5F-6295605F8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1231265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Какую и чью (какого типа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потребителей) проблему решает, Потенциальные потребительские сегменты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C3001-5001-537F-9404-1FB161A54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Проблема: Высокая стоимость, сложность развертывания и низкая мобильность традиционных VR-решений для корпоративного сектора (необходимость мощных ПК, длительная настройка).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Решение: Предоставление полностью автономного, быстроразвертываемого и экономически эффективного решения для массового внедрения VR-тренингов.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Потребительские сегменты: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Промышленные предприятия (обучение технике безопасности, симуляция сложных операций).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Образовательные учреждения (профессиональная подготовка, лаборатории).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Медицинские центры (реабилитация, фантомная терапия).</a:t>
            </a:r>
          </a:p>
        </p:txBody>
      </p:sp>
    </p:spTree>
    <p:extLst>
      <p:ext uri="{BB962C8B-B14F-4D97-AF65-F5344CB8AC3E}">
        <p14:creationId xmlns:p14="http://schemas.microsoft.com/office/powerpoint/2010/main" val="417595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97308-F4A0-85C4-7FDD-D29B541A1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32D1B-B141-9410-D4F3-A2821CE99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1231265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На основе какого научно-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технического решения и/или </a:t>
            </a:r>
            <a:br>
              <a:rPr lang="en-US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результата будет создан продукт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B176AF-B122-49F5-E707-6859ACE31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Научно-техническое решение: Технология оптимизации передачи и обработки данных на периферии (Edge Computing) для достижения высокого разрешения и частоты кадров при сохранении автономности и портативности устройства.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Результат: Разработанная и запатентованная архитектура системы, позволяющая работать со сложными симуляциями без внешнего ПК.</a:t>
            </a:r>
          </a:p>
        </p:txBody>
      </p:sp>
    </p:spTree>
    <p:extLst>
      <p:ext uri="{BB962C8B-B14F-4D97-AF65-F5344CB8AC3E}">
        <p14:creationId xmlns:p14="http://schemas.microsoft.com/office/powerpoint/2010/main" val="101114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07448-EFDD-66FB-50E2-29596A9D8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D6B29-755A-2ECB-1735-1695DA76D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6300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16A319-AF2E-2CE8-118E-1A38C89BE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352811"/>
            <a:ext cx="10861713" cy="4893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Модель: Гибридная B2B-модель.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Единовременный доход (CAPEX): Продажа аппаратного комплекса (VR Box).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Регулярный доход (OPEX): Подписка на доступ к облачной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SaaS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-платформе, библиотеке симуляций и регулярные обновления ПО.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Дополнительный доход: Кастомизированная разработка VR-контента по заказу клиента.</a:t>
            </a:r>
          </a:p>
        </p:txBody>
      </p:sp>
    </p:spTree>
    <p:extLst>
      <p:ext uri="{BB962C8B-B14F-4D97-AF65-F5344CB8AC3E}">
        <p14:creationId xmlns:p14="http://schemas.microsoft.com/office/powerpoint/2010/main" val="960576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71EC8-F623-92DB-5D37-73BB15552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8E49AC-81B2-FABA-7BF3-BAA9211C9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7"/>
            <a:ext cx="10515600" cy="63001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Основные 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A26AA2-5F7E-8CBC-8525-9421173F2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352811"/>
            <a:ext cx="10861713" cy="4893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Прямые конкуренты (автономные </a:t>
            </a:r>
            <a:r>
              <a:rPr lang="en-US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VR): Meta Quest 3, Pico 4 Enterprise.</a:t>
            </a: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Непрямые конкуренты (проводные </a:t>
            </a:r>
            <a:r>
              <a:rPr lang="en-US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VR): HTC VIVE Pro, Valve Index.</a:t>
            </a: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Ключевое отличие </a:t>
            </a:r>
            <a:r>
              <a:rPr lang="en-US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VR Box: 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Фокус на </a:t>
            </a:r>
            <a:r>
              <a:rPr lang="en-US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B2B-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функциях, превосходство в портативности, комплексная локализованная контент-платформа, интегрированный трекинг рук/глаз в базовой комплектации.</a:t>
            </a:r>
          </a:p>
        </p:txBody>
      </p:sp>
    </p:spTree>
    <p:extLst>
      <p:ext uri="{BB962C8B-B14F-4D97-AF65-F5344CB8AC3E}">
        <p14:creationId xmlns:p14="http://schemas.microsoft.com/office/powerpoint/2010/main" val="376870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BB905-A598-3D3C-DD25-28F50F8C5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5FE1D-7ADF-015A-FB6F-C07CBF415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Ценностное предложение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и основные конкурентные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преимущества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9B55B8-76C7-DF9F-FEDB-A71D8CB05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Ценностное предложение: "VR Box: Быстрое и масштабируемое внедрение VR-технологий в ваш бизнес с минимальными затратами на инфраструктуру.«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Конкурентные преимущества: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Автономность и портативность.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Более высокий FOV и разрешение по сравнению с основными B2B-конкурентами.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Локализованная и защищенная программная платформа, соответствующая российским стандартам.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Низкая TCO (совокупная стоимость владения) для корпоративных клиентов.</a:t>
            </a:r>
          </a:p>
        </p:txBody>
      </p:sp>
    </p:spTree>
    <p:extLst>
      <p:ext uri="{BB962C8B-B14F-4D97-AF65-F5344CB8AC3E}">
        <p14:creationId xmlns:p14="http://schemas.microsoft.com/office/powerpoint/2010/main" val="64987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A8B67-F4AD-F822-2EAB-616FE36B0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15C4A-8B31-4C53-8A45-F416AF46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Организационные,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производственные и финансовые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параметры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CBC3A2-DD3D-FD36-42F0-FC3483759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Организационные: Команда из 8 специалистов (R&amp;D,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Hardware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Software, Business Development).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Лидер проекта: Стрельцов А.С.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Производственные: Сборка прототипов и мелкосерийное производство — контрактное производство в России/Азии.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Финансовые: Объем требуемых инвестиций: 20 млн руб. </a:t>
            </a:r>
          </a:p>
        </p:txBody>
      </p:sp>
    </p:spTree>
    <p:extLst>
      <p:ext uri="{BB962C8B-B14F-4D97-AF65-F5344CB8AC3E}">
        <p14:creationId xmlns:p14="http://schemas.microsoft.com/office/powerpoint/2010/main" val="1761250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CC50-0A20-FEB2-E6C6-4C495CDE3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427D0-373F-6FAF-7DC1-7DE618A1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Каналы продвижения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будущего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716AAB-8D71-DD1B-E36C-97BAE25EB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Прямые продажи B2B через собственный отдел продаж.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Участие в отраслевых выставках и конференциях (Промышленность 4.0, </a:t>
            </a:r>
            <a:r>
              <a:rPr lang="ru-RU" sz="16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EdTech</a:t>
            </a: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Медицина).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Партнерские программы с системными интеграторами и дистрибьюторами ПО.</a:t>
            </a:r>
          </a:p>
        </p:txBody>
      </p:sp>
    </p:spTree>
    <p:extLst>
      <p:ext uri="{BB962C8B-B14F-4D97-AF65-F5344CB8AC3E}">
        <p14:creationId xmlns:p14="http://schemas.microsoft.com/office/powerpoint/2010/main" val="2944096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F636-AFB3-C8BE-6CDC-BA7979996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A1C15-737D-BA3A-9BBF-98CCCA371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Каналы сбыта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будущего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924DAB-0EF8-A9D8-56C4-747249940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Заключение прямых договоров с крупными корпоративными клиентами.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Онлайн-платформа (магазин) для продажи лицензий на ПО и симуляции.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Сеть авторизованных дилеров для региональных продаж и технической поддержки.</a:t>
            </a:r>
          </a:p>
        </p:txBody>
      </p:sp>
    </p:spTree>
    <p:extLst>
      <p:ext uri="{BB962C8B-B14F-4D97-AF65-F5344CB8AC3E}">
        <p14:creationId xmlns:p14="http://schemas.microsoft.com/office/powerpoint/2010/main" val="204372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F12E4-BBE5-D002-4A20-F6A6E01E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8F01E-B1D5-C0E4-3D48-6DBAD68B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Оценка потенциала «рынка»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и рентабельности 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2615B-2E28-E927-0C90-53FC218B1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Потенциал рынка: Рынок B2B VR/AR в России и СНГ демонстрирует ежегодный рост 25%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Целевой рынок: Оценка адресного рынка (SAM) составляет 1.5$ млрд руб. в год.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Рентабельность: Планируемая EBITDA-маржа после выхода на полную мощность (2026 г.) – 30%.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Прогнозируемый доход: 75 млн руб. за первые три года.</a:t>
            </a:r>
          </a:p>
        </p:txBody>
      </p:sp>
    </p:spTree>
    <p:extLst>
      <p:ext uri="{BB962C8B-B14F-4D97-AF65-F5344CB8AC3E}">
        <p14:creationId xmlns:p14="http://schemas.microsoft.com/office/powerpoint/2010/main" val="328657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D16DE-EB4F-F3C3-0AB4-C12D9E25F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41646-3495-B339-9205-B2952C938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497326"/>
            <a:ext cx="10515600" cy="118116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План дальнейшего развития</a:t>
            </a:r>
            <a:b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</a:br>
            <a:r>
              <a:rPr lang="ru-RU" sz="2800" dirty="0">
                <a:solidFill>
                  <a:schemeClr val="bg1"/>
                </a:solidFill>
                <a:latin typeface="☞BENZIN MEDIUM" pitchFamily="2" charset="0"/>
              </a:rPr>
              <a:t>стартап-проекта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D5491C-54D9-F407-1976-C37A09100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3" y="1954060"/>
            <a:ext cx="10861713" cy="4292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Этап 1 (2025): Привлечение инвестиций (20 млн руб.), запуск пилотной серии, сертификация.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Этап 2 (2026): Масштабирование производства, расширение библиотеки контента, выход на региональные B2B-рынки.</a:t>
            </a:r>
          </a:p>
          <a:p>
            <a:pPr marL="0" indent="0">
              <a:buNone/>
            </a:pPr>
            <a:endParaRPr lang="ru-RU" sz="16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Этап 3 (2027): Разработка VR Box 2.0 (более легкая версия), выход на международные рынки (СНГ/Азия).</a:t>
            </a:r>
          </a:p>
        </p:txBody>
      </p:sp>
    </p:spTree>
    <p:extLst>
      <p:ext uri="{BB962C8B-B14F-4D97-AF65-F5344CB8AC3E}">
        <p14:creationId xmlns:p14="http://schemas.microsoft.com/office/powerpoint/2010/main" val="791837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640</Words>
  <Application>Microsoft Office PowerPoint</Application>
  <PresentationFormat>Широкоэкранный</PresentationFormat>
  <Paragraphs>78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Aptos Display</vt:lpstr>
      <vt:lpstr>☞BENZIN MEDIUM</vt:lpstr>
      <vt:lpstr>Aptos</vt:lpstr>
      <vt:lpstr>Arial</vt:lpstr>
      <vt:lpstr>Inter</vt:lpstr>
      <vt:lpstr>Тема Office</vt:lpstr>
      <vt:lpstr>Презентация PowerPoint</vt:lpstr>
      <vt:lpstr>Какой продукт будет продаваться</vt:lpstr>
      <vt:lpstr>Какую и чью (какого типа потребителей) проблему решает, Потенциальные потребительские сегменты</vt:lpstr>
      <vt:lpstr>На основе какого научно- технического решения и/или  результата будет создан продукт</vt:lpstr>
      <vt:lpstr>Бизнес-модель</vt:lpstr>
      <vt:lpstr>Основные конкуренты</vt:lpstr>
      <vt:lpstr>Ценностное предложение и основные конкурентные преимущества</vt:lpstr>
      <vt:lpstr>Организационные, производственные и финансовые параметры бизнеса</vt:lpstr>
      <vt:lpstr>Каналы продвижения будущего продукта</vt:lpstr>
      <vt:lpstr>Каналы сбыта будущего продукта</vt:lpstr>
      <vt:lpstr>Оценка потенциала «рынка» и рентабельности бизнеса</vt:lpstr>
      <vt:lpstr>План дальнейшего развития стартап-проекта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d89561</dc:creator>
  <cp:lastModifiedBy>Елизавета Теплинская</cp:lastModifiedBy>
  <cp:revision>5</cp:revision>
  <dcterms:created xsi:type="dcterms:W3CDTF">2025-10-02T10:12:12Z</dcterms:created>
  <dcterms:modified xsi:type="dcterms:W3CDTF">2025-12-06T21:57:18Z</dcterms:modified>
</cp:coreProperties>
</file>