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8" r:id="rId4"/>
  </p:sldMasterIdLst>
  <p:notesMasterIdLst>
    <p:notesMasterId r:id="rId17"/>
  </p:notesMasterIdLst>
  <p:handoutMasterIdLst>
    <p:handoutMasterId r:id="rId18"/>
  </p:handoutMasterIdLst>
  <p:sldIdLst>
    <p:sldId id="293" r:id="rId5"/>
    <p:sldId id="282" r:id="rId6"/>
    <p:sldId id="261" r:id="rId7"/>
    <p:sldId id="297" r:id="rId8"/>
    <p:sldId id="295" r:id="rId9"/>
    <p:sldId id="262" r:id="rId10"/>
    <p:sldId id="298" r:id="rId11"/>
    <p:sldId id="299" r:id="rId12"/>
    <p:sldId id="304" r:id="rId13"/>
    <p:sldId id="301" r:id="rId14"/>
    <p:sldId id="300" r:id="rId15"/>
    <p:sldId id="30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 userDrawn="1">
          <p15:clr>
            <a:srgbClr val="A4A3A4"/>
          </p15:clr>
        </p15:guide>
        <p15:guide id="2" pos="2664" userDrawn="1">
          <p15:clr>
            <a:srgbClr val="A4A3A4"/>
          </p15:clr>
        </p15:guide>
        <p15:guide id="3" orient="horz" pos="2664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96"/>
      </p:cViewPr>
      <p:guideLst>
        <p:guide orient="horz" pos="3648"/>
        <p:guide pos="2664"/>
        <p:guide orient="horz" pos="2664"/>
        <p:guide orient="horz" pos="326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8D32CE2-6C64-40A5-9DAB-DD3946A432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0569BD-8C5B-4110-9E60-C359DDF561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4DA7605-2467-457C-86DC-89D2E8551DB6}" type="datetime1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C05E23-8F29-4628-B4F0-7CBCB7658F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33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66161DD-285C-4CCE-B281-CDCBCD98A300}" type="datetime1">
              <a:rPr lang="ru-RU" noProof="0" smtClean="0"/>
              <a:t>11.12.2023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4F1A11-BB96-443E-B274-982C61AA7E0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2896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7904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193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01169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07731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8784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26398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01634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7748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rtl="0"/>
            <a:r>
              <a:rPr lang="ru-RU" noProof="0"/>
              <a:t>01.07.20ГГ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785523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5316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617886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4170911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4630069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7928202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143311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63745827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6703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1378733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01.07.20ГГ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195977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56C2E115-5267-49A0-A702-59745AC649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04479580-C1B1-4B70-875C-70152944FD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4355" y="4687178"/>
            <a:ext cx="159851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M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1323CA5D-7F88-4E2C-B2E1-D03E010724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40172" y="172667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T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FDFF095-F8DE-447E-A83F-BD55BD03BE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3189" y="71740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S</a:t>
            </a:r>
          </a:p>
        </p:txBody>
      </p:sp>
      <p:sp>
        <p:nvSpPr>
          <p:cNvPr id="20" name="Текст 8">
            <a:extLst>
              <a:ext uri="{FF2B5EF4-FFF2-40B4-BE49-F238E27FC236}">
                <a16:creationId xmlns:a16="http://schemas.microsoft.com/office/drawing/2014/main" id="{FA2755C1-A0B6-448A-BE5D-4B492BB7B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693" y="285863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E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F3357-BDC3-43CE-89C0-05F5AB97337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3216" y="3667946"/>
            <a:ext cx="9285382" cy="1277857"/>
          </a:xfrm>
        </p:spPr>
        <p:txBody>
          <a:bodyPr rtlCol="0" anchor="ctr"/>
          <a:lstStyle>
            <a:lvl1pPr algn="l">
              <a:defRPr sz="60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EFD7F6-12F1-44A8-B26F-82773993F1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70418" y="5325276"/>
            <a:ext cx="3677297" cy="682094"/>
          </a:xfrm>
        </p:spPr>
        <p:txBody>
          <a:bodyPr rtlCol="0" anchor="ctr"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E5B50AA-4BAC-4997-B444-E281DECD0DB4}"/>
              </a:ext>
            </a:extLst>
          </p:cNvPr>
          <p:cNvCxnSpPr>
            <a:cxnSpLocks/>
          </p:cNvCxnSpPr>
          <p:nvPr userDrawn="1"/>
        </p:nvCxnSpPr>
        <p:spPr>
          <a:xfrm>
            <a:off x="4579559" y="5744231"/>
            <a:ext cx="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2DEC412-0EF3-4D93-AF25-A2D2F5A5093A}"/>
              </a:ext>
            </a:extLst>
          </p:cNvPr>
          <p:cNvCxnSpPr>
            <a:cxnSpLocks/>
          </p:cNvCxnSpPr>
          <p:nvPr userDrawn="1"/>
        </p:nvCxnSpPr>
        <p:spPr>
          <a:xfrm>
            <a:off x="2536371" y="2017985"/>
            <a:ext cx="0" cy="15343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C2836A9-D1F4-4562-B95F-B7BF8F4713B5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428" y="5655432"/>
            <a:ext cx="331888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835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Шесть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4186" y="2903538"/>
            <a:ext cx="3104198" cy="345475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141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894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2223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9601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50305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6CB12E29-CEAA-4595-B65C-5BE0B527CD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33811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9A5A9E4A-8FA1-4B1A-86F3-162A0ED25F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3766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1656AF90-4012-4B9E-81A7-2796EE40A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41519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E34BCA93-D058-4D61-BAE5-2671E15723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41848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0BE8C5BE-9959-40C7-83C2-546EBFBC14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49226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FC20880-2D17-4854-A424-DED10A8A8D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49930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87A579D-F737-4350-8205-BCA37BAFE1AB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883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одержимое с 1 столбц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50921" y="2145859"/>
            <a:ext cx="5042568" cy="345473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0922" y="2491335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142" y="419184"/>
            <a:ext cx="2362200" cy="1110286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50921" y="3198051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50922" y="3543527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50921" y="5302434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50922" y="5647910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AE158F00-CB9F-4C14-B6F0-47E4F70191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50921" y="4250243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07878182-5985-41C8-B69F-9DB9EC1313F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50922" y="4595719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F8873A5-9160-4B79-B9CB-CBE583030B0E}"/>
              </a:ext>
            </a:extLst>
          </p:cNvPr>
          <p:cNvCxnSpPr>
            <a:cxnSpLocks/>
          </p:cNvCxnSpPr>
          <p:nvPr userDrawn="1"/>
        </p:nvCxnSpPr>
        <p:spPr>
          <a:xfrm>
            <a:off x="3766456" y="-16561"/>
            <a:ext cx="0" cy="687456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4D9D5EA-266D-4541-BA3F-22BC31AAB6AA}"/>
              </a:ext>
            </a:extLst>
          </p:cNvPr>
          <p:cNvCxnSpPr/>
          <p:nvPr userDrawn="1"/>
        </p:nvCxnSpPr>
        <p:spPr>
          <a:xfrm>
            <a:off x="-1" y="1676400"/>
            <a:ext cx="1219199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90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манда — 4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C7B19AA7-3B63-43B8-BE54-6F7F01B262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4817" y="2233881"/>
            <a:ext cx="3387182" cy="2390238"/>
          </a:xfrm>
          <a:custGeom>
            <a:avLst/>
            <a:gdLst>
              <a:gd name="connsiteX0" fmla="*/ 1033243 w 3387182"/>
              <a:gd name="connsiteY0" fmla="*/ 0 h 2390238"/>
              <a:gd name="connsiteX1" fmla="*/ 3387182 w 3387182"/>
              <a:gd name="connsiteY1" fmla="*/ 0 h 2390238"/>
              <a:gd name="connsiteX2" fmla="*/ 3378264 w 3387182"/>
              <a:gd name="connsiteY2" fmla="*/ 2390238 h 2390238"/>
              <a:gd name="connsiteX3" fmla="*/ 0 w 3387182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182" h="2390238">
                <a:moveTo>
                  <a:pt x="1033243" y="0"/>
                </a:moveTo>
                <a:lnTo>
                  <a:pt x="3387182" y="0"/>
                </a:lnTo>
                <a:lnTo>
                  <a:pt x="3378264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1B55057A-5AE4-4EAE-8E1E-189462BF31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90016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4433358-37F4-4631-87BD-71A4E90A4C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75215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A663A4BE-7DD2-4FAC-B36C-6A1DAB074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233881"/>
            <a:ext cx="3378263" cy="2390238"/>
          </a:xfrm>
          <a:custGeom>
            <a:avLst/>
            <a:gdLst>
              <a:gd name="connsiteX0" fmla="*/ 0 w 3378263"/>
              <a:gd name="connsiteY0" fmla="*/ 0 h 2390238"/>
              <a:gd name="connsiteX1" fmla="*/ 3378263 w 3378263"/>
              <a:gd name="connsiteY1" fmla="*/ 0 h 2390238"/>
              <a:gd name="connsiteX2" fmla="*/ 2345020 w 3378263"/>
              <a:gd name="connsiteY2" fmla="*/ 2390238 h 2390238"/>
              <a:gd name="connsiteX3" fmla="*/ 0 w 3378263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8263" h="2390238">
                <a:moveTo>
                  <a:pt x="0" y="0"/>
                </a:moveTo>
                <a:lnTo>
                  <a:pt x="3378263" y="0"/>
                </a:lnTo>
                <a:lnTo>
                  <a:pt x="2345020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CEC8B31E-90EA-47DA-88C8-7210550FEC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54933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0B29C3B6-1467-4DB9-A2AE-6C82548895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4932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476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475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FE6695F4-4900-48B5-9D68-486774B8D7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77835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FF214FA8-F7B7-40D8-A97C-52E0B0BDE1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77834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56B0AF9E-C16A-4170-A149-1E47AC0D81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00181" y="5057897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18">
            <a:extLst>
              <a:ext uri="{FF2B5EF4-FFF2-40B4-BE49-F238E27FC236}">
                <a16:creationId xmlns:a16="http://schemas.microsoft.com/office/drawing/2014/main" id="{B1CB5369-F6CE-41B6-ACE8-9FA5781CB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0180" y="5403373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577763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3583479E-F517-4F8A-9382-5B73D75104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6886" y="0"/>
            <a:ext cx="6175114" cy="6858000"/>
          </a:xfrm>
          <a:custGeom>
            <a:avLst/>
            <a:gdLst>
              <a:gd name="connsiteX0" fmla="*/ 1341004 w 6175114"/>
              <a:gd name="connsiteY0" fmla="*/ 0 h 6858000"/>
              <a:gd name="connsiteX1" fmla="*/ 6175114 w 6175114"/>
              <a:gd name="connsiteY1" fmla="*/ 0 h 6858000"/>
              <a:gd name="connsiteX2" fmla="*/ 6175114 w 6175114"/>
              <a:gd name="connsiteY2" fmla="*/ 1753853 h 6858000"/>
              <a:gd name="connsiteX3" fmla="*/ 5820369 w 6175114"/>
              <a:gd name="connsiteY3" fmla="*/ 2196189 h 6858000"/>
              <a:gd name="connsiteX4" fmla="*/ 3753019 w 6175114"/>
              <a:gd name="connsiteY4" fmla="*/ 1432910 h 6858000"/>
              <a:gd name="connsiteX5" fmla="*/ 2496678 w 6175114"/>
              <a:gd name="connsiteY5" fmla="*/ 2275742 h 6858000"/>
              <a:gd name="connsiteX6" fmla="*/ 4071059 w 6175114"/>
              <a:gd name="connsiteY6" fmla="*/ 3452528 h 6858000"/>
              <a:gd name="connsiteX7" fmla="*/ 5359131 w 6175114"/>
              <a:gd name="connsiteY7" fmla="*/ 3977321 h 6858000"/>
              <a:gd name="connsiteX8" fmla="*/ 6026758 w 6175114"/>
              <a:gd name="connsiteY8" fmla="*/ 4302039 h 6858000"/>
              <a:gd name="connsiteX9" fmla="*/ 6175114 w 6175114"/>
              <a:gd name="connsiteY9" fmla="*/ 4397461 h 6858000"/>
              <a:gd name="connsiteX10" fmla="*/ 6175114 w 6175114"/>
              <a:gd name="connsiteY10" fmla="*/ 6858000 h 6858000"/>
              <a:gd name="connsiteX11" fmla="*/ 4869473 w 6175114"/>
              <a:gd name="connsiteY11" fmla="*/ 6858000 h 6858000"/>
              <a:gd name="connsiteX12" fmla="*/ 4856472 w 6175114"/>
              <a:gd name="connsiteY12" fmla="*/ 6790487 h 6858000"/>
              <a:gd name="connsiteX13" fmla="*/ 3419067 w 6175114"/>
              <a:gd name="connsiteY13" fmla="*/ 5837920 h 6858000"/>
              <a:gd name="connsiteX14" fmla="*/ 2099173 w 6175114"/>
              <a:gd name="connsiteY14" fmla="*/ 5265482 h 6858000"/>
              <a:gd name="connsiteX15" fmla="*/ 0 w 6175114"/>
              <a:gd name="connsiteY15" fmla="*/ 2434764 h 6858000"/>
              <a:gd name="connsiteX16" fmla="*/ 1315163 w 6175114"/>
              <a:gd name="connsiteY16" fmla="*/ 16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75114" h="6858000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917A6-AC6D-490C-947C-C8BDB0A5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456" y="3257550"/>
            <a:ext cx="4203247" cy="743744"/>
          </a:xfrm>
        </p:spPr>
        <p:txBody>
          <a:bodyPr lIns="0" rtlCol="0" anchor="t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9456" y="4238625"/>
            <a:ext cx="4203247" cy="180022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BF3408D-E369-4A9E-ABF8-0D643DDD2F9A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304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78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1FBFD526-F385-422D-A7A7-BCE72D8141B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3"/>
            <a:ext cx="5288281" cy="6857999"/>
          </a:xfrm>
          <a:custGeom>
            <a:avLst/>
            <a:gdLst>
              <a:gd name="connsiteX0" fmla="*/ 0 w 5288281"/>
              <a:gd name="connsiteY0" fmla="*/ 0 h 6857999"/>
              <a:gd name="connsiteX1" fmla="*/ 1707378 w 5288281"/>
              <a:gd name="connsiteY1" fmla="*/ 0 h 6857999"/>
              <a:gd name="connsiteX2" fmla="*/ 1707378 w 5288281"/>
              <a:gd name="connsiteY2" fmla="*/ 1511096 h 6857999"/>
              <a:gd name="connsiteX3" fmla="*/ 5288281 w 5288281"/>
              <a:gd name="connsiteY3" fmla="*/ 1511096 h 6857999"/>
              <a:gd name="connsiteX4" fmla="*/ 5288281 w 5288281"/>
              <a:gd name="connsiteY4" fmla="*/ 3253159 h 6857999"/>
              <a:gd name="connsiteX5" fmla="*/ 1707378 w 5288281"/>
              <a:gd name="connsiteY5" fmla="*/ 3253159 h 6857999"/>
              <a:gd name="connsiteX6" fmla="*/ 1707378 w 5288281"/>
              <a:gd name="connsiteY6" fmla="*/ 5115860 h 6857999"/>
              <a:gd name="connsiteX7" fmla="*/ 5272034 w 5288281"/>
              <a:gd name="connsiteY7" fmla="*/ 5115860 h 6857999"/>
              <a:gd name="connsiteX8" fmla="*/ 5272034 w 5288281"/>
              <a:gd name="connsiteY8" fmla="*/ 6857999 h 6857999"/>
              <a:gd name="connsiteX9" fmla="*/ 0 w 5288281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8281" h="6857999">
                <a:moveTo>
                  <a:pt x="0" y="0"/>
                </a:moveTo>
                <a:lnTo>
                  <a:pt x="1707378" y="0"/>
                </a:lnTo>
                <a:lnTo>
                  <a:pt x="1707378" y="1511096"/>
                </a:lnTo>
                <a:lnTo>
                  <a:pt x="5288281" y="1511096"/>
                </a:lnTo>
                <a:lnTo>
                  <a:pt x="5288281" y="3253159"/>
                </a:lnTo>
                <a:lnTo>
                  <a:pt x="1707378" y="3253159"/>
                </a:lnTo>
                <a:lnTo>
                  <a:pt x="1707378" y="5115860"/>
                </a:lnTo>
                <a:lnTo>
                  <a:pt x="5272034" y="5115860"/>
                </a:lnTo>
                <a:lnTo>
                  <a:pt x="5272034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B2DB8B03-EE62-48FF-8583-59DFBBED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720" y="1419438"/>
            <a:ext cx="4450080" cy="924808"/>
          </a:xfrm>
        </p:spPr>
        <p:txBody>
          <a:bodyPr lIns="0" rtlCol="0" anchor="t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EAF98237-032C-4FA5-B76D-C29FB5F6FF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66082" y="3009550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44353DAE-0553-4AB4-8929-C4F0C1424E1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66082" y="4017086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9651CB4B-B007-4E99-9371-20279E8FF7B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66082" y="4957948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:a16="http://schemas.microsoft.com/office/drawing/2014/main" id="{C0437717-0C1B-4589-AEF7-D8E934F411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03720" y="2816574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#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BE01B6B4-5A67-4429-A312-A531EC3BF42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03720" y="3805802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#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1673722D-82CF-4D94-9D83-D95A8DE5A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03721" y="4795030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#</a:t>
            </a:r>
          </a:p>
        </p:txBody>
      </p:sp>
      <p:sp>
        <p:nvSpPr>
          <p:cNvPr id="41" name="Текст 18">
            <a:extLst>
              <a:ext uri="{FF2B5EF4-FFF2-40B4-BE49-F238E27FC236}">
                <a16:creationId xmlns:a16="http://schemas.microsoft.com/office/drawing/2014/main" id="{05767D4F-E20C-4F37-B411-A7F221B6A8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29106" y="3074238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2" name="Текст 18">
            <a:extLst>
              <a:ext uri="{FF2B5EF4-FFF2-40B4-BE49-F238E27FC236}">
                <a16:creationId xmlns:a16="http://schemas.microsoft.com/office/drawing/2014/main" id="{BB90A96A-A614-41C0-9759-F6C15AE6806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9106" y="4074889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3" name="Текст 18">
            <a:extLst>
              <a:ext uri="{FF2B5EF4-FFF2-40B4-BE49-F238E27FC236}">
                <a16:creationId xmlns:a16="http://schemas.microsoft.com/office/drawing/2014/main" id="{983AE7FC-57B1-4AB3-8EAA-A85904DBBE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29106" y="5016921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Дата 1">
            <a:extLst>
              <a:ext uri="{FF2B5EF4-FFF2-40B4-BE49-F238E27FC236}">
                <a16:creationId xmlns:a16="http://schemas.microsoft.com/office/drawing/2014/main" id="{8AECD175-60EB-459F-BA4C-8E4DE7BC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16" name="Нижний колонтитул 2">
            <a:extLst>
              <a:ext uri="{FF2B5EF4-FFF2-40B4-BE49-F238E27FC236}">
                <a16:creationId xmlns:a16="http://schemas.microsoft.com/office/drawing/2014/main" id="{2180FF4C-4A98-4E30-B414-026CEECA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7" name="Номер слайда 7">
            <a:extLst>
              <a:ext uri="{FF2B5EF4-FFF2-40B4-BE49-F238E27FC236}">
                <a16:creationId xmlns:a16="http://schemas.microsoft.com/office/drawing/2014/main" id="{9498BBC0-E864-44E0-8C60-D13DC062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1290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611C53D-85FC-41D8-9A69-F4734072C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4142" y="2046288"/>
            <a:ext cx="554445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7446CE-03E2-409B-B8EF-7C188C1E68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34142" y="3162300"/>
            <a:ext cx="5544458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F4FC59-2ADF-4A3F-BBF9-07FF022209A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240588" y="2046288"/>
            <a:ext cx="41148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7F889E-7C42-4396-AEE8-7B337AFAF1E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240588" y="3162300"/>
            <a:ext cx="4114800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3D57D1-26E8-4CE2-AAA6-482AA55FC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24918E-7FEA-4406-B5C4-9CA22363D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15B8D0-7EB3-42DC-AD4D-51B34268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F7DCBA-487E-4B33-BB90-0DADF952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679E440-088D-4C5E-AE96-53292A60A147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251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142" y="1850572"/>
            <a:ext cx="10134601" cy="409302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6206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719101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01.07.20ГГ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82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2" r:id="rId13"/>
    <p:sldLayoutId id="2147483993" r:id="rId14"/>
    <p:sldLayoutId id="2147484004" r:id="rId15"/>
    <p:sldLayoutId id="2147483678" r:id="rId16"/>
    <p:sldLayoutId id="2147483679" r:id="rId17"/>
    <p:sldLayoutId id="2147483653" r:id="rId18"/>
    <p:sldLayoutId id="2147483650" r:id="rId19"/>
    <p:sldLayoutId id="2147484009" r:id="rId20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>
            <a:extLst>
              <a:ext uri="{FF2B5EF4-FFF2-40B4-BE49-F238E27FC236}">
                <a16:creationId xmlns:a16="http://schemas.microsoft.com/office/drawing/2014/main" id="{A2D5ABC8-73C6-4DB8-B474-F46298EA24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3698461" y="5325276"/>
            <a:ext cx="1598515" cy="1681163"/>
          </a:xfrm>
        </p:spPr>
        <p:txBody>
          <a:bodyPr rtlCol="0"/>
          <a:lstStyle/>
          <a:p>
            <a:pPr rtl="0"/>
            <a:r>
              <a:rPr lang="ru-RU" dirty="0"/>
              <a:t>M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0C49F68-0122-45AF-8FB2-4A73D67BEF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-3526037" y="1965863"/>
            <a:ext cx="1253665" cy="1681163"/>
          </a:xfrm>
        </p:spPr>
        <p:txBody>
          <a:bodyPr rtlCol="0"/>
          <a:lstStyle/>
          <a:p>
            <a:pPr rtl="0"/>
            <a:r>
              <a:rPr lang="ru-RU" dirty="0"/>
              <a:t>T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B0FFBF6C-2281-4A59-8BF0-A256739C0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3902525" y="336822"/>
            <a:ext cx="1253665" cy="1681163"/>
          </a:xfrm>
        </p:spPr>
        <p:txBody>
          <a:bodyPr rtlCol="0"/>
          <a:lstStyle/>
          <a:p>
            <a:pPr rtl="0"/>
            <a:r>
              <a:rPr lang="ru-RU" dirty="0"/>
              <a:t>S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C600DDB-51C1-4E0E-8FC1-10C888E4E7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3353611" y="3407835"/>
            <a:ext cx="1253665" cy="1681163"/>
          </a:xfrm>
        </p:spPr>
        <p:txBody>
          <a:bodyPr rtlCol="0"/>
          <a:lstStyle/>
          <a:p>
            <a:pPr rtl="0"/>
            <a:r>
              <a:rPr lang="ru-RU" dirty="0"/>
              <a:t>E</a:t>
            </a:r>
          </a:p>
        </p:txBody>
      </p:sp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EE427349-2C23-4643-A4C8-552661FAA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3086" y="2167515"/>
            <a:ext cx="8232842" cy="1277857"/>
          </a:xfrm>
        </p:spPr>
        <p:txBody>
          <a:bodyPr rtlCol="0">
            <a:noAutofit/>
          </a:bodyPr>
          <a:lstStyle/>
          <a:p>
            <a:pPr algn="ctr" rtl="0"/>
            <a:r>
              <a:rPr lang="ru-RU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Создание автоматизированной системы контроля обучения в ЗГУ</a:t>
            </a:r>
          </a:p>
        </p:txBody>
      </p:sp>
      <p:sp>
        <p:nvSpPr>
          <p:cNvPr id="32" name="Подзаголовок 31">
            <a:extLst>
              <a:ext uri="{FF2B5EF4-FFF2-40B4-BE49-F238E27FC236}">
                <a16:creationId xmlns:a16="http://schemas.microsoft.com/office/drawing/2014/main" id="{F69B5076-6A18-4AD8-A2C2-DB967CF6E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70000" lnSpcReduction="20000"/>
          </a:bodyPr>
          <a:lstStyle/>
          <a:p>
            <a:pPr rtl="0"/>
            <a:r>
              <a:rPr lang="ru-RU" b="1" dirty="0">
                <a:solidFill>
                  <a:schemeClr val="accent1"/>
                </a:solidFill>
              </a:rPr>
              <a:t>Белоусов Данила Николаевич</a:t>
            </a:r>
          </a:p>
          <a:p>
            <a:pPr rtl="0"/>
            <a:r>
              <a:rPr lang="ru-RU" b="1" dirty="0">
                <a:solidFill>
                  <a:schemeClr val="accent1"/>
                </a:solidFill>
              </a:rPr>
              <a:t>Яковлев Иван Сергеевич</a:t>
            </a:r>
          </a:p>
          <a:p>
            <a:pPr rtl="0"/>
            <a:endParaRPr lang="ru-RU" dirty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BC4BB374-4C53-4405-B3D6-928C68A87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22723" y="4558116"/>
            <a:ext cx="0" cy="15343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CDDB411-0E13-3741-911B-CFCB74C5B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446202"/>
            <a:ext cx="1209039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7350369-285B-41FD-8699-50E3ECA98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-235388" y="1049788"/>
            <a:ext cx="1219199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oogle Shape;105;p2" descr="Google Shape;105;p2">
            <a:extLst>
              <a:ext uri="{FF2B5EF4-FFF2-40B4-BE49-F238E27FC236}">
                <a16:creationId xmlns:a16="http://schemas.microsoft.com/office/drawing/2014/main" id="{F5BE82D7-6360-4C94-8C01-7EEE747E0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863856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004F29C-AED9-40E4-B5C2-47C8B6E3F04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/>
          <a:stretch/>
        </p:blipFill>
        <p:spPr>
          <a:xfrm>
            <a:off x="7072724" y="1520082"/>
            <a:ext cx="2629719" cy="3539317"/>
          </a:xfr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0F3841F-AC56-43DE-AD77-552631D14A4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/>
          <a:stretch/>
        </p:blipFill>
        <p:spPr>
          <a:xfrm>
            <a:off x="4568423" y="1507458"/>
            <a:ext cx="3055153" cy="3560551"/>
          </a:xfr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268FA579-104C-44D5-9FEC-3D0D8C5469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>
          <a:xfrm>
            <a:off x="2498822" y="1507458"/>
            <a:ext cx="2620452" cy="3539317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24071"/>
            <a:ext cx="10134601" cy="924808"/>
          </a:xfrm>
        </p:spPr>
        <p:txBody>
          <a:bodyPr rtlCol="0">
            <a:normAutofit/>
          </a:bodyPr>
          <a:lstStyle/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Знакомство с командой</a:t>
            </a:r>
            <a:endParaRPr lang="ru-RU" sz="4000" dirty="0"/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id="{6D60BE64-23D9-47F8-93B5-D89C8872DFF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038" y="3509937"/>
            <a:ext cx="2443654" cy="320381"/>
          </a:xfrm>
        </p:spPr>
        <p:txBody>
          <a:bodyPr rtlCol="0"/>
          <a:lstStyle/>
          <a:p>
            <a:pPr rtl="0"/>
            <a:r>
              <a:rPr lang="ru-RU" dirty="0"/>
              <a:t>Данила Белоусов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C8BBC8B0-E37D-4D40-A0FD-2C96486AC2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-5480" y="3846265"/>
            <a:ext cx="2443099" cy="361598"/>
          </a:xfrm>
        </p:spPr>
        <p:txBody>
          <a:bodyPr rtlCol="0"/>
          <a:lstStyle/>
          <a:p>
            <a:pPr rtl="0"/>
            <a:r>
              <a:rPr lang="ru-RU" dirty="0"/>
              <a:t>Лидер проекта</a:t>
            </a:r>
          </a:p>
        </p:txBody>
      </p:sp>
      <p:sp>
        <p:nvSpPr>
          <p:cNvPr id="36" name="Текст 35">
            <a:extLst>
              <a:ext uri="{FF2B5EF4-FFF2-40B4-BE49-F238E27FC236}">
                <a16:creationId xmlns:a16="http://schemas.microsoft.com/office/drawing/2014/main" id="{1E3A9758-9F8D-4290-B60A-19A2D1DA778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68423" y="5158846"/>
            <a:ext cx="2443654" cy="320381"/>
          </a:xfrm>
        </p:spPr>
        <p:txBody>
          <a:bodyPr rtlCol="0"/>
          <a:lstStyle/>
          <a:p>
            <a:pPr rtl="0"/>
            <a:r>
              <a:rPr lang="ru-RU" dirty="0"/>
              <a:t>Игорь Беляев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id="{E8ED43EC-2B81-4C03-B2D5-1E5BCA9AF5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67867" y="5451479"/>
            <a:ext cx="2443099" cy="361598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 dirty="0"/>
              <a:t>Научный руководитель</a:t>
            </a:r>
          </a:p>
          <a:p>
            <a:pPr rtl="0"/>
            <a:endParaRPr lang="ru-RU" dirty="0"/>
          </a:p>
        </p:txBody>
      </p:sp>
      <p:sp>
        <p:nvSpPr>
          <p:cNvPr id="38" name="Текст 37">
            <a:extLst>
              <a:ext uri="{FF2B5EF4-FFF2-40B4-BE49-F238E27FC236}">
                <a16:creationId xmlns:a16="http://schemas.microsoft.com/office/drawing/2014/main" id="{DE01F9F5-0129-4706-880A-089943A7E1A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08602" y="3522809"/>
            <a:ext cx="2443654" cy="320381"/>
          </a:xfrm>
        </p:spPr>
        <p:txBody>
          <a:bodyPr rtlCol="0"/>
          <a:lstStyle/>
          <a:p>
            <a:pPr rtl="0"/>
            <a:r>
              <a:rPr lang="ru-RU" dirty="0"/>
              <a:t>Иван Яковлев</a:t>
            </a:r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id="{7DA97E58-ABB3-4B9B-B23D-A706C06ED12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655800" y="3908897"/>
            <a:ext cx="2443099" cy="361598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Главный разработчик</a:t>
            </a:r>
          </a:p>
        </p:txBody>
      </p:sp>
      <p:pic>
        <p:nvPicPr>
          <p:cNvPr id="26" name="Google Shape;105;p2" descr="Google Shape;105;p2">
            <a:extLst>
              <a:ext uri="{FF2B5EF4-FFF2-40B4-BE49-F238E27FC236}">
                <a16:creationId xmlns:a16="http://schemas.microsoft.com/office/drawing/2014/main" id="{476939F1-5C55-40F9-A6A3-3011F16C9E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47745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6349" y="2305097"/>
            <a:ext cx="3104198" cy="345475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ru-RU" sz="2400" dirty="0"/>
              <a:t>💡 Централизация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DB723-F5E2-41A5-84C1-EBDEDA5B21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4129" y="2739727"/>
            <a:ext cx="3808791" cy="866401"/>
          </a:xfrm>
        </p:spPr>
        <p:txBody>
          <a:bodyPr rtlCol="0">
            <a:noAutofit/>
          </a:bodyPr>
          <a:lstStyle/>
          <a:p>
            <a:pPr algn="ctr"/>
            <a:r>
              <a:rPr lang="ru-RU" sz="1400" dirty="0"/>
              <a:t>Отсутствие централизованной системы контроля обучения в ЗГУ, что затрудняет оценку академической производительности студентов.</a:t>
            </a:r>
          </a:p>
          <a:p>
            <a:pPr algn="ctr" rtl="0"/>
            <a:endParaRPr lang="ru-RU" sz="14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BEDB7CB-2A17-4C89-8463-567F882F6B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50975" y="4071133"/>
            <a:ext cx="3290045" cy="274320"/>
          </a:xfrm>
        </p:spPr>
        <p:txBody>
          <a:bodyPr rtlCol="0"/>
          <a:lstStyle/>
          <a:p>
            <a:r>
              <a:rPr lang="ru-RU" sz="2400" dirty="0"/>
              <a:t>⚙️ Автоматизация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8F83235-6CF2-4F43-BEFE-6C0E272FDC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6685" y="4389136"/>
            <a:ext cx="3778623" cy="741839"/>
          </a:xfrm>
        </p:spPr>
        <p:txBody>
          <a:bodyPr rtlCol="0">
            <a:normAutofit fontScale="25000" lnSpcReduction="20000"/>
          </a:bodyPr>
          <a:lstStyle/>
          <a:p>
            <a:pPr algn="ctr"/>
            <a:r>
              <a:rPr lang="ru-RU" sz="5600" dirty="0"/>
              <a:t>Недостаточная автоматизация процесса контроля, в результате чего возникают ошибки и задержки в выставлении оценок и составлении отчетов.</a:t>
            </a:r>
          </a:p>
          <a:p>
            <a:pPr rtl="0"/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8567012-CD35-41AB-B12D-92555A9BE0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61081" y="2330191"/>
            <a:ext cx="3104198" cy="320381"/>
          </a:xfrm>
        </p:spPr>
        <p:txBody>
          <a:bodyPr rtlCol="0"/>
          <a:lstStyle/>
          <a:p>
            <a:r>
              <a:rPr lang="ru-RU" sz="2400" dirty="0"/>
              <a:t>📊 Мониторинг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DC896C3-77D0-44A1-B244-9554FA063F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59082" y="2739727"/>
            <a:ext cx="3930160" cy="866401"/>
          </a:xfrm>
        </p:spPr>
        <p:txBody>
          <a:bodyPr rtlCol="0">
            <a:noAutofit/>
          </a:bodyPr>
          <a:lstStyle/>
          <a:p>
            <a:pPr algn="ctr"/>
            <a:r>
              <a:rPr lang="ru-RU" sz="1400" dirty="0"/>
              <a:t>Ограниченные возможности мониторинга прогресса студентов, что затрудняет их раннюю идентификацию и помощь в случае недостаточной успеваемости или пропусков.</a:t>
            </a:r>
          </a:p>
          <a:p>
            <a:pPr rtl="0"/>
            <a:endParaRPr lang="ru-RU" sz="1400" dirty="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F353725-9076-4DE0-95ED-0F6EE042B03B}"/>
              </a:ext>
            </a:extLst>
          </p:cNvPr>
          <p:cNvSpPr txBox="1">
            <a:spLocks/>
          </p:cNvSpPr>
          <p:nvPr/>
        </p:nvSpPr>
        <p:spPr>
          <a:xfrm>
            <a:off x="1406349" y="1031911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Проблемы</a:t>
            </a:r>
            <a:endParaRPr lang="ru-RU" sz="4000" dirty="0"/>
          </a:p>
        </p:txBody>
      </p:sp>
      <p:pic>
        <p:nvPicPr>
          <p:cNvPr id="33" name="Google Shape;105;p2" descr="Google Shape;105;p2">
            <a:extLst>
              <a:ext uri="{FF2B5EF4-FFF2-40B4-BE49-F238E27FC236}">
                <a16:creationId xmlns:a16="http://schemas.microsoft.com/office/drawing/2014/main" id="{7617E80A-299E-4930-B598-0F0AB53FB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80DFC4E-829C-4893-8E78-37D071797B44}"/>
              </a:ext>
            </a:extLst>
          </p:cNvPr>
          <p:cNvSpPr txBox="1">
            <a:spLocks/>
          </p:cNvSpPr>
          <p:nvPr/>
        </p:nvSpPr>
        <p:spPr>
          <a:xfrm>
            <a:off x="558528" y="5783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Целевая аудитория</a:t>
            </a:r>
            <a:endParaRPr lang="ru-RU" sz="4000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24CB22C4-A1E5-4B7B-BA87-BEB184A656A8}"/>
              </a:ext>
            </a:extLst>
          </p:cNvPr>
          <p:cNvSpPr txBox="1">
            <a:spLocks/>
          </p:cNvSpPr>
          <p:nvPr/>
        </p:nvSpPr>
        <p:spPr>
          <a:xfrm>
            <a:off x="1093901" y="1274057"/>
            <a:ext cx="3104198" cy="345475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accent1"/>
                </a:solidFill>
              </a:rPr>
              <a:t>🎓👨‍🏫👩‍🏫📚🏢</a:t>
            </a:r>
          </a:p>
          <a:p>
            <a:r>
              <a:rPr lang="ru-RU" sz="2400" dirty="0">
                <a:solidFill>
                  <a:schemeClr val="accent1"/>
                </a:solidFill>
              </a:rPr>
              <a:t>Административно-преподавательский состав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ru-RU" sz="2400" dirty="0">
                <a:solidFill>
                  <a:schemeClr val="accent1"/>
                </a:solidFill>
              </a:rPr>
              <a:t>университета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D0CC1A85-C2AC-4A4F-A8F3-7D04706B6958}"/>
              </a:ext>
            </a:extLst>
          </p:cNvPr>
          <p:cNvSpPr txBox="1">
            <a:spLocks/>
          </p:cNvSpPr>
          <p:nvPr/>
        </p:nvSpPr>
        <p:spPr>
          <a:xfrm>
            <a:off x="1093901" y="3083525"/>
            <a:ext cx="3104198" cy="345475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accent1"/>
                </a:solidFill>
              </a:rPr>
              <a:t>🎓👨‍🎓👩‍🎓📚✏️</a:t>
            </a:r>
          </a:p>
          <a:p>
            <a:r>
              <a:rPr lang="ru-RU" sz="2400" dirty="0">
                <a:solidFill>
                  <a:schemeClr val="accent1"/>
                </a:solidFill>
              </a:rPr>
              <a:t>Студенты университета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3B36943B-992A-4BDB-885F-FDB14A84C237}"/>
              </a:ext>
            </a:extLst>
          </p:cNvPr>
          <p:cNvSpPr txBox="1">
            <a:spLocks/>
          </p:cNvSpPr>
          <p:nvPr/>
        </p:nvSpPr>
        <p:spPr>
          <a:xfrm>
            <a:off x="1093901" y="4547518"/>
            <a:ext cx="3104198" cy="345475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accent1"/>
                </a:solidFill>
              </a:rPr>
              <a:t>👨‍👩‍👧‍👦🎓🏫💼</a:t>
            </a:r>
          </a:p>
          <a:p>
            <a:r>
              <a:rPr lang="ru-RU" sz="2400" dirty="0">
                <a:solidFill>
                  <a:schemeClr val="accent1"/>
                </a:solidFill>
              </a:rPr>
              <a:t>Родители студентов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46A6F4C-356C-4DE5-8684-E09BCF113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3792354" y="389823"/>
            <a:ext cx="2666198" cy="622579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oogle Shape;105;p2" descr="Google Shape;105;p2">
            <a:extLst>
              <a:ext uri="{FF2B5EF4-FFF2-40B4-BE49-F238E27FC236}">
                <a16:creationId xmlns:a16="http://schemas.microsoft.com/office/drawing/2014/main" id="{3FD0D57B-BBEE-4D60-9DC8-5301A99D1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BBC4D95-A4F1-4DFD-B2F5-25E7867A94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89935" y="1078029"/>
            <a:ext cx="7634552" cy="5390148"/>
          </a:xfrm>
          <a:custGeom>
            <a:avLst/>
            <a:gdLst>
              <a:gd name="connsiteX0" fmla="*/ 1033243 w 3387182"/>
              <a:gd name="connsiteY0" fmla="*/ 0 h 2390238"/>
              <a:gd name="connsiteX1" fmla="*/ 3387182 w 3387182"/>
              <a:gd name="connsiteY1" fmla="*/ 0 h 2390238"/>
              <a:gd name="connsiteX2" fmla="*/ 3378264 w 3387182"/>
              <a:gd name="connsiteY2" fmla="*/ 2390238 h 2390238"/>
              <a:gd name="connsiteX3" fmla="*/ 0 w 3387182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182" h="2390238">
                <a:moveTo>
                  <a:pt x="1033243" y="0"/>
                </a:moveTo>
                <a:lnTo>
                  <a:pt x="3387182" y="0"/>
                </a:lnTo>
                <a:lnTo>
                  <a:pt x="3378264" y="2390238"/>
                </a:lnTo>
                <a:lnTo>
                  <a:pt x="0" y="2390238"/>
                </a:lnTo>
                <a:close/>
              </a:path>
            </a:pathLst>
          </a:cu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B33DB723-F5E2-41A5-84C1-EBDEDA5B21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35246" y="2760048"/>
            <a:ext cx="9476806" cy="866401"/>
          </a:xfrm>
        </p:spPr>
        <p:txBody>
          <a:bodyPr rtlCol="0">
            <a:noAutofit/>
          </a:bodyPr>
          <a:lstStyle/>
          <a:p>
            <a:pPr algn="ctr"/>
            <a:r>
              <a:rPr lang="ru-RU" sz="2000" dirty="0"/>
              <a:t>Разработать и внедрить полностью автоматизированную систему контроля обучения в Заполярном Государственном Университете (ЗГУ), с целью повышения эффективности, точности и надежности контроля успеваемости студентов.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F353725-9076-4DE0-95ED-0F6EE042B03B}"/>
              </a:ext>
            </a:extLst>
          </p:cNvPr>
          <p:cNvSpPr txBox="1">
            <a:spLocks/>
          </p:cNvSpPr>
          <p:nvPr/>
        </p:nvSpPr>
        <p:spPr>
          <a:xfrm>
            <a:off x="1406349" y="1031911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🎯</a:t>
            </a:r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Цель проекта</a:t>
            </a:r>
            <a:endParaRPr lang="ru-RU" sz="4000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AA4F8D7A-6DBA-41AA-A127-73680CF48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406350" y="4446202"/>
            <a:ext cx="953128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oogle Shape;105;p2" descr="Google Shape;105;p2">
            <a:extLst>
              <a:ext uri="{FF2B5EF4-FFF2-40B4-BE49-F238E27FC236}">
                <a16:creationId xmlns:a16="http://schemas.microsoft.com/office/drawing/2014/main" id="{D186800A-33A6-494D-AF32-A72593CEE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415341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6960" y="1687553"/>
            <a:ext cx="5042568" cy="345473"/>
          </a:xfrm>
        </p:spPr>
        <p:txBody>
          <a:bodyPr vert="horz" lIns="0" tIns="45720" rIns="91440" bIns="45720" rtlCol="0" anchor="t">
            <a:normAutofit/>
          </a:bodyPr>
          <a:lstStyle/>
          <a:p>
            <a:r>
              <a:rPr lang="ru-RU" dirty="0"/>
              <a:t>1️⃣   Анализ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B14EA2-CBDF-4C65-9598-93DEDB4C9C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6961" y="2033029"/>
            <a:ext cx="5041422" cy="540104"/>
          </a:xfrm>
        </p:spPr>
        <p:txBody>
          <a:bodyPr rtlCol="0">
            <a:normAutofit fontScale="92500" lnSpcReduction="10000"/>
          </a:bodyPr>
          <a:lstStyle/>
          <a:p>
            <a:r>
              <a:rPr lang="ru-RU" dirty="0"/>
              <a:t>Изучить текущие процессы и методы контроля обучения в ЗГУ, анализировать их преимущества и недостатки.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A00EDB-B024-49EC-A7CD-4E3A92A0AC2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06960" y="2604979"/>
            <a:ext cx="5042568" cy="320381"/>
          </a:xfrm>
        </p:spPr>
        <p:txBody>
          <a:bodyPr rtlCol="0"/>
          <a:lstStyle/>
          <a:p>
            <a:r>
              <a:rPr lang="ru-RU" dirty="0"/>
              <a:t>2️⃣   Обзор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D82EC7-5ADD-4197-AE50-6BAA12DAE5D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06961" y="2950455"/>
            <a:ext cx="5041422" cy="540104"/>
          </a:xfrm>
        </p:spPr>
        <p:txBody>
          <a:bodyPr rtlCol="0">
            <a:normAutofit fontScale="92500" lnSpcReduction="10000"/>
          </a:bodyPr>
          <a:lstStyle/>
          <a:p>
            <a:r>
              <a:rPr lang="ru-RU" dirty="0"/>
              <a:t>Провести обзор существующих программных решений и систем контроля обучения, оценить их функциональность и пригодность для внедрения в ЗГУ.</a:t>
            </a:r>
            <a:endParaRPr lang="ru-RU" sz="11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89BFD7D-5F7D-451D-BDB4-C36E0A7A44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06960" y="4457508"/>
            <a:ext cx="5042568" cy="320381"/>
          </a:xfrm>
        </p:spPr>
        <p:txBody>
          <a:bodyPr rtlCol="0"/>
          <a:lstStyle/>
          <a:p>
            <a:r>
              <a:rPr lang="ru-RU" dirty="0"/>
              <a:t>4️⃣   Дизайн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19E19BC-12C6-4F34-8ADE-99486BCBB8F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06961" y="4802984"/>
            <a:ext cx="5041422" cy="540104"/>
          </a:xfrm>
        </p:spPr>
        <p:txBody>
          <a:bodyPr rtlCol="0">
            <a:normAutofit fontScale="92500" lnSpcReduction="10000"/>
          </a:bodyPr>
          <a:lstStyle/>
          <a:p>
            <a:r>
              <a:rPr lang="ru-RU" dirty="0"/>
              <a:t>Разработать архитектуру и дизайн системы, определить основные модули и функциональные возможности.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0BCF128-16BF-47FB-8300-C056A7A674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06960" y="3516100"/>
            <a:ext cx="5042568" cy="320381"/>
          </a:xfrm>
        </p:spPr>
        <p:txBody>
          <a:bodyPr rtlCol="0"/>
          <a:lstStyle/>
          <a:p>
            <a:r>
              <a:rPr lang="ru-RU" dirty="0"/>
              <a:t>3️⃣   Требования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9D5723A4-63FA-4038-9604-C74D5B19B6C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06961" y="3861576"/>
            <a:ext cx="5041422" cy="540104"/>
          </a:xfrm>
        </p:spPr>
        <p:txBody>
          <a:bodyPr rtlCol="0">
            <a:normAutofit fontScale="92500" lnSpcReduction="10000"/>
          </a:bodyPr>
          <a:lstStyle/>
          <a:p>
            <a:r>
              <a:rPr lang="ru-RU" dirty="0"/>
              <a:t>Составить требования к автоматизированной системе контроля обучения, учитывая специфику и потребности ЗГУ.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8E06284-D487-4AD8-BA75-43A428F99A64}"/>
              </a:ext>
            </a:extLst>
          </p:cNvPr>
          <p:cNvSpPr txBox="1">
            <a:spLocks/>
          </p:cNvSpPr>
          <p:nvPr/>
        </p:nvSpPr>
        <p:spPr>
          <a:xfrm>
            <a:off x="1189565" y="762745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Задачи</a:t>
            </a:r>
            <a:endParaRPr lang="ru-RU" sz="4000" dirty="0"/>
          </a:p>
        </p:txBody>
      </p:sp>
      <p:sp>
        <p:nvSpPr>
          <p:cNvPr id="18" name="Текст 6">
            <a:extLst>
              <a:ext uri="{FF2B5EF4-FFF2-40B4-BE49-F238E27FC236}">
                <a16:creationId xmlns:a16="http://schemas.microsoft.com/office/drawing/2014/main" id="{5BA9638A-583D-4C28-A8A1-791E395C7F64}"/>
              </a:ext>
            </a:extLst>
          </p:cNvPr>
          <p:cNvSpPr txBox="1">
            <a:spLocks/>
          </p:cNvSpPr>
          <p:nvPr/>
        </p:nvSpPr>
        <p:spPr>
          <a:xfrm>
            <a:off x="4405815" y="5418179"/>
            <a:ext cx="5042568" cy="320381"/>
          </a:xfrm>
          <a:prstGeom prst="rect">
            <a:avLst/>
          </a:prstGeom>
        </p:spPr>
        <p:txBody>
          <a:bodyPr vert="horz" lIns="0" tIns="45720" rIns="4572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5️⃣   Реализация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id="{B0D225E5-873D-4069-A7B0-494092FA7D91}"/>
              </a:ext>
            </a:extLst>
          </p:cNvPr>
          <p:cNvSpPr txBox="1">
            <a:spLocks/>
          </p:cNvSpPr>
          <p:nvPr/>
        </p:nvSpPr>
        <p:spPr>
          <a:xfrm>
            <a:off x="4405816" y="5763655"/>
            <a:ext cx="5041422" cy="540104"/>
          </a:xfrm>
          <a:prstGeom prst="rect">
            <a:avLst/>
          </a:prstGeom>
        </p:spPr>
        <p:txBody>
          <a:bodyPr vert="horz" lIns="0" tIns="45720" rIns="4572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Разработать и реализовать программное обеспечение для автоматизированной системы контроля обучения, учитывая требования и специфику ЗГУ.</a:t>
            </a:r>
          </a:p>
        </p:txBody>
      </p:sp>
      <p:pic>
        <p:nvPicPr>
          <p:cNvPr id="20" name="Google Shape;105;p2" descr="Google Shape;105;p2">
            <a:extLst>
              <a:ext uri="{FF2B5EF4-FFF2-40B4-BE49-F238E27FC236}">
                <a16:creationId xmlns:a16="http://schemas.microsoft.com/office/drawing/2014/main" id="{4D71CC93-1B89-4D8D-B1A4-CA27AEC54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F353725-9076-4DE0-95ED-0F6EE042B03B}"/>
              </a:ext>
            </a:extLst>
          </p:cNvPr>
          <p:cNvSpPr txBox="1">
            <a:spLocks/>
          </p:cNvSpPr>
          <p:nvPr/>
        </p:nvSpPr>
        <p:spPr>
          <a:xfrm>
            <a:off x="1406349" y="1031911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Продукт</a:t>
            </a:r>
            <a:endParaRPr lang="ru-RU" sz="40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FF2048-A886-47C5-A36C-90CE6401AC17}"/>
              </a:ext>
            </a:extLst>
          </p:cNvPr>
          <p:cNvSpPr/>
          <p:nvPr/>
        </p:nvSpPr>
        <p:spPr>
          <a:xfrm>
            <a:off x="984250" y="2345888"/>
            <a:ext cx="51117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🔹</a:t>
            </a:r>
            <a:r>
              <a:rPr lang="ru-RU" dirty="0"/>
              <a:t> Регистрацию и аутентификацию пользователей (студентов, преподавателей, администраторов) для обеспечения безопасного доступа к системе.</a:t>
            </a:r>
          </a:p>
          <a:p>
            <a:r>
              <a:rPr lang="ru-RU" dirty="0">
                <a:solidFill>
                  <a:schemeClr val="accent1"/>
                </a:solidFill>
              </a:rPr>
              <a:t>🔹</a:t>
            </a:r>
            <a:r>
              <a:rPr lang="ru-RU" dirty="0"/>
              <a:t> Централизованное хранение и управление информацией о студентах, учебных группах, учебных планах и курсах.</a:t>
            </a:r>
          </a:p>
          <a:p>
            <a:r>
              <a:rPr lang="ru-RU" dirty="0">
                <a:solidFill>
                  <a:schemeClr val="accent1"/>
                </a:solidFill>
              </a:rPr>
              <a:t>🔹</a:t>
            </a:r>
            <a:r>
              <a:rPr lang="ru-RU" dirty="0"/>
              <a:t> Автоматизированное планирование и отслеживание активностей и заданий, с возможностью контроля прогресса и времени выполнения.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93C3CBC-65C8-4536-A952-26663487A7B6}"/>
              </a:ext>
            </a:extLst>
          </p:cNvPr>
          <p:cNvSpPr/>
          <p:nvPr/>
        </p:nvSpPr>
        <p:spPr>
          <a:xfrm>
            <a:off x="6311900" y="2345888"/>
            <a:ext cx="51117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🔹</a:t>
            </a:r>
            <a:r>
              <a:rPr lang="ru-RU" dirty="0"/>
              <a:t> Онлайн-тестирование и оценивание, включая возможность создания и прохождения тестов, проверки правильности ответов и расчета оценок.</a:t>
            </a:r>
          </a:p>
          <a:p>
            <a:r>
              <a:rPr lang="ru-RU" dirty="0">
                <a:solidFill>
                  <a:schemeClr val="accent1"/>
                </a:solidFill>
              </a:rPr>
              <a:t>🔹</a:t>
            </a:r>
            <a:r>
              <a:rPr lang="ru-RU" dirty="0"/>
              <a:t> Возможность взаимодействия и обратной связи между студентами и преподавателями через систему обмена сообщениями и форумы.</a:t>
            </a:r>
          </a:p>
          <a:p>
            <a:r>
              <a:rPr lang="ru-RU" dirty="0">
                <a:solidFill>
                  <a:schemeClr val="accent1"/>
                </a:solidFill>
              </a:rPr>
              <a:t>🔹</a:t>
            </a:r>
            <a:r>
              <a:rPr lang="ru-RU" dirty="0"/>
              <a:t> Генерация отчетов и статистической информации для анализа академической производительности студентов и оптимизации учебного процесса.</a:t>
            </a:r>
          </a:p>
        </p:txBody>
      </p:sp>
      <p:pic>
        <p:nvPicPr>
          <p:cNvPr id="27" name="Google Shape;105;p2" descr="Google Shape;105;p2">
            <a:extLst>
              <a:ext uri="{FF2B5EF4-FFF2-40B4-BE49-F238E27FC236}">
                <a16:creationId xmlns:a16="http://schemas.microsoft.com/office/drawing/2014/main" id="{321856AB-CEDE-4DF4-A94A-72740F882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558561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F353725-9076-4DE0-95ED-0F6EE042B03B}"/>
              </a:ext>
            </a:extLst>
          </p:cNvPr>
          <p:cNvSpPr txBox="1">
            <a:spLocks/>
          </p:cNvSpPr>
          <p:nvPr/>
        </p:nvSpPr>
        <p:spPr>
          <a:xfrm>
            <a:off x="1406349" y="1031911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Технологии</a:t>
            </a:r>
            <a:endParaRPr lang="ru-RU" sz="4000" dirty="0"/>
          </a:p>
        </p:txBody>
      </p:sp>
      <p:pic>
        <p:nvPicPr>
          <p:cNvPr id="8" name="Google Shape;105;p2" descr="Google Shape;105;p2">
            <a:extLst>
              <a:ext uri="{FF2B5EF4-FFF2-40B4-BE49-F238E27FC236}">
                <a16:creationId xmlns:a16="http://schemas.microsoft.com/office/drawing/2014/main" id="{74325C46-FBC6-2190-7225-8A2FF16FA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2ECBC7-EF21-4523-B6B8-1812BFE88AA5}"/>
              </a:ext>
            </a:extLst>
          </p:cNvPr>
          <p:cNvSpPr/>
          <p:nvPr/>
        </p:nvSpPr>
        <p:spPr>
          <a:xfrm>
            <a:off x="3178272" y="565151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8E3F24-CB09-4955-B5BC-CDE16AB59C3E}"/>
              </a:ext>
            </a:extLst>
          </p:cNvPr>
          <p:cNvSpPr/>
          <p:nvPr/>
        </p:nvSpPr>
        <p:spPr>
          <a:xfrm>
            <a:off x="755299" y="1956719"/>
            <a:ext cx="534070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🔹 </a:t>
            </a:r>
            <a:r>
              <a:rPr lang="ru-RU" dirty="0" err="1">
                <a:solidFill>
                  <a:schemeClr val="accent1"/>
                </a:solidFill>
              </a:rPr>
              <a:t>Front-end</a:t>
            </a:r>
            <a:r>
              <a:rPr lang="ru-RU" dirty="0">
                <a:solidFill>
                  <a:schemeClr val="accent1"/>
                </a:solidFill>
              </a:rPr>
              <a:t> разработка</a:t>
            </a:r>
            <a:r>
              <a:rPr lang="ru-RU" dirty="0"/>
              <a:t>: HTML, CSS, </a:t>
            </a:r>
            <a:r>
              <a:rPr lang="ru-RU" dirty="0" err="1"/>
              <a:t>JavaScript</a:t>
            </a:r>
            <a:r>
              <a:rPr lang="ru-RU" dirty="0"/>
              <a:t>, возможно использование фреймворков и библиотек, таких как </a:t>
            </a:r>
            <a:r>
              <a:rPr lang="ru-RU" dirty="0" err="1"/>
              <a:t>React</a:t>
            </a:r>
            <a:r>
              <a:rPr lang="ru-RU" dirty="0"/>
              <a:t> или Vue.js.</a:t>
            </a:r>
          </a:p>
          <a:p>
            <a:r>
              <a:rPr lang="ru-RU" dirty="0">
                <a:solidFill>
                  <a:schemeClr val="accent1"/>
                </a:solidFill>
              </a:rPr>
              <a:t>🔹 </a:t>
            </a:r>
            <a:r>
              <a:rPr lang="ru-RU" dirty="0" err="1">
                <a:solidFill>
                  <a:schemeClr val="accent1"/>
                </a:solidFill>
              </a:rPr>
              <a:t>Back-end</a:t>
            </a:r>
            <a:r>
              <a:rPr lang="ru-RU" dirty="0">
                <a:solidFill>
                  <a:schemeClr val="accent1"/>
                </a:solidFill>
              </a:rPr>
              <a:t> разработка</a:t>
            </a:r>
            <a:r>
              <a:rPr lang="ru-RU" dirty="0"/>
              <a:t>: языки программирования, такие как </a:t>
            </a:r>
            <a:r>
              <a:rPr lang="ru-RU" dirty="0" err="1"/>
              <a:t>Python</a:t>
            </a:r>
            <a:r>
              <a:rPr lang="ru-RU" dirty="0"/>
              <a:t> или PHP. Веб-фреймворки, такие как </a:t>
            </a:r>
            <a:r>
              <a:rPr lang="ru-RU" dirty="0" err="1"/>
              <a:t>Django</a:t>
            </a:r>
            <a:r>
              <a:rPr lang="ru-RU" dirty="0"/>
              <a:t> также могут быть использованы для разработки серверной части.</a:t>
            </a:r>
          </a:p>
          <a:p>
            <a:r>
              <a:rPr lang="ru-RU" dirty="0">
                <a:solidFill>
                  <a:schemeClr val="accent1"/>
                </a:solidFill>
              </a:rPr>
              <a:t>🔹 Базы данных</a:t>
            </a:r>
            <a:r>
              <a:rPr lang="ru-RU" dirty="0"/>
              <a:t>: наиболее вероятно использование реляционных баз данных, таких как </a:t>
            </a:r>
            <a:r>
              <a:rPr lang="ru-RU" dirty="0" err="1"/>
              <a:t>MySQL</a:t>
            </a:r>
            <a:r>
              <a:rPr lang="ru-RU" dirty="0"/>
              <a:t>, </a:t>
            </a:r>
            <a:r>
              <a:rPr lang="ru-RU" dirty="0" err="1"/>
              <a:t>PostgreSQL</a:t>
            </a:r>
            <a:r>
              <a:rPr lang="ru-RU" dirty="0"/>
              <a:t>, для хранения информации о студентах, курсах и результатов обучения.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456B433-388B-4871-BC9D-A3CB2D89E676}"/>
              </a:ext>
            </a:extLst>
          </p:cNvPr>
          <p:cNvSpPr/>
          <p:nvPr/>
        </p:nvSpPr>
        <p:spPr>
          <a:xfrm>
            <a:off x="6473649" y="2499593"/>
            <a:ext cx="50025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🔹 Аутентификация и безопасность</a:t>
            </a:r>
            <a:r>
              <a:rPr lang="ru-RU" dirty="0"/>
              <a:t>: применение стандартных протоколов и библиотек, таких как </a:t>
            </a:r>
            <a:r>
              <a:rPr lang="ru-RU" dirty="0" err="1"/>
              <a:t>OAuth</a:t>
            </a:r>
            <a:r>
              <a:rPr lang="ru-RU" dirty="0"/>
              <a:t> или JSON </a:t>
            </a:r>
            <a:r>
              <a:rPr lang="ru-RU" dirty="0" err="1"/>
              <a:t>Web</a:t>
            </a:r>
            <a:r>
              <a:rPr lang="ru-RU" dirty="0"/>
              <a:t> </a:t>
            </a:r>
            <a:r>
              <a:rPr lang="ru-RU" dirty="0" err="1"/>
              <a:t>Tokens</a:t>
            </a:r>
            <a:r>
              <a:rPr lang="ru-RU" dirty="0"/>
              <a:t> (JWT), для обеспечения безопасного доступа к системе.</a:t>
            </a:r>
          </a:p>
          <a:p>
            <a:r>
              <a:rPr lang="ru-RU" dirty="0">
                <a:solidFill>
                  <a:schemeClr val="accent1"/>
                </a:solidFill>
              </a:rPr>
              <a:t>🔹 Веб-сервер</a:t>
            </a:r>
            <a:r>
              <a:rPr lang="ru-RU" dirty="0"/>
              <a:t>: использование серверных технологий, таких как </a:t>
            </a:r>
            <a:r>
              <a:rPr lang="ru-RU" dirty="0" err="1"/>
              <a:t>Apache</a:t>
            </a:r>
            <a:r>
              <a:rPr lang="ru-RU" dirty="0"/>
              <a:t> или </a:t>
            </a:r>
            <a:r>
              <a:rPr lang="ru-RU" dirty="0" err="1"/>
              <a:t>Nginx</a:t>
            </a:r>
            <a:r>
              <a:rPr lang="ru-RU" dirty="0"/>
              <a:t>, для развертывания и обслуживания приложения.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2922932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F353725-9076-4DE0-95ED-0F6EE042B03B}"/>
              </a:ext>
            </a:extLst>
          </p:cNvPr>
          <p:cNvSpPr txBox="1">
            <a:spLocks/>
          </p:cNvSpPr>
          <p:nvPr/>
        </p:nvSpPr>
        <p:spPr>
          <a:xfrm>
            <a:off x="1406349" y="1031911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Конкуренты</a:t>
            </a:r>
            <a:endParaRPr lang="ru-RU" sz="4000" dirty="0"/>
          </a:p>
        </p:txBody>
      </p:sp>
      <p:pic>
        <p:nvPicPr>
          <p:cNvPr id="8" name="Google Shape;105;p2" descr="Google Shape;105;p2">
            <a:extLst>
              <a:ext uri="{FF2B5EF4-FFF2-40B4-BE49-F238E27FC236}">
                <a16:creationId xmlns:a16="http://schemas.microsoft.com/office/drawing/2014/main" id="{74325C46-FBC6-2190-7225-8A2FF16FA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AD0F0AA-6573-4623-8DD3-83408C7F0001}"/>
              </a:ext>
            </a:extLst>
          </p:cNvPr>
          <p:cNvSpPr/>
          <p:nvPr/>
        </p:nvSpPr>
        <p:spPr>
          <a:xfrm>
            <a:off x="1546120" y="2615654"/>
            <a:ext cx="50025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🔹 </a:t>
            </a:r>
            <a:r>
              <a:rPr lang="ru-RU" dirty="0" err="1">
                <a:solidFill>
                  <a:schemeClr val="accent1"/>
                </a:solidFill>
              </a:rPr>
              <a:t>Элжур</a:t>
            </a:r>
            <a:endParaRPr lang="ru-RU" dirty="0">
              <a:solidFill>
                <a:schemeClr val="accent1"/>
              </a:solidFill>
            </a:endParaRPr>
          </a:p>
          <a:p>
            <a:endParaRPr lang="ru-RU" dirty="0"/>
          </a:p>
          <a:p>
            <a:r>
              <a:rPr lang="ru-RU" dirty="0">
                <a:solidFill>
                  <a:schemeClr val="accent1"/>
                </a:solidFill>
              </a:rPr>
              <a:t>🔹 </a:t>
            </a:r>
            <a:r>
              <a:rPr lang="en-US" dirty="0">
                <a:solidFill>
                  <a:schemeClr val="accent1"/>
                </a:solidFill>
              </a:rPr>
              <a:t>Moodle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A4CB617-BB56-4A64-A689-9D715BC94E83}"/>
              </a:ext>
            </a:extLst>
          </p:cNvPr>
          <p:cNvSpPr/>
          <p:nvPr/>
        </p:nvSpPr>
        <p:spPr>
          <a:xfrm>
            <a:off x="-446520" y="3724824"/>
            <a:ext cx="7695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🔹 Классический бумажный журнал </a:t>
            </a:r>
          </a:p>
          <a:p>
            <a:pPr algn="ctr"/>
            <a:r>
              <a:rPr lang="ru-RU" dirty="0"/>
              <a:t>     Да-да, этим все еще пользуются.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929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80DFC4E-829C-4893-8E78-37D071797B44}"/>
              </a:ext>
            </a:extLst>
          </p:cNvPr>
          <p:cNvSpPr txBox="1">
            <a:spLocks/>
          </p:cNvSpPr>
          <p:nvPr/>
        </p:nvSpPr>
        <p:spPr>
          <a:xfrm>
            <a:off x="558528" y="5783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Обьем</a:t>
            </a:r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 рынка</a:t>
            </a:r>
            <a:endParaRPr lang="ru-RU" sz="4000" dirty="0"/>
          </a:p>
        </p:txBody>
      </p:sp>
      <p:pic>
        <p:nvPicPr>
          <p:cNvPr id="28" name="Google Shape;105;p2" descr="Google Shape;105;p2">
            <a:extLst>
              <a:ext uri="{FF2B5EF4-FFF2-40B4-BE49-F238E27FC236}">
                <a16:creationId xmlns:a16="http://schemas.microsoft.com/office/drawing/2014/main" id="{3FD0D57B-BBEE-4D60-9DC8-5301A99D1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5" name="Google Shape;391;g208d8d4173f_0_186">
            <a:extLst>
              <a:ext uri="{FF2B5EF4-FFF2-40B4-BE49-F238E27FC236}">
                <a16:creationId xmlns:a16="http://schemas.microsoft.com/office/drawing/2014/main" id="{87CBF05E-5667-05AB-7690-B6F1CCDCE329}"/>
              </a:ext>
            </a:extLst>
          </p:cNvPr>
          <p:cNvSpPr/>
          <p:nvPr/>
        </p:nvSpPr>
        <p:spPr>
          <a:xfrm>
            <a:off x="2038683" y="3708206"/>
            <a:ext cx="2250510" cy="2305420"/>
          </a:xfrm>
          <a:prstGeom prst="ellipse">
            <a:avLst/>
          </a:prstGeom>
          <a:noFill/>
          <a:ln w="28575" cap="flat" cmpd="sng">
            <a:solidFill>
              <a:srgbClr val="F2220F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lvl="0">
              <a:defRPr lang="ru-RU"/>
            </a:defPPr>
            <a:lvl1pPr marL="0" lvl="1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Google Shape;390;g208d8d4173f_0_186">
            <a:extLst>
              <a:ext uri="{FF2B5EF4-FFF2-40B4-BE49-F238E27FC236}">
                <a16:creationId xmlns:a16="http://schemas.microsoft.com/office/drawing/2014/main" id="{1AD2ECC8-4384-B21A-EECC-ACE047FB4346}"/>
              </a:ext>
            </a:extLst>
          </p:cNvPr>
          <p:cNvSpPr/>
          <p:nvPr/>
        </p:nvSpPr>
        <p:spPr>
          <a:xfrm>
            <a:off x="1366756" y="2331564"/>
            <a:ext cx="3594363" cy="3682062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lvl="0">
              <a:defRPr lang="ru-RU"/>
            </a:defPPr>
            <a:lvl1pPr marL="0" lvl="1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Google Shape;389;g208d8d4173f_0_186">
            <a:extLst>
              <a:ext uri="{FF2B5EF4-FFF2-40B4-BE49-F238E27FC236}">
                <a16:creationId xmlns:a16="http://schemas.microsoft.com/office/drawing/2014/main" id="{A68836D0-E92D-6148-B191-1B680796DB9C}"/>
              </a:ext>
            </a:extLst>
          </p:cNvPr>
          <p:cNvSpPr/>
          <p:nvPr/>
        </p:nvSpPr>
        <p:spPr>
          <a:xfrm>
            <a:off x="820392" y="1212554"/>
            <a:ext cx="4687089" cy="4801072"/>
          </a:xfrm>
          <a:prstGeom prst="ellipse">
            <a:avLst/>
          </a:prstGeom>
          <a:noFill/>
          <a:ln w="28575" cap="flat" cmpd="sng">
            <a:solidFill>
              <a:srgbClr val="20A1D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lvl="0">
              <a:defRPr lang="ru-RU"/>
            </a:defPPr>
            <a:lvl1pPr marL="0" lvl="1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Google Shape;392;g208d8d4173f_0_186">
            <a:extLst>
              <a:ext uri="{FF2B5EF4-FFF2-40B4-BE49-F238E27FC236}">
                <a16:creationId xmlns:a16="http://schemas.microsoft.com/office/drawing/2014/main" id="{E639243F-84AC-8BFE-4469-F8E8D8C306E7}"/>
              </a:ext>
            </a:extLst>
          </p:cNvPr>
          <p:cNvSpPr/>
          <p:nvPr/>
        </p:nvSpPr>
        <p:spPr>
          <a:xfrm>
            <a:off x="6096000" y="1675062"/>
            <a:ext cx="5664353" cy="1110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lvl="0">
              <a:defRPr lang="ru-RU"/>
            </a:defPPr>
            <a:lvl1pPr marL="0" lvl="1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TAM: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Весь рынок образовательных услуг РФ</a:t>
            </a:r>
          </a:p>
        </p:txBody>
      </p:sp>
      <p:sp>
        <p:nvSpPr>
          <p:cNvPr id="32" name="Google Shape;393;g208d8d4173f_0_186">
            <a:extLst>
              <a:ext uri="{FF2B5EF4-FFF2-40B4-BE49-F238E27FC236}">
                <a16:creationId xmlns:a16="http://schemas.microsoft.com/office/drawing/2014/main" id="{E5B4B977-031F-C653-482B-A4BE6FC84F96}"/>
              </a:ext>
            </a:extLst>
          </p:cNvPr>
          <p:cNvSpPr/>
          <p:nvPr/>
        </p:nvSpPr>
        <p:spPr>
          <a:xfrm>
            <a:off x="6096000" y="3011965"/>
            <a:ext cx="5118447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lvl="0">
              <a:defRPr lang="ru-RU"/>
            </a:defPPr>
            <a:lvl1pPr marL="0" lvl="1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solidFill>
                  <a:schemeClr val="accent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SAM:</a:t>
            </a:r>
            <a:endParaRPr lang="ru-RU" sz="1600" i="0" u="none" strike="noStrike" cap="none" dirty="0">
              <a:solidFill>
                <a:schemeClr val="accent1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Рынок высшего образования в РФ</a:t>
            </a:r>
            <a:endParaRPr lang="ru-RU"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33" name="Google Shape;394;g208d8d4173f_0_186">
            <a:extLst>
              <a:ext uri="{FF2B5EF4-FFF2-40B4-BE49-F238E27FC236}">
                <a16:creationId xmlns:a16="http://schemas.microsoft.com/office/drawing/2014/main" id="{F630E669-019B-00A1-2783-289868974E39}"/>
              </a:ext>
            </a:extLst>
          </p:cNvPr>
          <p:cNvSpPr/>
          <p:nvPr/>
        </p:nvSpPr>
        <p:spPr>
          <a:xfrm>
            <a:off x="6096000" y="4239568"/>
            <a:ext cx="5085144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lvl="0">
              <a:defRPr lang="ru-RU"/>
            </a:defPPr>
            <a:lvl1pPr marL="0" lvl="1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solidFill>
                  <a:schemeClr val="accent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SOM:</a:t>
            </a:r>
            <a:endParaRPr sz="1600" i="0" u="none" strike="noStrike" cap="none" dirty="0">
              <a:solidFill>
                <a:schemeClr val="accent1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Реально достижимый объем рынка с учетом наших ресурсов на конкретный момент времени.</a:t>
            </a:r>
            <a:endParaRPr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091026-EDB5-4163-BA04-4D800523A19F}"/>
              </a:ext>
            </a:extLst>
          </p:cNvPr>
          <p:cNvSpPr/>
          <p:nvPr/>
        </p:nvSpPr>
        <p:spPr>
          <a:xfrm>
            <a:off x="2488235" y="1587393"/>
            <a:ext cx="1555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YS Text"/>
              </a:rPr>
              <a:t>2 трлн рублей</a:t>
            </a:r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27131DC-BC18-47E0-B86F-D6460383B6D2}"/>
              </a:ext>
            </a:extLst>
          </p:cNvPr>
          <p:cNvSpPr/>
          <p:nvPr/>
        </p:nvSpPr>
        <p:spPr>
          <a:xfrm>
            <a:off x="2310013" y="2829712"/>
            <a:ext cx="1912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YS Text"/>
              </a:rPr>
              <a:t> 336 млрд рублей</a:t>
            </a:r>
            <a:endParaRPr lang="ru-RU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C450BC0B-BC81-49AD-9B25-FF865C80B885}"/>
              </a:ext>
            </a:extLst>
          </p:cNvPr>
          <p:cNvSpPr/>
          <p:nvPr/>
        </p:nvSpPr>
        <p:spPr>
          <a:xfrm>
            <a:off x="2488234" y="4581193"/>
            <a:ext cx="1627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YS Text"/>
              </a:rPr>
              <a:t>46 млн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3100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80DFC4E-829C-4893-8E78-37D071797B44}"/>
              </a:ext>
            </a:extLst>
          </p:cNvPr>
          <p:cNvSpPr txBox="1">
            <a:spLocks/>
          </p:cNvSpPr>
          <p:nvPr/>
        </p:nvSpPr>
        <p:spPr>
          <a:xfrm>
            <a:off x="558528" y="5783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Бизнес-модель</a:t>
            </a:r>
            <a:endParaRPr lang="ru-RU" sz="4000" dirty="0"/>
          </a:p>
        </p:txBody>
      </p:sp>
      <p:pic>
        <p:nvPicPr>
          <p:cNvPr id="28" name="Google Shape;105;p2" descr="Google Shape;105;p2">
            <a:extLst>
              <a:ext uri="{FF2B5EF4-FFF2-40B4-BE49-F238E27FC236}">
                <a16:creationId xmlns:a16="http://schemas.microsoft.com/office/drawing/2014/main" id="{3FD0D57B-BBEE-4D60-9DC8-5301A99D1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F2909D4F-F22A-69AB-BD93-16BB74F3A980}"/>
              </a:ext>
            </a:extLst>
          </p:cNvPr>
          <p:cNvGrpSpPr/>
          <p:nvPr/>
        </p:nvGrpSpPr>
        <p:grpSpPr>
          <a:xfrm>
            <a:off x="837863" y="930591"/>
            <a:ext cx="10641728" cy="5630294"/>
            <a:chOff x="1247641" y="1035540"/>
            <a:chExt cx="10128565" cy="5630294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0C5FDC8D-6F90-CBB4-E01B-77D44461F1F3}"/>
                </a:ext>
              </a:extLst>
            </p:cNvPr>
            <p:cNvGrpSpPr/>
            <p:nvPr/>
          </p:nvGrpSpPr>
          <p:grpSpPr>
            <a:xfrm>
              <a:off x="1248687" y="1035540"/>
              <a:ext cx="10007068" cy="5630294"/>
              <a:chOff x="2361756" y="1035540"/>
              <a:chExt cx="8455541" cy="5630294"/>
            </a:xfrm>
          </p:grpSpPr>
          <p:sp>
            <p:nvSpPr>
              <p:cNvPr id="46" name="Прямоугольник 45">
                <a:extLst>
                  <a:ext uri="{FF2B5EF4-FFF2-40B4-BE49-F238E27FC236}">
                    <a16:creationId xmlns:a16="http://schemas.microsoft.com/office/drawing/2014/main" id="{6CEF1D31-ED5B-CFC4-A348-C7AF8305AB79}"/>
                  </a:ext>
                </a:extLst>
              </p:cNvPr>
              <p:cNvSpPr/>
              <p:nvPr/>
            </p:nvSpPr>
            <p:spPr>
              <a:xfrm>
                <a:off x="2361757" y="1035542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AFACB4B2-2F2D-5F4C-1FAD-F7708569A4FF}"/>
                  </a:ext>
                </a:extLst>
              </p:cNvPr>
              <p:cNvSpPr/>
              <p:nvPr/>
            </p:nvSpPr>
            <p:spPr>
              <a:xfrm>
                <a:off x="4052688" y="1035541"/>
                <a:ext cx="1690931" cy="1961708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id="{73FDED9F-6B85-64C5-FCD0-619844A4455A}"/>
                  </a:ext>
                </a:extLst>
              </p:cNvPr>
              <p:cNvSpPr/>
              <p:nvPr/>
            </p:nvSpPr>
            <p:spPr>
              <a:xfrm>
                <a:off x="5743619" y="1035541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E71D5E55-4DD6-4316-44E3-6FB02BAF16B7}"/>
                  </a:ext>
                </a:extLst>
              </p:cNvPr>
              <p:cNvSpPr/>
              <p:nvPr/>
            </p:nvSpPr>
            <p:spPr>
              <a:xfrm>
                <a:off x="9125481" y="1035540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Прямоугольник 49">
                <a:extLst>
                  <a:ext uri="{FF2B5EF4-FFF2-40B4-BE49-F238E27FC236}">
                    <a16:creationId xmlns:a16="http://schemas.microsoft.com/office/drawing/2014/main" id="{06AB2759-FE8D-8878-5F89-8D245D6C21EC}"/>
                  </a:ext>
                </a:extLst>
              </p:cNvPr>
              <p:cNvSpPr/>
              <p:nvPr/>
            </p:nvSpPr>
            <p:spPr>
              <a:xfrm>
                <a:off x="4052688" y="2997250"/>
                <a:ext cx="1690931" cy="1977654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4D8BD6F0-680D-4D1F-02FE-4243D5E7026B}"/>
                  </a:ext>
                </a:extLst>
              </p:cNvPr>
              <p:cNvSpPr/>
              <p:nvPr/>
            </p:nvSpPr>
            <p:spPr>
              <a:xfrm>
                <a:off x="7434550" y="1035540"/>
                <a:ext cx="1690931" cy="1961708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id="{68C4F2BE-5244-D77A-D1D6-3B00923846BD}"/>
                  </a:ext>
                </a:extLst>
              </p:cNvPr>
              <p:cNvSpPr/>
              <p:nvPr/>
            </p:nvSpPr>
            <p:spPr>
              <a:xfrm>
                <a:off x="7434550" y="2997249"/>
                <a:ext cx="1690931" cy="1977654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CF081A16-0E49-3C51-E3A0-D914E6C5F74B}"/>
                  </a:ext>
                </a:extLst>
              </p:cNvPr>
              <p:cNvSpPr/>
              <p:nvPr/>
            </p:nvSpPr>
            <p:spPr>
              <a:xfrm rot="5400000">
                <a:off x="3632347" y="3704312"/>
                <a:ext cx="1690931" cy="4232113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86619C00-6973-EA8D-B70D-8DED49E5D4BB}"/>
                  </a:ext>
                </a:extLst>
              </p:cNvPr>
              <p:cNvSpPr/>
              <p:nvPr/>
            </p:nvSpPr>
            <p:spPr>
              <a:xfrm rot="5400000">
                <a:off x="7860117" y="3708654"/>
                <a:ext cx="1690931" cy="4223429"/>
              </a:xfrm>
              <a:prstGeom prst="rect">
                <a:avLst/>
              </a:prstGeom>
              <a:noFill/>
              <a:ln>
                <a:solidFill>
                  <a:srgbClr val="20A1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lvl="0">
                  <a:defRPr lang="ru-RU"/>
                </a:defPPr>
                <a:lvl1pPr marL="0" lvl="1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2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3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4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TextBox 23">
              <a:extLst>
                <a:ext uri="{FF2B5EF4-FFF2-40B4-BE49-F238E27FC236}">
                  <a16:creationId xmlns:a16="http://schemas.microsoft.com/office/drawing/2014/main" id="{03274C59-F7B8-428F-2409-B1B7D871890E}"/>
                </a:ext>
              </a:extLst>
            </p:cNvPr>
            <p:cNvSpPr txBox="1"/>
            <p:nvPr/>
          </p:nvSpPr>
          <p:spPr>
            <a:xfrm>
              <a:off x="1247641" y="1097541"/>
              <a:ext cx="205188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партнёры: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Учреждения высшего и среднего профессионального образования.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Федеральные и региональные министерства образования.</a:t>
              </a:r>
            </a:p>
          </p:txBody>
        </p:sp>
        <p:sp>
          <p:nvSpPr>
            <p:cNvPr id="38" name="TextBox 24">
              <a:extLst>
                <a:ext uri="{FF2B5EF4-FFF2-40B4-BE49-F238E27FC236}">
                  <a16:creationId xmlns:a16="http://schemas.microsoft.com/office/drawing/2014/main" id="{CA9AC7CD-EFDA-B440-5095-B403C232326A}"/>
                </a:ext>
              </a:extLst>
            </p:cNvPr>
            <p:cNvSpPr txBox="1"/>
            <p:nvPr/>
          </p:nvSpPr>
          <p:spPr>
            <a:xfrm>
              <a:off x="5300728" y="1097542"/>
              <a:ext cx="198228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Ценностные предложения: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Удобство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Стоимость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Централизация данных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Сбор статистики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Отечественный продукт</a:t>
              </a:r>
            </a:p>
          </p:txBody>
        </p:sp>
        <p:sp>
          <p:nvSpPr>
            <p:cNvPr id="39" name="TextBox 25">
              <a:extLst>
                <a:ext uri="{FF2B5EF4-FFF2-40B4-BE49-F238E27FC236}">
                  <a16:creationId xmlns:a16="http://schemas.microsoft.com/office/drawing/2014/main" id="{6D7906F6-D5E6-F4CB-3E5F-FF89C28247BD}"/>
                </a:ext>
              </a:extLst>
            </p:cNvPr>
            <p:cNvSpPr txBox="1"/>
            <p:nvPr/>
          </p:nvSpPr>
          <p:spPr>
            <a:xfrm>
              <a:off x="3300572" y="1085610"/>
              <a:ext cx="16127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виды деятельности: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Поддержка и обновление продукта</a:t>
              </a:r>
            </a:p>
          </p:txBody>
        </p:sp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BC7003A4-13F5-D1E8-EDDF-8DAC8B4ABCCE}"/>
                </a:ext>
              </a:extLst>
            </p:cNvPr>
            <p:cNvSpPr txBox="1"/>
            <p:nvPr/>
          </p:nvSpPr>
          <p:spPr>
            <a:xfrm>
              <a:off x="9203871" y="1108865"/>
              <a:ext cx="217233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Сегменты потребителей: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Учреждения среднего специального (профессионального) и высшего образования.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27">
              <a:extLst>
                <a:ext uri="{FF2B5EF4-FFF2-40B4-BE49-F238E27FC236}">
                  <a16:creationId xmlns:a16="http://schemas.microsoft.com/office/drawing/2014/main" id="{75716369-E96A-1134-0A22-D4FDBF7B7EB5}"/>
                </a:ext>
              </a:extLst>
            </p:cNvPr>
            <p:cNvSpPr txBox="1"/>
            <p:nvPr/>
          </p:nvSpPr>
          <p:spPr>
            <a:xfrm>
              <a:off x="7284056" y="1097542"/>
              <a:ext cx="17358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Отношения с потребителями: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B2G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709A49F7-C79D-B0B8-0EEF-5451ECE60353}"/>
                </a:ext>
              </a:extLst>
            </p:cNvPr>
            <p:cNvSpPr txBox="1"/>
            <p:nvPr/>
          </p:nvSpPr>
          <p:spPr>
            <a:xfrm>
              <a:off x="3300572" y="3049843"/>
              <a:ext cx="16127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Ключевые ресурсы: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Поставщики услуг хостинга.</a:t>
              </a:r>
            </a:p>
            <a:p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29">
              <a:extLst>
                <a:ext uri="{FF2B5EF4-FFF2-40B4-BE49-F238E27FC236}">
                  <a16:creationId xmlns:a16="http://schemas.microsoft.com/office/drawing/2014/main" id="{BC3E323D-195E-82D5-BD1C-0162A7CAAE5E}"/>
                </a:ext>
              </a:extLst>
            </p:cNvPr>
            <p:cNvSpPr txBox="1"/>
            <p:nvPr/>
          </p:nvSpPr>
          <p:spPr>
            <a:xfrm>
              <a:off x="7284056" y="3039529"/>
              <a:ext cx="16127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Каналы сбыта: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Тендерные закупки</a:t>
              </a:r>
            </a:p>
          </p:txBody>
        </p:sp>
        <p:sp>
          <p:nvSpPr>
            <p:cNvPr id="44" name="TextBox 30">
              <a:extLst>
                <a:ext uri="{FF2B5EF4-FFF2-40B4-BE49-F238E27FC236}">
                  <a16:creationId xmlns:a16="http://schemas.microsoft.com/office/drawing/2014/main" id="{446364B3-3E84-B66D-6E66-E886A72B4668}"/>
                </a:ext>
              </a:extLst>
            </p:cNvPr>
            <p:cNvSpPr txBox="1"/>
            <p:nvPr/>
          </p:nvSpPr>
          <p:spPr>
            <a:xfrm>
              <a:off x="1350342" y="5022896"/>
              <a:ext cx="31835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Структура издержек: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Фонд заработной платы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Оплата хостинга и серверов</a:t>
              </a:r>
            </a:p>
          </p:txBody>
        </p:sp>
        <p:sp>
          <p:nvSpPr>
            <p:cNvPr id="45" name="TextBox 31">
              <a:extLst>
                <a:ext uri="{FF2B5EF4-FFF2-40B4-BE49-F238E27FC236}">
                  <a16:creationId xmlns:a16="http://schemas.microsoft.com/office/drawing/2014/main" id="{BA9933A2-7819-D264-A28A-FC7BB8CC5209}"/>
                </a:ext>
              </a:extLst>
            </p:cNvPr>
            <p:cNvSpPr txBox="1"/>
            <p:nvPr/>
          </p:nvSpPr>
          <p:spPr>
            <a:xfrm>
              <a:off x="6408241" y="5022896"/>
              <a:ext cx="22144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marL="0" lvl="1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2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3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4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Потоки доходов:</a:t>
              </a:r>
            </a:p>
            <a:p>
              <a:r>
                <a:rPr lang="ru-RU" sz="1600" dirty="0">
                  <a:latin typeface="Arial" panose="020B0604020202020204" pitchFamily="34" charset="0"/>
                  <a:cs typeface="Arial" panose="020B0604020202020204" pitchFamily="34" charset="0"/>
                </a:rPr>
                <a:t>Годовая лицензия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73213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80DFC4E-829C-4893-8E78-37D071797B44}"/>
              </a:ext>
            </a:extLst>
          </p:cNvPr>
          <p:cNvSpPr txBox="1">
            <a:spLocks/>
          </p:cNvSpPr>
          <p:nvPr/>
        </p:nvSpPr>
        <p:spPr>
          <a:xfrm>
            <a:off x="558528" y="5783"/>
            <a:ext cx="10134601" cy="92480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kern="12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Результаты</a:t>
            </a:r>
            <a:endParaRPr lang="ru-RU" sz="4000" dirty="0"/>
          </a:p>
        </p:txBody>
      </p:sp>
      <p:pic>
        <p:nvPicPr>
          <p:cNvPr id="28" name="Google Shape;105;p2" descr="Google Shape;105;p2">
            <a:extLst>
              <a:ext uri="{FF2B5EF4-FFF2-40B4-BE49-F238E27FC236}">
                <a16:creationId xmlns:a16="http://schemas.microsoft.com/office/drawing/2014/main" id="{3FD0D57B-BBEE-4D60-9DC8-5301A99D1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295" y="0"/>
            <a:ext cx="1971705" cy="8262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5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2008474" y="2585871"/>
            <a:ext cx="817505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lvl="0">
              <a:defRPr lang="ru-RU"/>
            </a:defPPr>
            <a:lvl1pPr marL="0" lvl="1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 количественным показателям реализации проекта мы относим: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Обьемы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продаж лицензии.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 качественным показателям реализации относятся следующие результаты: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Возможности кастомизации продукта под требования заказчика.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Долгосрочная поддержка.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среднесрочной перспективе (3-5 лет) мы планируем занять до 15% рынка учреждений высшего и среднего профессионального образования РФ.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1CDF7F-7627-4394-9C36-FA6142BAE9C2}"/>
              </a:ext>
            </a:extLst>
          </p:cNvPr>
          <p:cNvSpPr/>
          <p:nvPr/>
        </p:nvSpPr>
        <p:spPr>
          <a:xfrm>
            <a:off x="1314450" y="994309"/>
            <a:ext cx="7505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 находится в стадии разработки. В течении 6 месяцев планируется выйти на этап тестирования.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604094093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612839-5FA9-4715-8A7D-7F95D097B1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66E941-6182-4A32-B603-DDB09E5F0715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3FFC980-8EEC-4CFC-96C7-CEB6F5CA868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TM02900720[[fn=Интеграл]]</Template>
  <TotalTime>5575</TotalTime>
  <Words>715</Words>
  <Application>Microsoft Office PowerPoint</Application>
  <PresentationFormat>Широкоэкранный</PresentationFormat>
  <Paragraphs>117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Tw Cen MT</vt:lpstr>
      <vt:lpstr>Tw Cen MT Condensed</vt:lpstr>
      <vt:lpstr>Wingdings 3</vt:lpstr>
      <vt:lpstr>YS Text</vt:lpstr>
      <vt:lpstr>Интеграл</vt:lpstr>
      <vt:lpstr>Создание автоматизированной системы контроля обучения в ЗГУ</vt:lpstr>
      <vt:lpstr>Знакомство с командой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нас</dc:title>
  <dc:creator>Иван</dc:creator>
  <cp:lastModifiedBy>Иван</cp:lastModifiedBy>
  <cp:revision>3</cp:revision>
  <dcterms:created xsi:type="dcterms:W3CDTF">2023-12-04T10:55:30Z</dcterms:created>
  <dcterms:modified xsi:type="dcterms:W3CDTF">2023-12-11T14:20:40Z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