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sldIdLst>
    <p:sldId id="256" r:id="rId2"/>
    <p:sldId id="258" r:id="rId3"/>
    <p:sldId id="257" r:id="rId4"/>
    <p:sldId id="260" r:id="rId5"/>
    <p:sldId id="264" r:id="rId6"/>
    <p:sldId id="271" r:id="rId7"/>
    <p:sldId id="269" r:id="rId8"/>
    <p:sldId id="273" r:id="rId9"/>
    <p:sldId id="266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Число пользователей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500</c:v>
                </c:pt>
                <c:pt idx="1">
                  <c:v>1000</c:v>
                </c:pt>
                <c:pt idx="2">
                  <c:v>5000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DA-4B1C-8143-AEFD642EE5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DA-4B1C-8143-AEFD642EE5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DA-4B1C-8143-AEFD642EE5D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98099887"/>
        <c:axId val="1498103631"/>
      </c:lineChart>
      <c:catAx>
        <c:axId val="149809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8103631"/>
        <c:crosses val="autoZero"/>
        <c:auto val="1"/>
        <c:lblAlgn val="ctr"/>
        <c:lblOffset val="100"/>
        <c:noMultiLvlLbl val="0"/>
      </c:catAx>
      <c:valAx>
        <c:axId val="149810363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9809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63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40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0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3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84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46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3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7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571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3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40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3341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048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75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31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981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37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89267-A093-434A-947F-F5FDF8E89484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32252-DD40-4CB4-91ED-D01920D2C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91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A5DE0-E0DE-41D4-BD65-6A020D201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822" y="1602769"/>
            <a:ext cx="8361229" cy="3259956"/>
          </a:xfrm>
        </p:spPr>
        <p:txBody>
          <a:bodyPr/>
          <a:lstStyle/>
          <a:p>
            <a:r>
              <a:rPr lang="en-US" sz="8800" dirty="0" err="1"/>
              <a:t>unicornFiND</a:t>
            </a:r>
            <a:br>
              <a:rPr lang="ru-RU" dirty="0"/>
            </a:br>
            <a:br>
              <a:rPr lang="en-US" dirty="0"/>
            </a:br>
            <a:r>
              <a:rPr lang="ru-RU" sz="2800" dirty="0" err="1"/>
              <a:t>медиаПлатформа</a:t>
            </a:r>
            <a:r>
              <a:rPr lang="ru-RU" sz="2800" dirty="0"/>
              <a:t>, соединяющая инвесторов и </a:t>
            </a:r>
            <a:r>
              <a:rPr lang="ru-RU" sz="2800" dirty="0" err="1"/>
              <a:t>фаундеров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3AB2C5-670A-487A-B8FD-83DCB6D73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011" y="125158"/>
            <a:ext cx="4643920" cy="1477611"/>
          </a:xfrm>
          <a:prstGeom prst="rect">
            <a:avLst/>
          </a:prstGeom>
          <a:effectLst>
            <a:softEdge rad="431800"/>
          </a:effectLst>
        </p:spPr>
      </p:pic>
    </p:spTree>
    <p:extLst>
      <p:ext uri="{BB962C8B-B14F-4D97-AF65-F5344CB8AC3E}">
        <p14:creationId xmlns:p14="http://schemas.microsoft.com/office/powerpoint/2010/main" val="313666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0A220-7049-4004-9199-4B6DF9F8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15136D-B3B2-4511-ADD4-33AE125D6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2220"/>
            <a:ext cx="9601200" cy="4140486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 err="1"/>
              <a:t>Медиаплатформа</a:t>
            </a:r>
            <a:r>
              <a:rPr lang="ru-RU" sz="3600" dirty="0"/>
              <a:t> по регистрации </a:t>
            </a:r>
            <a:r>
              <a:rPr lang="ru-RU" sz="3600" dirty="0" err="1"/>
              <a:t>фаундеров</a:t>
            </a:r>
            <a:r>
              <a:rPr lang="ru-RU" sz="3600" dirty="0"/>
              <a:t>, инвесторов, стартап-проектов</a:t>
            </a:r>
          </a:p>
          <a:p>
            <a:r>
              <a:rPr lang="ru-RU" sz="3600" dirty="0"/>
              <a:t>Искусственный интеллект мониторит проекты по заданным параметрам</a:t>
            </a:r>
          </a:p>
          <a:p>
            <a:r>
              <a:rPr lang="ru-RU" sz="3600" dirty="0"/>
              <a:t>Ранжирование по сектору, раунду, людям, финансированию, новостям</a:t>
            </a:r>
          </a:p>
          <a:p>
            <a:r>
              <a:rPr lang="ru-RU" sz="3600" dirty="0"/>
              <a:t>Оплата по подписке за доступ к </a:t>
            </a:r>
            <a:r>
              <a:rPr lang="ru-RU" sz="3600" dirty="0" err="1"/>
              <a:t>медиаплатформе</a:t>
            </a:r>
            <a:endParaRPr lang="ru-RU" sz="3600" dirty="0"/>
          </a:p>
          <a:p>
            <a:endParaRPr lang="ru-RU" dirty="0"/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Museo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07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AD4FB-0ECE-4457-AEF5-C8615098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по </a:t>
            </a:r>
            <a:r>
              <a:rPr lang="en-US" dirty="0"/>
              <a:t>SMART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B0424A-DA91-4E0B-987F-4780F4721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300" dirty="0"/>
              <a:t>500 активных пользователей к декабрю 2023 г.</a:t>
            </a:r>
            <a:endParaRPr lang="en-US" sz="3300" dirty="0"/>
          </a:p>
          <a:p>
            <a:r>
              <a:rPr lang="ru-RU" sz="3300" dirty="0"/>
              <a:t>200 проектов</a:t>
            </a:r>
            <a:r>
              <a:rPr lang="en-US" sz="3300" dirty="0"/>
              <a:t> </a:t>
            </a:r>
            <a:r>
              <a:rPr lang="ru-RU" sz="3300" dirty="0"/>
              <a:t>к декабрю 2023</a:t>
            </a:r>
          </a:p>
          <a:p>
            <a:r>
              <a:rPr lang="ru-RU" sz="3300" dirty="0"/>
              <a:t>100 инвесторов и бизнес-ангелов к декабрю 2023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503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B0B8C-7AF6-4F6F-AFE8-C73453190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35" y="0"/>
            <a:ext cx="9993526" cy="947451"/>
          </a:xfrm>
        </p:spPr>
        <p:txBody>
          <a:bodyPr/>
          <a:lstStyle/>
          <a:p>
            <a:r>
              <a:rPr lang="ru-RU" dirty="0"/>
              <a:t>Выводы по </a:t>
            </a:r>
            <a:r>
              <a:rPr lang="en-US" dirty="0"/>
              <a:t>PESTEL</a:t>
            </a:r>
            <a:r>
              <a:rPr lang="ru-RU" dirty="0"/>
              <a:t>-анализу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AFC7727-21BA-427C-9262-7FBABFA36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25" y="1067719"/>
            <a:ext cx="9601200" cy="35814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33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Запуск проекта в РФ, с открытием офисов по миру с лояльным законодательством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3300" dirty="0">
                <a:ea typeface="Calibri" panose="020F0502020204030204" pitchFamily="34" charset="0"/>
                <a:cs typeface="Times New Roman" panose="02020603050405020304" pitchFamily="18" charset="0"/>
              </a:rPr>
              <a:t>Угроза попадания под санкции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MVP</a:t>
            </a:r>
            <a:r>
              <a:rPr lang="ru-RU" sz="3300" dirty="0">
                <a:ea typeface="Calibri" panose="020F0502020204030204" pitchFamily="34" charset="0"/>
                <a:cs typeface="Times New Roman" panose="02020603050405020304" pitchFamily="18" charset="0"/>
              </a:rPr>
              <a:t>, далее запуск продаж</a:t>
            </a:r>
            <a:endParaRPr lang="ru-RU" sz="33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10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22013-A77E-469D-A78A-AC00A74DA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Запрос по персоналу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6E207E-FD01-4E82-9B24-36FC8FE53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b="1" dirty="0"/>
              <a:t>Мобилизационный план (5 чел)</a:t>
            </a:r>
          </a:p>
          <a:p>
            <a:r>
              <a:rPr lang="en-US" sz="3300" dirty="0"/>
              <a:t>IT-</a:t>
            </a:r>
            <a:r>
              <a:rPr lang="ru-RU" sz="3300" dirty="0"/>
              <a:t> разработчик</a:t>
            </a:r>
          </a:p>
          <a:p>
            <a:r>
              <a:rPr lang="ru-RU" sz="3300" dirty="0"/>
              <a:t>Маркетолог</a:t>
            </a:r>
          </a:p>
          <a:p>
            <a:r>
              <a:rPr lang="ru-RU" sz="3300" dirty="0"/>
              <a:t>Специалист по продажам</a:t>
            </a:r>
          </a:p>
          <a:p>
            <a:r>
              <a:rPr lang="ru-RU" sz="3300" dirty="0"/>
              <a:t>Контент-менеджер </a:t>
            </a:r>
          </a:p>
          <a:p>
            <a:r>
              <a:rPr lang="ru-RU" sz="3300" dirty="0"/>
              <a:t>Бизнес-аналитик</a:t>
            </a:r>
          </a:p>
        </p:txBody>
      </p:sp>
    </p:spTree>
    <p:extLst>
      <p:ext uri="{BB962C8B-B14F-4D97-AF65-F5344CB8AC3E}">
        <p14:creationId xmlns:p14="http://schemas.microsoft.com/office/powerpoint/2010/main" val="393280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0DCD7-4EAA-45A6-AC10-588AD1085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Режим </a:t>
            </a:r>
            <a:r>
              <a:rPr lang="en-US" dirty="0"/>
              <a:t>IT-</a:t>
            </a:r>
            <a:r>
              <a:rPr lang="ru-RU" dirty="0"/>
              <a:t>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4F5CD5-7388-4189-8027-48EA7E344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54139"/>
            <a:ext cx="9601200" cy="4325421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ru-RU" sz="3300" dirty="0"/>
              <a:t>ОКВЭД </a:t>
            </a:r>
            <a:r>
              <a:rPr lang="ru-RU" sz="3300" b="0" i="0" dirty="0">
                <a:effectLst/>
              </a:rPr>
              <a:t>63.11.1 - деятельность по созданию и использованию баз данных и информационных ресурсов.</a:t>
            </a:r>
            <a:endParaRPr lang="en-US" sz="3300" b="0" i="0" dirty="0"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3300" b="0" i="0" dirty="0">
                <a:effectLst/>
              </a:rPr>
              <a:t>налог на прибыль: 0% до 2025 года, после – по ставке 3%,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3300" b="0" i="0" dirty="0">
                <a:effectLst/>
              </a:rPr>
              <a:t>страховые взносы на сотрудников -7,6%</a:t>
            </a:r>
          </a:p>
        </p:txBody>
      </p:sp>
    </p:spTree>
    <p:extLst>
      <p:ext uri="{BB962C8B-B14F-4D97-AF65-F5344CB8AC3E}">
        <p14:creationId xmlns:p14="http://schemas.microsoft.com/office/powerpoint/2010/main" val="293564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08F16-C312-4870-AF65-AC4D32714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91" y="0"/>
            <a:ext cx="9905998" cy="1273996"/>
          </a:xfrm>
        </p:spPr>
        <p:txBody>
          <a:bodyPr/>
          <a:lstStyle/>
          <a:p>
            <a:r>
              <a:rPr lang="ru-RU" dirty="0"/>
              <a:t>Дорожная карта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5380ECF-0461-469C-BD4E-E85F2CF17C02}"/>
              </a:ext>
            </a:extLst>
          </p:cNvPr>
          <p:cNvCxnSpPr/>
          <p:nvPr/>
        </p:nvCxnSpPr>
        <p:spPr>
          <a:xfrm>
            <a:off x="1448656" y="6195317"/>
            <a:ext cx="90001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5CE92EF1-8537-4089-8F94-18B05482808F}"/>
              </a:ext>
            </a:extLst>
          </p:cNvPr>
          <p:cNvCxnSpPr/>
          <p:nvPr/>
        </p:nvCxnSpPr>
        <p:spPr>
          <a:xfrm flipV="1">
            <a:off x="1458930" y="1047964"/>
            <a:ext cx="0" cy="51473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68469F8-9E65-40DC-9545-37995F9621C9}"/>
              </a:ext>
            </a:extLst>
          </p:cNvPr>
          <p:cNvSpPr/>
          <p:nvPr/>
        </p:nvSpPr>
        <p:spPr>
          <a:xfrm>
            <a:off x="1731194" y="6328876"/>
            <a:ext cx="986319" cy="431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 кв 2023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0ABDA2-CD8F-4B46-845B-13BC1A242766}"/>
              </a:ext>
            </a:extLst>
          </p:cNvPr>
          <p:cNvSpPr/>
          <p:nvPr/>
        </p:nvSpPr>
        <p:spPr>
          <a:xfrm>
            <a:off x="3724378" y="6328878"/>
            <a:ext cx="986319" cy="431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 кв 2024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7B1E3EE-2888-48B3-AFFC-4EBBC1F60206}"/>
              </a:ext>
            </a:extLst>
          </p:cNvPr>
          <p:cNvSpPr/>
          <p:nvPr/>
        </p:nvSpPr>
        <p:spPr>
          <a:xfrm>
            <a:off x="5563450" y="6328876"/>
            <a:ext cx="986319" cy="431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 кв 2024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FC71A3-1D70-4686-BAE8-CBB89EB270D4}"/>
              </a:ext>
            </a:extLst>
          </p:cNvPr>
          <p:cNvSpPr/>
          <p:nvPr/>
        </p:nvSpPr>
        <p:spPr>
          <a:xfrm>
            <a:off x="7481305" y="6328875"/>
            <a:ext cx="986319" cy="431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2025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706C5ED-B234-4614-8B5C-7F4B74BDC4E8}"/>
              </a:ext>
            </a:extLst>
          </p:cNvPr>
          <p:cNvSpPr/>
          <p:nvPr/>
        </p:nvSpPr>
        <p:spPr>
          <a:xfrm>
            <a:off x="9282702" y="6328877"/>
            <a:ext cx="986319" cy="431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2026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6FA95A4-0D16-41EB-B405-B961141B5948}"/>
              </a:ext>
            </a:extLst>
          </p:cNvPr>
          <p:cNvSpPr/>
          <p:nvPr/>
        </p:nvSpPr>
        <p:spPr>
          <a:xfrm>
            <a:off x="1458930" y="1407559"/>
            <a:ext cx="1839072" cy="34521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Получение инвестиций </a:t>
            </a:r>
            <a:r>
              <a:rPr lang="en-US" dirty="0"/>
              <a:t>seed 100 000$</a:t>
            </a:r>
            <a:r>
              <a:rPr lang="ru-RU" dirty="0"/>
              <a:t>,</a:t>
            </a:r>
            <a:endParaRPr lang="en-US" dirty="0"/>
          </a:p>
          <a:p>
            <a:pPr algn="ctr"/>
            <a:r>
              <a:rPr lang="ru-RU" dirty="0"/>
              <a:t>5</a:t>
            </a:r>
            <a:r>
              <a:rPr lang="en-US" dirty="0"/>
              <a:t>00 </a:t>
            </a:r>
            <a:r>
              <a:rPr lang="ru-RU" dirty="0"/>
              <a:t>платящих клиентов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8605912-4995-457D-91D8-BCEDF7376873}"/>
              </a:ext>
            </a:extLst>
          </p:cNvPr>
          <p:cNvSpPr/>
          <p:nvPr/>
        </p:nvSpPr>
        <p:spPr>
          <a:xfrm>
            <a:off x="3298002" y="1407559"/>
            <a:ext cx="1839072" cy="34521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Свой канал </a:t>
            </a:r>
            <a:r>
              <a:rPr lang="en-US" dirty="0" err="1"/>
              <a:t>youtube</a:t>
            </a:r>
            <a:r>
              <a:rPr lang="en-US" dirty="0"/>
              <a:t>, telegram, </a:t>
            </a:r>
            <a:r>
              <a:rPr lang="ru-RU" dirty="0"/>
              <a:t>первый офлайн эвент</a:t>
            </a:r>
            <a:r>
              <a:rPr lang="en-US" dirty="0"/>
              <a:t> 700 </a:t>
            </a:r>
            <a:r>
              <a:rPr lang="ru-RU" dirty="0"/>
              <a:t>платящих клиентов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8F8D2A8-AA31-494C-879C-A8B1C9FAB16B}"/>
              </a:ext>
            </a:extLst>
          </p:cNvPr>
          <p:cNvSpPr/>
          <p:nvPr/>
        </p:nvSpPr>
        <p:spPr>
          <a:xfrm>
            <a:off x="5137073" y="1407559"/>
            <a:ext cx="1839072" cy="34521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  <a:r>
              <a:rPr lang="en-US" dirty="0"/>
              <a:t>00 </a:t>
            </a:r>
            <a:r>
              <a:rPr lang="ru-RU" dirty="0"/>
              <a:t>платящих клиентов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091AF88-E956-458A-8D13-2C90E5D8F938}"/>
              </a:ext>
            </a:extLst>
          </p:cNvPr>
          <p:cNvSpPr/>
          <p:nvPr/>
        </p:nvSpPr>
        <p:spPr>
          <a:xfrm>
            <a:off x="6976145" y="1407555"/>
            <a:ext cx="1839072" cy="34521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Раунд А, 1 млн </a:t>
            </a:r>
            <a:r>
              <a:rPr lang="en-US" dirty="0"/>
              <a:t>$</a:t>
            </a:r>
          </a:p>
          <a:p>
            <a:pPr algn="ctr"/>
            <a:r>
              <a:rPr lang="en-US" dirty="0"/>
              <a:t>5000 </a:t>
            </a:r>
            <a:r>
              <a:rPr lang="ru-RU" dirty="0"/>
              <a:t>клиентов, открытие офисов </a:t>
            </a:r>
            <a:r>
              <a:rPr lang="ru-RU" dirty="0" err="1"/>
              <a:t>Дубаи</a:t>
            </a:r>
            <a:r>
              <a:rPr lang="ru-RU" dirty="0"/>
              <a:t>, Казахстане, Китае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5CACB0C-E40E-4290-9FE4-2D974F9F083A}"/>
              </a:ext>
            </a:extLst>
          </p:cNvPr>
          <p:cNvSpPr/>
          <p:nvPr/>
        </p:nvSpPr>
        <p:spPr>
          <a:xfrm>
            <a:off x="8815216" y="1407555"/>
            <a:ext cx="1839072" cy="34521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Раунд </a:t>
            </a:r>
            <a:r>
              <a:rPr lang="en-US" dirty="0"/>
              <a:t>B, 10 </a:t>
            </a:r>
            <a:r>
              <a:rPr lang="ru-RU" dirty="0"/>
              <a:t>млн</a:t>
            </a:r>
            <a:r>
              <a:rPr lang="en-US" dirty="0"/>
              <a:t>$</a:t>
            </a:r>
            <a:r>
              <a:rPr lang="ru-RU" dirty="0"/>
              <a:t> , 10000 клиентов,</a:t>
            </a:r>
            <a:r>
              <a:rPr lang="en-US" dirty="0"/>
              <a:t> </a:t>
            </a:r>
            <a:r>
              <a:rPr lang="ru-RU" dirty="0"/>
              <a:t>Открытие в Бразилии, Индии, Индонезии, Японии</a:t>
            </a:r>
          </a:p>
        </p:txBody>
      </p:sp>
    </p:spTree>
    <p:extLst>
      <p:ext uri="{BB962C8B-B14F-4D97-AF65-F5344CB8AC3E}">
        <p14:creationId xmlns:p14="http://schemas.microsoft.com/office/powerpoint/2010/main" val="1947241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9DEC-9FF9-4B2B-AAC6-2DD872EFF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Unit-</a:t>
            </a:r>
            <a:r>
              <a:rPr lang="ru-RU" dirty="0"/>
              <a:t>экономика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4F4B76A-C3A5-4E6B-B5D4-F1CFB2529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104760"/>
              </p:ext>
            </p:extLst>
          </p:nvPr>
        </p:nvGraphicFramePr>
        <p:xfrm>
          <a:off x="1068636" y="1633740"/>
          <a:ext cx="10785513" cy="5179687"/>
        </p:xfrm>
        <a:graphic>
          <a:graphicData uri="http://schemas.openxmlformats.org/drawingml/2006/table">
            <a:tbl>
              <a:tblPr/>
              <a:tblGrid>
                <a:gridCol w="5414649">
                  <a:extLst>
                    <a:ext uri="{9D8B030D-6E8A-4147-A177-3AD203B41FA5}">
                      <a16:colId xmlns:a16="http://schemas.microsoft.com/office/drawing/2014/main" val="2553793390"/>
                    </a:ext>
                  </a:extLst>
                </a:gridCol>
                <a:gridCol w="817304">
                  <a:extLst>
                    <a:ext uri="{9D8B030D-6E8A-4147-A177-3AD203B41FA5}">
                      <a16:colId xmlns:a16="http://schemas.microsoft.com/office/drawing/2014/main" val="976376751"/>
                    </a:ext>
                  </a:extLst>
                </a:gridCol>
                <a:gridCol w="3196248">
                  <a:extLst>
                    <a:ext uri="{9D8B030D-6E8A-4147-A177-3AD203B41FA5}">
                      <a16:colId xmlns:a16="http://schemas.microsoft.com/office/drawing/2014/main" val="2172810162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3676628163"/>
                    </a:ext>
                  </a:extLst>
                </a:gridCol>
              </a:tblGrid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 привлеченных пользователей, чел. 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UA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User Acquisition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1 000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856876"/>
                  </a:ext>
                </a:extLst>
              </a:tr>
              <a:tr h="215981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Конверсия в покупку, %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Conversion Rate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3,00%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072780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 покупателей (первых покупок), чел.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Buyers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389404"/>
                  </a:ext>
                </a:extLst>
              </a:tr>
              <a:tr h="215981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Средний чек 1 покупки, руб./ед.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AVP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Average Price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33202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Среднее число покупок на 1 покупателя в месяц, ед./мес.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APC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Average Payment Count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26995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Средний доход на одного клиента в месяц, руб./мес.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ARPC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Average Revenue per Customer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754874"/>
                  </a:ext>
                </a:extLst>
              </a:tr>
              <a:tr h="43196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Средний доход на одного привлеченного пользователя, руб./мес. 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ARPU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Average Revenue per User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870278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1 покупки (прямые расходы), %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COGS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Cost of Goods Sold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406538"/>
                  </a:ext>
                </a:extLst>
              </a:tr>
              <a:tr h="215981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Маркетинговый бюджет, руб.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Acquisition Cost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50 000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755562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привлечения одного пользователя, руб./чел.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CPA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Cost per Acquisition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666307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привлечения одного покупателя, руб./чел. 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CAC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 Acquisition Cost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1 667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62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Отток пользователей, в % от зарегистрировавшихся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Churn Rate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277733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Средний "срок жизни" пользователя в сервисе, мес.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Lifetime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08170"/>
                  </a:ext>
                </a:extLst>
              </a:tr>
              <a:tr h="668739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Средний доход за вычетом себестоимости (валовая прибыль) на 1 пользователя за его "срок жизни" в сервисе, руб.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LTV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Lifetime Value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068952"/>
                  </a:ext>
                </a:extLst>
              </a:tr>
              <a:tr h="477669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Соотношение средней валовой прибыли на 1 пользователя к стоимости его привлечения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LTV vs CPA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LTV vs CPA -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рекомендуемое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&gt;3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995816"/>
                  </a:ext>
                </a:extLst>
              </a:tr>
              <a:tr h="477669">
                <a:tc>
                  <a:txBody>
                    <a:bodyPr/>
                    <a:lstStyle/>
                    <a:p>
                      <a:pPr rtl="0" fontAlgn="ctr"/>
                      <a:r>
                        <a:rPr lang="ru-RU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Соотношение средней валовой прибыли на 1 пользователя к стоимости его привлечения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92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LTV vs CPA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92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LTV vs CPA - </a:t>
                      </a:r>
                      <a:r>
                        <a:rPr lang="ru-RU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фактическое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92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606" marR="460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92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950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76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1203E-4916-4751-AAC3-5EBA04F5A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1566"/>
            <a:ext cx="9905998" cy="1905000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5324185-8661-4DA0-832C-81AA7F9CA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060939"/>
              </p:ext>
            </p:extLst>
          </p:nvPr>
        </p:nvGraphicFramePr>
        <p:xfrm>
          <a:off x="688369" y="1585911"/>
          <a:ext cx="11342670" cy="38799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064">
                  <a:extLst>
                    <a:ext uri="{9D8B030D-6E8A-4147-A177-3AD203B41FA5}">
                      <a16:colId xmlns:a16="http://schemas.microsoft.com/office/drawing/2014/main" val="4100155444"/>
                    </a:ext>
                  </a:extLst>
                </a:gridCol>
                <a:gridCol w="2075226">
                  <a:extLst>
                    <a:ext uri="{9D8B030D-6E8A-4147-A177-3AD203B41FA5}">
                      <a16:colId xmlns:a16="http://schemas.microsoft.com/office/drawing/2014/main" val="385889905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569040401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163059751"/>
                    </a:ext>
                  </a:extLst>
                </a:gridCol>
                <a:gridCol w="1517464">
                  <a:extLst>
                    <a:ext uri="{9D8B030D-6E8A-4147-A177-3AD203B41FA5}">
                      <a16:colId xmlns:a16="http://schemas.microsoft.com/office/drawing/2014/main" val="255207736"/>
                    </a:ext>
                  </a:extLst>
                </a:gridCol>
                <a:gridCol w="955749">
                  <a:extLst>
                    <a:ext uri="{9D8B030D-6E8A-4147-A177-3AD203B41FA5}">
                      <a16:colId xmlns:a16="http://schemas.microsoft.com/office/drawing/2014/main" val="3798248707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2165899269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4243350782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1013520815"/>
                    </a:ext>
                  </a:extLst>
                </a:gridCol>
                <a:gridCol w="767548">
                  <a:extLst>
                    <a:ext uri="{9D8B030D-6E8A-4147-A177-3AD203B41FA5}">
                      <a16:colId xmlns:a16="http://schemas.microsoft.com/office/drawing/2014/main" val="3472761189"/>
                    </a:ext>
                  </a:extLst>
                </a:gridCol>
                <a:gridCol w="682266">
                  <a:extLst>
                    <a:ext uri="{9D8B030D-6E8A-4147-A177-3AD203B41FA5}">
                      <a16:colId xmlns:a16="http://schemas.microsoft.com/office/drawing/2014/main" val="1280479245"/>
                    </a:ext>
                  </a:extLst>
                </a:gridCol>
                <a:gridCol w="838618">
                  <a:extLst>
                    <a:ext uri="{9D8B030D-6E8A-4147-A177-3AD203B41FA5}">
                      <a16:colId xmlns:a16="http://schemas.microsoft.com/office/drawing/2014/main" val="2253621119"/>
                    </a:ext>
                  </a:extLst>
                </a:gridCol>
                <a:gridCol w="824405">
                  <a:extLst>
                    <a:ext uri="{9D8B030D-6E8A-4147-A177-3AD203B41FA5}">
                      <a16:colId xmlns:a16="http://schemas.microsoft.com/office/drawing/2014/main" val="1186339265"/>
                    </a:ext>
                  </a:extLst>
                </a:gridCol>
              </a:tblGrid>
              <a:tr h="3405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Первоначальные 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сумма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2023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Сентябрь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Октябрь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Ноябрь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Декабрь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Всего 2023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2024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2026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831252329"/>
                  </a:ext>
                </a:extLst>
              </a:tr>
              <a:tr h="340561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сайт+приложение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ATC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2 395 800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1 153 766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1 153 766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1 153 766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5 857 098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1 153 766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4 615 064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9230128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214145967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продвижение + реклама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Выручка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999000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1998000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4995000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7992000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9990000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49950000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99900000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208984946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Аренда коворкинг 4 месяца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309600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Число подписок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412020170"/>
                  </a:ext>
                </a:extLst>
              </a:tr>
              <a:tr h="18209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зп АУП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200 000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Чистая прибыль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-2 395 800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-154 766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844 234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3 841 234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2 134 902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8 836 234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45 334 936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90 669 872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845434510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соц отчисл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72200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159690632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зп команда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750 000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625135185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Регистрация ООО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14000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878075587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2395800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2242085688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2213608333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Расходы в месяц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сумма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2883998353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продвижение + реклама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559067082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амортизация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4166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845213357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аренда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77400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94526921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зп АУП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200 000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699184583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соц отчисл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72200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3299933747"/>
                  </a:ext>
                </a:extLst>
              </a:tr>
              <a:tr h="19115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зп работники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750000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1265334908"/>
                  </a:ext>
                </a:extLst>
              </a:tr>
              <a:tr h="3405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1 153 766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6" marR="6016" marT="6016" marB="0" anchor="b"/>
                </a:tc>
                <a:extLst>
                  <a:ext uri="{0D108BD9-81ED-4DB2-BD59-A6C34878D82A}">
                    <a16:rowId xmlns:a16="http://schemas.microsoft.com/office/drawing/2014/main" val="2250222362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6D32949-DB60-43BB-9295-F3EDA4609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940088"/>
              </p:ext>
            </p:extLst>
          </p:nvPr>
        </p:nvGraphicFramePr>
        <p:xfrm>
          <a:off x="4494882" y="3102845"/>
          <a:ext cx="4949022" cy="2189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341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2D909-F4C1-4B00-96B9-665365DF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0A27D-35CE-4A49-9B23-DD85FB93F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553378"/>
            <a:ext cx="9601200" cy="4362680"/>
          </a:xfrm>
        </p:spPr>
        <p:txBody>
          <a:bodyPr>
            <a:normAutofit fontScale="92500" lnSpcReduction="10000"/>
          </a:bodyPr>
          <a:lstStyle/>
          <a:p>
            <a:r>
              <a:rPr lang="ru-RU" sz="4000" dirty="0"/>
              <a:t>Симонов</a:t>
            </a:r>
            <a:r>
              <a:rPr lang="ru-RU" sz="3300" dirty="0"/>
              <a:t> Евгений</a:t>
            </a:r>
            <a:endParaRPr lang="en-US" sz="3300" dirty="0"/>
          </a:p>
          <a:p>
            <a:endParaRPr lang="ru-RU" sz="3200" dirty="0"/>
          </a:p>
          <a:p>
            <a:r>
              <a:rPr lang="ru-RU" dirty="0"/>
              <a:t>Телефон</a:t>
            </a:r>
            <a:r>
              <a:rPr lang="ru-RU" sz="2400" dirty="0"/>
              <a:t>:</a:t>
            </a:r>
            <a:r>
              <a:rPr lang="ru-RU" sz="3000" dirty="0"/>
              <a:t> </a:t>
            </a:r>
            <a:r>
              <a:rPr lang="ru-RU" sz="3500" b="1" dirty="0"/>
              <a:t>8-927-523-57-78</a:t>
            </a:r>
            <a:r>
              <a:rPr lang="ru-RU" sz="3000" dirty="0"/>
              <a:t> </a:t>
            </a:r>
            <a:r>
              <a:rPr lang="ru-RU" sz="2400" dirty="0"/>
              <a:t>(</a:t>
            </a:r>
            <a:r>
              <a:rPr lang="en-US" sz="2400" dirty="0"/>
              <a:t>what’s up)</a:t>
            </a:r>
          </a:p>
          <a:p>
            <a:endParaRPr lang="en-US" sz="2400" dirty="0"/>
          </a:p>
          <a:p>
            <a:r>
              <a:rPr lang="en-US" dirty="0"/>
              <a:t>Telegram, </a:t>
            </a:r>
            <a:r>
              <a:rPr lang="en-US" dirty="0" err="1"/>
              <a:t>instagram</a:t>
            </a:r>
            <a:r>
              <a:rPr lang="ru-RU" sz="2400" dirty="0"/>
              <a:t>: </a:t>
            </a:r>
            <a:r>
              <a:rPr lang="en-US" sz="3200" dirty="0"/>
              <a:t>@eksimonov</a:t>
            </a:r>
          </a:p>
          <a:p>
            <a:endParaRPr lang="en-US" sz="2400" dirty="0"/>
          </a:p>
          <a:p>
            <a:r>
              <a:rPr lang="en-US" dirty="0"/>
              <a:t>E-mail</a:t>
            </a:r>
            <a:r>
              <a:rPr lang="ru-RU" dirty="0"/>
              <a:t>:</a:t>
            </a:r>
            <a:r>
              <a:rPr lang="en-US" sz="3200" dirty="0"/>
              <a:t>eksimonov@gmail.com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5185CA-749F-4299-9B46-481C8CDC17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6" b="28717"/>
          <a:stretch/>
        </p:blipFill>
        <p:spPr>
          <a:xfrm>
            <a:off x="7216048" y="941943"/>
            <a:ext cx="4803354" cy="547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43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2609</TotalTime>
  <Words>658</Words>
  <Application>Microsoft Office PowerPoint</Application>
  <PresentationFormat>Широкоэкранный</PresentationFormat>
  <Paragraphs>216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Museo</vt:lpstr>
      <vt:lpstr>Tw Cen MT</vt:lpstr>
      <vt:lpstr>Контур</vt:lpstr>
      <vt:lpstr>unicornFiND  медиаПлатформа, соединяющая инвесторов и фаундеров</vt:lpstr>
      <vt:lpstr>Описание проекта</vt:lpstr>
      <vt:lpstr>Цели по SMART</vt:lpstr>
      <vt:lpstr>Выводы по PESTEL-анализу</vt:lpstr>
      <vt:lpstr>Запрос по персоналу</vt:lpstr>
      <vt:lpstr>Режим IT-компании</vt:lpstr>
      <vt:lpstr>Дорожная карта</vt:lpstr>
      <vt:lpstr>Unit-экономика</vt:lpstr>
      <vt:lpstr>Финансовый план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Краудфандинг на криптовалюте</dc:title>
  <dc:creator>Симонов Евгений Константинович</dc:creator>
  <cp:lastModifiedBy>Симонов Евгений Константинович</cp:lastModifiedBy>
  <cp:revision>87</cp:revision>
  <dcterms:created xsi:type="dcterms:W3CDTF">2023-04-20T11:20:37Z</dcterms:created>
  <dcterms:modified xsi:type="dcterms:W3CDTF">2023-09-03T17:47:25Z</dcterms:modified>
</cp:coreProperties>
</file>