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301" r:id="rId6"/>
    <p:sldId id="308" r:id="rId7"/>
    <p:sldId id="307" r:id="rId8"/>
    <p:sldId id="309" r:id="rId9"/>
    <p:sldId id="306" r:id="rId10"/>
    <p:sldId id="310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66FF33"/>
    <a:srgbClr val="FBB3C1"/>
    <a:srgbClr val="FFFF99"/>
    <a:srgbClr val="FF2F2D"/>
    <a:srgbClr val="B5D8E1"/>
    <a:srgbClr val="FCAF17"/>
    <a:srgbClr val="9F00FF"/>
    <a:srgbClr val="FD493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83" d="100"/>
          <a:sy n="83" d="100"/>
        </p:scale>
        <p:origin x="432" y="8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Helvetica"/>
                <a:cs typeface="Helvetica"/>
              </a:rPr>
              <a:t>Траты на животных в разных странах, млрд. долларов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8757821665103108"/>
          <c:y val="0.16081477017972251"/>
          <c:w val="0.70537776194534951"/>
          <c:h val="0.7503959784502010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explosion val="9"/>
            <c:spPr>
              <a:solidFill>
                <a:srgbClr val="FF00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F1C-4350-BE2C-D13CB2055DBA}"/>
              </c:ext>
            </c:extLst>
          </c:dPt>
          <c:dPt>
            <c:idx val="1"/>
            <c:bubble3D val="0"/>
            <c:explosion val="13"/>
            <c:spPr>
              <a:solidFill>
                <a:srgbClr val="00B0F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F1C-4350-BE2C-D13CB2055DBA}"/>
              </c:ext>
            </c:extLst>
          </c:dPt>
          <c:dPt>
            <c:idx val="2"/>
            <c:bubble3D val="0"/>
            <c:explosion val="11"/>
            <c:spPr>
              <a:solidFill>
                <a:srgbClr val="66FF33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AF1C-4350-BE2C-D13CB2055DBA}"/>
              </c:ext>
            </c:extLst>
          </c:dPt>
          <c:dPt>
            <c:idx val="3"/>
            <c:bubble3D val="0"/>
            <c:explosion val="8"/>
            <c:spPr>
              <a:solidFill>
                <a:srgbClr val="FBB3C1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F1C-4350-BE2C-D13CB2055DBA}"/>
              </c:ext>
            </c:extLst>
          </c:dPt>
          <c:dPt>
            <c:idx val="4"/>
            <c:bubble3D val="0"/>
            <c:explosion val="9"/>
            <c:spPr>
              <a:solidFill>
                <a:srgbClr val="FFFF99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F1C-4350-BE2C-D13CB2055DBA}"/>
              </c:ext>
            </c:extLst>
          </c:dPt>
          <c:dPt>
            <c:idx val="5"/>
            <c:bubble3D val="0"/>
            <c:explosion val="10"/>
            <c:spPr>
              <a:solidFill>
                <a:srgbClr val="CC0099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F1C-4350-BE2C-D13CB2055DBA}"/>
              </c:ext>
            </c:extLst>
          </c:dPt>
          <c:cat>
            <c:strRef>
              <c:f>Лист1!$A$2:$A$7</c:f>
              <c:strCache>
                <c:ptCount val="6"/>
                <c:pt idx="0">
                  <c:v>Россия</c:v>
                </c:pt>
                <c:pt idx="1">
                  <c:v>США</c:v>
                </c:pt>
                <c:pt idx="2">
                  <c:v>Великобритания</c:v>
                </c:pt>
                <c:pt idx="3">
                  <c:v>Австралия</c:v>
                </c:pt>
                <c:pt idx="4">
                  <c:v>Китай</c:v>
                </c:pt>
                <c:pt idx="5">
                  <c:v>ЕС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0.73599999999999999</c:v>
                </c:pt>
                <c:pt idx="1">
                  <c:v>136.80000000000001</c:v>
                </c:pt>
                <c:pt idx="2">
                  <c:v>12.6</c:v>
                </c:pt>
                <c:pt idx="3">
                  <c:v>33.200000000000003</c:v>
                </c:pt>
                <c:pt idx="4">
                  <c:v>31.89</c:v>
                </c:pt>
                <c:pt idx="5">
                  <c:v>32.200000000000003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1C-4350-BE2C-D13CB2055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34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Умная игрушка для питомцев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err="1" smtClean="0"/>
              <a:t>Лачугина</a:t>
            </a:r>
            <a:r>
              <a:rPr lang="ru-RU" dirty="0" smtClean="0"/>
              <a:t> Анастасия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36583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56664" y="884475"/>
            <a:ext cx="642850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latin typeface="Candara" panose="020E0502030303020204" pitchFamily="34" charset="0"/>
                <a:sym typeface="Gilroy-Light"/>
              </a:rPr>
              <a:t>Устройство</a:t>
            </a:r>
            <a:r>
              <a:rPr lang="ru-RU" sz="1600" dirty="0">
                <a:latin typeface="Candara" panose="020E0502030303020204" pitchFamily="34" charset="0"/>
                <a:sym typeface="Gilroy-Light"/>
              </a:rPr>
              <a:t>, </a:t>
            </a:r>
            <a:r>
              <a:rPr lang="ru-RU" sz="1600" dirty="0" smtClean="0">
                <a:latin typeface="Candara" panose="020E0502030303020204" pitchFamily="34" charset="0"/>
                <a:sym typeface="Gilroy-Light"/>
              </a:rPr>
              <a:t>позволяет питомцам </a:t>
            </a:r>
            <a:r>
              <a:rPr lang="ru-RU" sz="1600" dirty="0">
                <a:latin typeface="Candara" panose="020E0502030303020204" pitchFamily="34" charset="0"/>
                <a:sym typeface="Gilroy-Light"/>
              </a:rPr>
              <a:t>самостоятельно развлекать себя в </a:t>
            </a:r>
            <a:r>
              <a:rPr lang="ru-RU" sz="1600" dirty="0" smtClean="0">
                <a:latin typeface="Candara" panose="020E0502030303020204" pitchFamily="34" charset="0"/>
                <a:sym typeface="Gilroy-Light"/>
              </a:rPr>
              <a:t>отсутствие хозяев </a:t>
            </a:r>
            <a:r>
              <a:rPr lang="ru-RU" sz="1600" dirty="0">
                <a:latin typeface="Candara" panose="020E0502030303020204" pitchFamily="34" charset="0"/>
                <a:sym typeface="Gilroy-Light"/>
              </a:rPr>
              <a:t>дома, </a:t>
            </a:r>
            <a:r>
              <a:rPr lang="ru-RU" sz="1600" dirty="0" smtClean="0">
                <a:latin typeface="Candara" panose="020E0502030303020204" pitchFamily="34" charset="0"/>
                <a:sym typeface="Gilroy-Light"/>
              </a:rPr>
              <a:t>за счет предоставления различных игр, используя технологии, схожие с работой робота-пылесоса, основанные на разметке допустимой области для игр через систему одновременной локализации и построения карты. Также искусственный интеллект будет отслеживать активность собаки, передавая информацию в специальное приложение.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Candara" panose="020E0502030303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 descr="https://sun9-1.userapi.com/impg/-tCzuIjE1XMckiCa4kk7R9yQGPsWGijnc4itAg/tVOj_embiwI.jpg?size=1024x1024&amp;quality=95&amp;sign=741662c011e1c980e681a6da98479a07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890" y="943446"/>
            <a:ext cx="5075237" cy="5075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robot-store.com.ua/content/uploads/images/ibot-vac-plus-pr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hi-nova.com/image/cache/catalog/myhinovafotos/253/pylesos-robot-lazernaya-navigatsiya-x8-14-1000x100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2" b="3913"/>
          <a:stretch/>
        </p:blipFill>
        <p:spPr bwMode="auto">
          <a:xfrm>
            <a:off x="1040735" y="2816290"/>
            <a:ext cx="5110630" cy="3731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03667" y="947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397" y="789728"/>
            <a:ext cx="9297698" cy="60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00203" y="5989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0644602"/>
              </p:ext>
            </p:extLst>
          </p:nvPr>
        </p:nvGraphicFramePr>
        <p:xfrm>
          <a:off x="221674" y="692502"/>
          <a:ext cx="11693233" cy="6099571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194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8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9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8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2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Название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Оказываемые услуги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Стоимости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Способы заработка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Распространенность по России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Интерфейс сайта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9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Собака-Гуляка</a:t>
                      </a:r>
                      <a:endParaRPr lang="ru-RU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Выгул собак, передержка, няня для собак. Дополнительные услуги: мытье собаки, расчесывание, стрижка когтей, возможность отвести к </a:t>
                      </a:r>
                      <a:r>
                        <a:rPr lang="ru-RU" sz="1100" u="none" strike="noStrike" dirty="0" err="1">
                          <a:effectLst/>
                        </a:rPr>
                        <a:t>грумеру</a:t>
                      </a:r>
                      <a:r>
                        <a:rPr lang="ru-RU" sz="1100" u="none" strike="noStrike" dirty="0">
                          <a:effectLst/>
                        </a:rPr>
                        <a:t> или ветеринару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Догситтинг от 1000 до 1700р/сутки. Выгул 700 руб. Дополнительные услуги от 400 до 700 рублей. Няня 700 руб/час.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Премиум подписка, позволяющая получать скидку на услуги, реклама от различных СМИ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Москва, Подмосковье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Удобен, понятен, стоимость в открытом доступе, заказать услугу можно прямо на сайте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49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Цап-Царап</a:t>
                      </a:r>
                      <a:endParaRPr lang="ru-RU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Котоконтроль, дневная котоняня, кэтситтинг.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Котоконтроль - 1 визит 15 минут 500 рублей, дневная котоняня 1 час 700 руб, кэтситтинг сутки 1000 рублей.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Реклама от различных СМИ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Москва, Подмосковье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Удобен, понятен, стоимость в открытом доступе, заказать услугу можно прямо на сайте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9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Гульдог</a:t>
                      </a:r>
                      <a:endParaRPr lang="ru-RU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Выгул, передержка, няня, дрессировка, онлайн-консультация с кинологом.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Выгул 645 руб/час, передержка от 1000 до 1500 руб/сутки, няня 650руб/час, консультация с кинологом 1300руб/час, курс по воспитанию от 5500 до 27000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Видеоролики на YouTube, собственное приложение, реклама от различных СМИ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Москва, Санкт-Петербург, Казань, Новосибирск, Екатеринбург, Самара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Удобен, понятен, стоимость в открытом доступе, заказать услугу можно прямо на сайте, есть калькулятор на сайте с расчетом стоимости услуги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9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Мурчалкин</a:t>
                      </a:r>
                      <a:endParaRPr lang="ru-RU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Передержка, няня.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Передержка 790 руб/сутки, няня 645 руб/час.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Видеоролики на YouTube, собственное приложение, реклама от различных СМИ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Москва, Санкт-Петербург, Казань, Новосибирск, Екатеринбург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Удобен, понятен, стоимость в открытом доступе, заказать услугу можно прямо на сайте, есть калькулятор на сайте с расчетом стоимости услуги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79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Догси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Передржка собак, передережка котов, выгул собак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Стоимость указывается каждым догситтером самостоятельно и варьируется в зависимости от региона от 300+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Собственное приложение, реклама от различных СМИ, партнерская программа, сотрудничество с различными организациями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46 городов России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Невозможно узнать точную стоимости услуги без обращения к </a:t>
                      </a:r>
                      <a:r>
                        <a:rPr lang="ru-RU" sz="1100" u="none" strike="noStrike" dirty="0" err="1">
                          <a:effectLst/>
                        </a:rPr>
                        <a:t>догситтеру</a:t>
                      </a:r>
                      <a:r>
                        <a:rPr lang="ru-RU" sz="1100" u="none" strike="noStrike" dirty="0">
                          <a:effectLst/>
                        </a:rPr>
                        <a:t>, есть встроенный чат, возможно выбрать даты.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122175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327479" y="234998"/>
            <a:ext cx="213270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US" sz="4800" dirty="0" smtClean="0"/>
              <a:t>PAM</a:t>
            </a:r>
            <a:endParaRPr sz="4800"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194786" y="3533083"/>
            <a:ext cx="163068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rPr lang="en-US" dirty="0" smtClean="0"/>
              <a:t>SAM</a:t>
            </a:r>
            <a:endParaRPr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577739" y="1534699"/>
            <a:ext cx="171015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rPr lang="en-US" dirty="0" smtClean="0"/>
              <a:t>TAM</a:t>
            </a:r>
            <a:endParaRPr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10669" y="4047147"/>
            <a:ext cx="160019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r>
              <a:rPr lang="en-US" dirty="0" smtClean="0"/>
              <a:t>SOM</a:t>
            </a:r>
            <a:endParaRPr dirty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228112" y="4316108"/>
            <a:ext cx="2152800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60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defRPr>
            </a:lvl1pPr>
          </a:lstStyle>
          <a:p>
            <a:r>
              <a:rPr lang="ru-RU" dirty="0"/>
              <a:t>Доступный объем рынка примерно составляет 5% от общего объема, 339.000* 5000 руб. = 1,695 млрд. руб. 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294928" y="1092397"/>
            <a:ext cx="197881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>
                <a:latin typeface="Candara" panose="020E0502030303020204" pitchFamily="34" charset="0"/>
              </a:rPr>
              <a:t>Потенциальный объем рынка:</a:t>
            </a:r>
          </a:p>
          <a:p>
            <a:r>
              <a:rPr lang="ru-RU" dirty="0" smtClean="0">
                <a:latin typeface="Candara" panose="020E0502030303020204" pitchFamily="34" charset="0"/>
              </a:rPr>
              <a:t>22,6 млн собак в России * 5000 руб. (стоимость игрушки) = 113 млрд. руб.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577739" y="2201274"/>
            <a:ext cx="2403856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60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defRPr>
            </a:lvl1pPr>
          </a:lstStyle>
          <a:p>
            <a:r>
              <a:rPr lang="ru-RU" dirty="0"/>
              <a:t>Общий объем рассчитаем по аналогии с роботами-пылесосами, которые покупают 30% от всех потребителей. Получаем, 6,78 млн * 5000 руб. = 33,9 млрд. руб.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971292" y="4687449"/>
            <a:ext cx="2352820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60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defRPr>
            </a:lvl1pPr>
          </a:lstStyle>
          <a:p>
            <a:r>
              <a:rPr lang="ru-RU" dirty="0"/>
              <a:t>Реально достижимый объем получим через рекламу среди кинологов Ульяновской области, что примерно составит 5000 человек * 5000 руб. = 25 млн. руб.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80358" y="59342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Рынки</a:t>
            </a:r>
            <a:endParaRPr sz="3600" dirty="0"/>
          </a:p>
        </p:txBody>
      </p:sp>
      <p:pic>
        <p:nvPicPr>
          <p:cNvPr id="3074" name="Picture 2" descr="https://skillbox.ru/upload/setka_images/09483628062022_c2fc3cad45e4179e3f2d1a19f490a345374b199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55" b="90400" l="10000" r="90000">
                        <a14:foregroundMark x1="46429" y1="9527" x2="52662" y2="9673"/>
                        <a14:foregroundMark x1="47208" y1="90400" x2="54610" y2="90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" y="1128254"/>
            <a:ext cx="5916875" cy="5282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08" y="19685"/>
            <a:ext cx="10515600" cy="71183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Статистика по России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2608" y="1074390"/>
            <a:ext cx="5430233" cy="5226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  <a:sym typeface="Helvetica"/>
              </a:rPr>
              <a:t>Согласно проводимым опросам среди владельцев питомцев в России, можно сделать некоторые выводы. Большинство считают питомца членом семьи, чуть меньший процент – другом. Самые частые породы собак: немецкая овчарка, той-терьер, йоркширский терьер, </a:t>
            </a:r>
            <a:r>
              <a:rPr lang="ru-RU" dirty="0" err="1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  <a:sym typeface="Helvetica"/>
              </a:rPr>
              <a:t>чихуахуа</a:t>
            </a:r>
            <a:r>
              <a:rPr lang="ru-RU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  <a:sym typeface="Helvetica"/>
              </a:rPr>
              <a:t> и кавказская овчарка, половина опрошенных владеют собакой смешанных пород</a:t>
            </a:r>
            <a:r>
              <a:rPr lang="ru-RU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.  </a:t>
            </a:r>
          </a:p>
        </p:txBody>
      </p:sp>
      <p:pic>
        <p:nvPicPr>
          <p:cNvPr id="1026" name="Picture 2" descr="https://druzhniy-center.ru/wp-content/uploads/b/b/3/bb3873e5ccf6beb7b17dbaabeba6c8df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103" y="19685"/>
            <a:ext cx="5632564" cy="679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C00000"/>
          </a:solidFill>
        </p:grpSpPr>
        <p:sp>
          <p:nvSpPr>
            <p:cNvPr id="12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1626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263" y="82557"/>
            <a:ext cx="10402878" cy="62873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Статистика по тратам на животных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965" y="1261731"/>
            <a:ext cx="5911271" cy="5560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В 2022 году траты на животных в России составляют 54 млрд рублей. Такие подсчёты приводит Национальное агентство финансовых исследований. В 2022 году жители США, по подсчетам </a:t>
            </a:r>
            <a:r>
              <a:rPr lang="ru-RU" dirty="0" err="1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Forbes</a:t>
            </a:r>
            <a:r>
              <a:rPr lang="ru-RU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, потратили на своих домашних животных $136,8 млрд. В ЕС в 2022 году владельцы животных потратили 29,1 млрд евро, в Великобритании - 9,3 млрд фунтов стерлингов, в Австралии - $33,2 млрд, в Китае - $31,89 млрд. 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400542879"/>
              </p:ext>
            </p:extLst>
          </p:nvPr>
        </p:nvGraphicFramePr>
        <p:xfrm>
          <a:off x="6322289" y="1220703"/>
          <a:ext cx="5361710" cy="5040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2D050"/>
          </a:solidFill>
        </p:grpSpPr>
        <p:sp>
          <p:nvSpPr>
            <p:cNvPr id="1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5291428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703" y="82617"/>
            <a:ext cx="10515600" cy="61023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Уже существующие технологии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048" y="863648"/>
            <a:ext cx="7494071" cy="6719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На данный момент существует множество гаджетов с информационными технологиями, а так как, исходя из предыдущей статистики, люди любят тратить деньги на животных, то игрушки для животных будут актуальны всегда.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 err="1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Трекер</a:t>
            </a:r>
            <a:r>
              <a:rPr lang="ru-RU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 активности питомца. Позволяет отслеживать состояние активности собаки, ее время отдыха через специальный ошейник с </a:t>
            </a:r>
            <a:r>
              <a:rPr lang="ru-RU" sz="1600" dirty="0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датчиком.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>
              <a:solidFill>
                <a:srgbClr val="1B1B1B"/>
              </a:solidFill>
              <a:latin typeface="Candara" panose="020E0502030303020204" pitchFamily="34" charset="0"/>
              <a:ea typeface="Gilroy-Light"/>
              <a:cs typeface="Gilroy-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GPS</a:t>
            </a:r>
            <a:r>
              <a:rPr lang="ru-RU" sz="1600" dirty="0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 </a:t>
            </a:r>
            <a:r>
              <a:rPr lang="ru-RU" sz="1600" dirty="0" err="1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трекер</a:t>
            </a:r>
            <a:r>
              <a:rPr lang="ru-RU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. Отслеживает местоположение собаки через </a:t>
            </a:r>
            <a:r>
              <a:rPr lang="en-US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GPS</a:t>
            </a:r>
            <a:r>
              <a:rPr lang="ru-RU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 и выводит данные на телефон</a:t>
            </a:r>
            <a:r>
              <a:rPr lang="ru-RU" sz="1600" dirty="0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>
              <a:solidFill>
                <a:srgbClr val="1B1B1B"/>
              </a:solidFill>
              <a:latin typeface="Candara" panose="020E0502030303020204" pitchFamily="34" charset="0"/>
              <a:ea typeface="Gilroy-Light"/>
              <a:cs typeface="Gilroy-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600" dirty="0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Ошейник-</a:t>
            </a:r>
            <a:r>
              <a:rPr lang="ru-RU" sz="1600" dirty="0" err="1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антилай</a:t>
            </a:r>
            <a:r>
              <a:rPr lang="ru-RU" sz="1600" dirty="0" smtClean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.</a:t>
            </a:r>
            <a:endParaRPr lang="ru-RU" sz="1600" dirty="0" smtClean="0">
              <a:solidFill>
                <a:srgbClr val="1B1B1B"/>
              </a:solidFill>
              <a:latin typeface="Candara" panose="020E0502030303020204" pitchFamily="34" charset="0"/>
              <a:ea typeface="Gilroy-Light"/>
              <a:cs typeface="Gilroy-Light"/>
            </a:endParaRPr>
          </a:p>
          <a:p>
            <a:pPr marL="514350" indent="-514350">
              <a:buAutoNum type="arabicPeriod"/>
            </a:pPr>
            <a:endParaRPr lang="ru-RU" sz="1600" dirty="0">
              <a:solidFill>
                <a:srgbClr val="1B1B1B"/>
              </a:solidFill>
              <a:latin typeface="Candara" panose="020E0502030303020204" pitchFamily="34" charset="0"/>
              <a:ea typeface="Gilroy-Light"/>
              <a:cs typeface="Gilroy-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Автоматическая пусковая установка для мячей. Устройство, позволяющее запускать мяч с разной силой и под разным углом, в дальнейшем собака или хозяин должны положить мяч обратно для повторного пуска. </a:t>
            </a:r>
          </a:p>
          <a:p>
            <a:pPr marL="514350" indent="-514350">
              <a:buAutoNum type="arabicPeriod"/>
            </a:pPr>
            <a:endParaRPr lang="ru-RU" sz="1600" dirty="0">
              <a:solidFill>
                <a:srgbClr val="1B1B1B"/>
              </a:solidFill>
              <a:latin typeface="Candara" panose="020E0502030303020204" pitchFamily="34" charset="0"/>
              <a:ea typeface="Gilroy-Light"/>
              <a:cs typeface="Gilroy-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solidFill>
                  <a:srgbClr val="1B1B1B"/>
                </a:solidFill>
                <a:latin typeface="Candara" panose="020E0502030303020204" pitchFamily="34" charset="0"/>
                <a:ea typeface="Gilroy-Light"/>
                <a:cs typeface="Gilroy-Light"/>
              </a:rPr>
              <a:t>Электронная игрушка для собак. Игрушка, которая способна двигаться в различные направления, заставляя собаку бегать за ней. Резиновые вставки позволяют питомцу также грызть ее.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CC0099"/>
          </a:solidFill>
        </p:grpSpPr>
        <p:sp>
          <p:nvSpPr>
            <p:cNvPr id="11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pic>
        <p:nvPicPr>
          <p:cNvPr id="4098" name="Picture 2" descr="PetGeek interactive dog toy - Petbon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27" t="17183" r="2727" b="11524"/>
          <a:stretch/>
        </p:blipFill>
        <p:spPr bwMode="auto">
          <a:xfrm>
            <a:off x="7623175" y="5006088"/>
            <a:ext cx="2607945" cy="1859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yper Fetch dog ball launch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32" b="92020" l="6036" r="89886">
                        <a14:foregroundMark x1="12887" y1="78013" x2="14356" y2="79642"/>
                        <a14:foregroundMark x1="22675" y1="75896" x2="19576" y2="82736"/>
                        <a14:foregroundMark x1="24144" y1="76547" x2="25938" y2="84691"/>
                        <a14:foregroundMark x1="29364" y1="78176" x2="28059" y2="85831"/>
                        <a14:foregroundMark x1="18597" y1="88925" x2="15008" y2="87785"/>
                        <a14:foregroundMark x1="10277" y1="83388" x2="10277" y2="83388"/>
                        <a14:foregroundMark x1="10767" y1="83388" x2="10767" y2="82573"/>
                        <a14:foregroundMark x1="6688" y1="81270" x2="6199" y2="82899"/>
                        <a14:foregroundMark x1="16313" y1="86482" x2="19413" y2="86645"/>
                        <a14:foregroundMark x1="19086" y1="91531" x2="22349" y2="92182"/>
                        <a14:foregroundMark x1="52692" y1="15798" x2="45351" y2="9609"/>
                        <a14:foregroundMark x1="43393" y1="6840" x2="36215" y2="2932"/>
                        <a14:foregroundMark x1="37847" y1="8958" x2="37847" y2="13518"/>
                        <a14:foregroundMark x1="74225" y1="14821" x2="78793" y2="16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672" y="3223229"/>
            <a:ext cx="2469328" cy="2473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tPat Dog Activity Monitor on colla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3"/>
          <a:stretch/>
        </p:blipFill>
        <p:spPr bwMode="auto">
          <a:xfrm>
            <a:off x="9420819" y="849925"/>
            <a:ext cx="2632636" cy="2056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cdn1.ozone.ru/s3/multimedia-l/616968587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750" b="81250" l="875" r="97250">
                        <a14:foregroundMark x1="30125" y1="67250" x2="49125" y2="70000"/>
                        <a14:foregroundMark x1="43625" y1="65375" x2="68250" y2="69625"/>
                        <a14:foregroundMark x1="58875" y1="64875" x2="60250" y2="73625"/>
                        <a14:foregroundMark x1="62125" y1="61500" x2="62000" y2="71625"/>
                        <a14:foregroundMark x1="68500" y1="60000" x2="43625" y2="59250"/>
                        <a14:foregroundMark x1="70000" y1="60375" x2="70375" y2="72875"/>
                        <a14:foregroundMark x1="66125" y1="75000" x2="35875" y2="78250"/>
                        <a14:foregroundMark x1="56500" y1="81250" x2="34125" y2="78625"/>
                        <a14:foregroundMark x1="91250" y1="63250" x2="94375" y2="52500"/>
                        <a14:foregroundMark x1="96500" y1="49000" x2="97250" y2="55625"/>
                        <a14:foregroundMark x1="68875" y1="30125" x2="44375" y2="27000"/>
                        <a14:foregroundMark x1="5375" y1="39750" x2="875" y2="57500"/>
                        <a14:foregroundMark x1="7125" y1="43125" x2="10750" y2="38000"/>
                        <a14:foregroundMark x1="16000" y1="32875" x2="24875" y2="29375"/>
                        <a14:foregroundMark x1="26125" y1="24000" x2="14125" y2="27000"/>
                        <a14:foregroundMark x1="18750" y1="24375" x2="26000" y2="23250"/>
                        <a14:foregroundMark x1="31875" y1="18875" x2="41000" y2="20375"/>
                        <a14:foregroundMark x1="33125" y1="18250" x2="38625" y2="18500"/>
                        <a14:foregroundMark x1="58125" y1="19250" x2="62750" y2="19500"/>
                        <a14:foregroundMark x1="61250" y1="17750" x2="61000" y2="22375"/>
                        <a14:backgroundMark x1="2000" y1="58875" x2="625" y2="53000"/>
                        <a14:backgroundMark x1="1000" y1="54375" x2="1875" y2="58375"/>
                        <a14:backgroundMark x1="1250" y1="53625" x2="1875" y2="5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06" b="16121"/>
          <a:stretch/>
        </p:blipFill>
        <p:spPr bwMode="auto">
          <a:xfrm>
            <a:off x="7315000" y="2208281"/>
            <a:ext cx="2844753" cy="1913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5955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98428" y="1154546"/>
            <a:ext cx="5773063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Онлайн-продажи. </a:t>
            </a:r>
            <a:r>
              <a:rPr lang="ru-RU" sz="1600" dirty="0">
                <a:sym typeface="Gilroy-Light"/>
              </a:rPr>
              <a:t>Э</a:t>
            </a:r>
            <a:r>
              <a:rPr lang="ru-RU" sz="1600" dirty="0" smtClean="0">
                <a:sym typeface="Gilroy-Light"/>
              </a:rPr>
              <a:t>ффективный </a:t>
            </a:r>
            <a:r>
              <a:rPr lang="ru-RU" sz="1600" dirty="0">
                <a:sym typeface="Gilroy-Light"/>
              </a:rPr>
              <a:t>веб-сайт или </a:t>
            </a:r>
            <a:r>
              <a:rPr lang="ru-RU" sz="1600" dirty="0" smtClean="0">
                <a:sym typeface="Gilroy-Light"/>
              </a:rPr>
              <a:t>платформы </a:t>
            </a:r>
            <a:r>
              <a:rPr lang="ru-RU" sz="1600" dirty="0">
                <a:sym typeface="Gilroy-Light"/>
              </a:rPr>
              <a:t>электронной коммерции, такие как </a:t>
            </a:r>
            <a:r>
              <a:rPr lang="ru-RU" sz="1600" dirty="0" err="1">
                <a:sym typeface="Gilroy-Light"/>
              </a:rPr>
              <a:t>Ozon</a:t>
            </a:r>
            <a:r>
              <a:rPr lang="ru-RU" sz="1600" dirty="0">
                <a:sym typeface="Gilroy-Light"/>
              </a:rPr>
              <a:t>, </a:t>
            </a:r>
            <a:r>
              <a:rPr lang="ru-RU" sz="1600" dirty="0" err="1">
                <a:sym typeface="Gilroy-Light"/>
              </a:rPr>
              <a:t>Wildberries</a:t>
            </a:r>
            <a:r>
              <a:rPr lang="ru-RU" sz="1600" dirty="0">
                <a:sym typeface="Gilroy-Light"/>
              </a:rPr>
              <a:t> или </a:t>
            </a:r>
            <a:r>
              <a:rPr lang="ru-RU" sz="1600" dirty="0" err="1">
                <a:sym typeface="Gilroy-Light"/>
              </a:rPr>
              <a:t>Яндекс.Маркет</a:t>
            </a:r>
            <a:r>
              <a:rPr lang="ru-RU" sz="1600" dirty="0">
                <a:sym typeface="Gilroy-Light"/>
              </a:rPr>
              <a:t>, чтобы предложить продукт онлайн</a:t>
            </a:r>
            <a:r>
              <a:rPr lang="ru-RU" sz="1600" dirty="0" smtClean="0">
                <a:sym typeface="Gilroy-Light"/>
              </a:rPr>
              <a:t>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Сотрудничество с розничными </a:t>
            </a:r>
            <a:r>
              <a:rPr lang="ru-RU" sz="1600" dirty="0" smtClean="0">
                <a:sym typeface="Gilroy-Light"/>
              </a:rPr>
              <a:t>сетями. Договоренность с крупными розничными торговыми сетями на продажу нашей продукции в их магазинах.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Маркетинг </a:t>
            </a:r>
            <a:r>
              <a:rPr lang="ru-RU" sz="1600" dirty="0">
                <a:sym typeface="Gilroy-Light"/>
              </a:rPr>
              <a:t>и </a:t>
            </a:r>
            <a:r>
              <a:rPr lang="ru-RU" sz="1600" dirty="0" smtClean="0">
                <a:sym typeface="Gilroy-Light"/>
              </a:rPr>
              <a:t>реклама. Рекламные </a:t>
            </a:r>
            <a:r>
              <a:rPr lang="ru-RU" sz="1600" dirty="0">
                <a:sym typeface="Gilroy-Light"/>
              </a:rPr>
              <a:t>кампании в социальных сетях, сотрудничество с </a:t>
            </a:r>
            <a:r>
              <a:rPr lang="ru-RU" sz="1600" dirty="0" err="1">
                <a:sym typeface="Gilroy-Light"/>
              </a:rPr>
              <a:t>блогерами</a:t>
            </a:r>
            <a:r>
              <a:rPr lang="ru-RU" sz="1600" dirty="0">
                <a:sym typeface="Gilroy-Light"/>
              </a:rPr>
              <a:t>, участие в выставках и событиях для домашних животных</a:t>
            </a:r>
            <a:r>
              <a:rPr lang="ru-RU" sz="1600" dirty="0" smtClean="0">
                <a:sym typeface="Gilroy-Light"/>
              </a:rPr>
              <a:t>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ym typeface="Gilroy-Light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 smtClean="0">
              <a:sym typeface="Gilroy-Light"/>
            </a:endParaRP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ym typeface="Gilroy-Light"/>
              </a:rPr>
              <a:t>Партнерство с ветеринарными </a:t>
            </a:r>
            <a:r>
              <a:rPr lang="ru-RU" sz="1600" dirty="0" smtClean="0">
                <a:sym typeface="Gilroy-Light"/>
              </a:rPr>
              <a:t>клиниками. </a:t>
            </a:r>
            <a:r>
              <a:rPr lang="ru-RU" sz="1600" dirty="0">
                <a:sym typeface="Gilroy-Light"/>
              </a:rPr>
              <a:t>П</a:t>
            </a:r>
            <a:r>
              <a:rPr lang="ru-RU" sz="1600" dirty="0" smtClean="0">
                <a:sym typeface="Gilroy-Light"/>
              </a:rPr>
              <a:t>артнерские </a:t>
            </a:r>
            <a:r>
              <a:rPr lang="ru-RU" sz="1600" dirty="0">
                <a:sym typeface="Gilroy-Light"/>
              </a:rPr>
              <a:t>отношения с ветеринарными организациями для рекомендации вашего продукта клиентам.</a:t>
            </a: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415410" y="46174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Каналы сбыта</a:t>
            </a:r>
            <a:endParaRPr sz="3600" dirty="0"/>
          </a:p>
        </p:txBody>
      </p:sp>
      <p:pic>
        <p:nvPicPr>
          <p:cNvPr id="2050" name="Picture 2" descr="https://www.iguides.ru/upload/iblock/74a/jz2igvc9whxzjrxx5yj5n1ag9zqa73r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066" y="540101"/>
            <a:ext cx="3612861" cy="185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yt3.googleusercontent.com/StNQybrgKjsMN_iBY2ekmqD0I8q9g2x5h4CxAM57zB6v7QY_mCSzL2rVuAk9O5PJNotTKvod=s900-c-k-c0x00ffffff-no-rj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000" b="80667" l="17889" r="83556">
                        <a14:foregroundMark x1="31667" y1="16111" x2="73333" y2="15889"/>
                        <a14:foregroundMark x1="81778" y1="22667" x2="82111" y2="24889"/>
                        <a14:foregroundMark x1="82889" y1="68667" x2="81778" y2="23778"/>
                        <a14:foregroundMark x1="79444" y1="74222" x2="70333" y2="79667"/>
                        <a14:foregroundMark x1="68778" y1="79667" x2="29333" y2="79667"/>
                        <a14:foregroundMark x1="26556" y1="77778" x2="20556" y2="72222"/>
                        <a14:foregroundMark x1="18889" y1="69000" x2="18667" y2="25667"/>
                        <a14:foregroundMark x1="19111" y1="24333" x2="24556" y2="17444"/>
                        <a14:foregroundMark x1="26889" y1="16667" x2="33333" y2="15889"/>
                        <a14:foregroundMark x1="47556" y1="19667" x2="48333" y2="78222"/>
                        <a14:foregroundMark x1="41000" y1="70111" x2="19778" y2="58111"/>
                        <a14:foregroundMark x1="25667" y1="69222" x2="40111" y2="61889"/>
                        <a14:foregroundMark x1="35778" y1="73111" x2="51889" y2="44000"/>
                        <a14:foregroundMark x1="26556" y1="40333" x2="42667" y2="54556"/>
                        <a14:foregroundMark x1="36556" y1="34889" x2="43667" y2="49444"/>
                        <a14:foregroundMark x1="46778" y1="31333" x2="51111" y2="45000"/>
                        <a14:foregroundMark x1="42111" y1="31444" x2="50556" y2="48333"/>
                        <a14:foregroundMark x1="27889" y1="30333" x2="33000" y2="22889"/>
                        <a14:foregroundMark x1="20000" y1="68111" x2="30667" y2="26222"/>
                        <a14:foregroundMark x1="30889" y1="27222" x2="39333" y2="41222"/>
                        <a14:foregroundMark x1="40222" y1="42778" x2="33111" y2="48000"/>
                        <a14:foregroundMark x1="34667" y1="37333" x2="25667" y2="39333"/>
                        <a14:foregroundMark x1="33000" y1="30889" x2="35222" y2="53111"/>
                        <a14:foregroundMark x1="36889" y1="31111" x2="29222" y2="61889"/>
                        <a14:foregroundMark x1="29556" y1="45000" x2="37778" y2="56222"/>
                        <a14:foregroundMark x1="31778" y1="51000" x2="37222" y2="59778"/>
                        <a14:foregroundMark x1="31444" y1="47222" x2="44556" y2="49889"/>
                        <a14:foregroundMark x1="34778" y1="38444" x2="44556" y2="39778"/>
                        <a14:foregroundMark x1="48000" y1="43444" x2="40667" y2="52889"/>
                        <a14:foregroundMark x1="47444" y1="39778" x2="41444" y2="47667"/>
                        <a14:foregroundMark x1="48000" y1="39000" x2="54889" y2="47778"/>
                        <a14:foregroundMark x1="47444" y1="47000" x2="57556" y2="56667"/>
                        <a14:foregroundMark x1="45889" y1="49333" x2="53222" y2="61111"/>
                        <a14:foregroundMark x1="48667" y1="31333" x2="58444" y2="46111"/>
                        <a14:foregroundMark x1="62222" y1="30333" x2="66889" y2="51000"/>
                        <a14:foregroundMark x1="54556" y1="32444" x2="65222" y2="54778"/>
                        <a14:foregroundMark x1="56556" y1="55444" x2="72778" y2="50778"/>
                        <a14:foregroundMark x1="70333" y1="28111" x2="69111" y2="60222"/>
                        <a14:foregroundMark x1="76889" y1="29222" x2="78000" y2="56222"/>
                        <a14:foregroundMark x1="66111" y1="29778" x2="75000" y2="52667"/>
                        <a14:foregroundMark x1="66111" y1="33000" x2="56556" y2="58444"/>
                        <a14:foregroundMark x1="62556" y1="30778" x2="60333" y2="52444"/>
                        <a14:foregroundMark x1="59556" y1="33000" x2="64444" y2="65111"/>
                        <a14:foregroundMark x1="67667" y1="46667" x2="73444" y2="62111"/>
                        <a14:foregroundMark x1="70444" y1="47000" x2="64444" y2="68111"/>
                        <a14:foregroundMark x1="67889" y1="51000" x2="52111" y2="75000"/>
                        <a14:foregroundMark x1="33556" y1="70333" x2="52111" y2="76111"/>
                        <a14:foregroundMark x1="35000" y1="76889" x2="55444" y2="76000"/>
                        <a14:foregroundMark x1="39000" y1="59444" x2="64667" y2="67111"/>
                        <a14:foregroundMark x1="59556" y1="73667" x2="69111" y2="54000"/>
                        <a14:foregroundMark x1="39000" y1="27333" x2="34778" y2="39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220" y="960690"/>
            <a:ext cx="1830665" cy="1830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p0.zoon.ru/a/8/540fd1bd40c088c8138b8ac7_5cc00409737f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1917" l="4833" r="91500">
                        <a14:foregroundMark x1="30917" y1="44250" x2="40917" y2="58500"/>
                        <a14:foregroundMark x1="48333" y1="40000" x2="53167" y2="64583"/>
                        <a14:foregroundMark x1="23917" y1="65833" x2="42000" y2="70667"/>
                        <a14:foregroundMark x1="55000" y1="24083" x2="77917" y2="52500"/>
                        <a14:foregroundMark x1="69250" y1="22417" x2="71667" y2="29583"/>
                        <a14:foregroundMark x1="56500" y1="44917" x2="56500" y2="53500"/>
                        <a14:foregroundMark x1="70333" y1="56583" x2="70750" y2="67000"/>
                        <a14:foregroundMark x1="77167" y1="82667" x2="85333" y2="72917"/>
                        <a14:foregroundMark x1="87167" y1="70833" x2="92583" y2="51250"/>
                        <a14:foregroundMark x1="91417" y1="44583" x2="82750" y2="23333"/>
                        <a14:foregroundMark x1="81667" y1="22583" x2="60000" y2="9083"/>
                        <a14:foregroundMark x1="48500" y1="7250" x2="24250" y2="17583"/>
                        <a14:foregroundMark x1="21500" y1="18500" x2="10583" y2="36417"/>
                        <a14:foregroundMark x1="33000" y1="9583" x2="48917" y2="6083"/>
                        <a14:foregroundMark x1="14250" y1="25750" x2="28917" y2="12000"/>
                        <a14:foregroundMark x1="7667" y1="41083" x2="11167" y2="67333"/>
                        <a14:foregroundMark x1="11000" y1="66083" x2="26167" y2="83583"/>
                        <a14:foregroundMark x1="25417" y1="84917" x2="50917" y2="91917"/>
                        <a14:foregroundMark x1="32417" y1="35167" x2="29667" y2="71417"/>
                        <a14:foregroundMark x1="43667" y1="38667" x2="44833" y2="65667"/>
                        <a14:foregroundMark x1="57583" y1="31083" x2="64833" y2="50500"/>
                        <a14:foregroundMark x1="72583" y1="27917" x2="55917" y2="60083"/>
                        <a14:foregroundMark x1="77333" y1="34750" x2="54417" y2="77917"/>
                        <a14:foregroundMark x1="78083" y1="58250" x2="53500" y2="72333"/>
                        <a14:foregroundMark x1="76833" y1="36083" x2="81667" y2="49750"/>
                        <a14:foregroundMark x1="77583" y1="67750" x2="67417" y2="59000"/>
                        <a14:foregroundMark x1="50583" y1="28500" x2="63833" y2="65083"/>
                        <a14:foregroundMark x1="63833" y1="22583" x2="58167" y2="30500"/>
                        <a14:foregroundMark x1="39667" y1="37000" x2="34667" y2="73833"/>
                        <a14:foregroundMark x1="31833" y1="30167" x2="22250" y2="68833"/>
                        <a14:foregroundMark x1="16917" y1="57500" x2="23500" y2="70083"/>
                        <a14:foregroundMark x1="15583" y1="60833" x2="21333" y2="70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464" y="2447925"/>
            <a:ext cx="1029746" cy="1029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s4-ssl.mzstatic.com/image/thumb/Purple123/v4/b6/ec/30/b6ec3014-b44f-5fe1-e72c-369058629f66/AppIcons-0-0-1x_U007emarketing-0-0-0-7-0-0-sRGB-0-0-0-GLES2_U002c0-512MB-85-220-0-0.png/1200x630w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05" t="25416" r="30709" b="26760"/>
          <a:stretch/>
        </p:blipFill>
        <p:spPr bwMode="auto">
          <a:xfrm>
            <a:off x="8355201" y="2513146"/>
            <a:ext cx="1493134" cy="925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https://www.yurga.org/upload/iblock/ce0/%D0%B8%D0%B7%D0%BE%D0%B1%D1%80%D0%B0%D0%B6%D0%B5%D0%BD%D0%B8%D0%B5_2022-11-11_09183688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47" b="93795" l="170" r="99237">
                        <a14:foregroundMark x1="1866" y1="19093" x2="12044" y2="44869"/>
                        <a14:foregroundMark x1="9754" y1="22912" x2="20356" y2="35800"/>
                        <a14:foregroundMark x1="21204" y1="24105" x2="11366" y2="83055"/>
                        <a14:foregroundMark x1="15352" y1="49165" x2="19508" y2="79714"/>
                        <a14:foregroundMark x1="43257" y1="30072" x2="44190" y2="66110"/>
                        <a14:foregroundMark x1="49703" y1="29594" x2="50636" y2="67064"/>
                        <a14:foregroundMark x1="55810" y1="31504" x2="55810" y2="72792"/>
                        <a14:foregroundMark x1="78117" y1="38186" x2="90670" y2="59666"/>
                        <a14:foregroundMark x1="83630" y1="29594" x2="94232" y2="44630"/>
                        <a14:foregroundMark x1="85920" y1="21241" x2="74385" y2="30549"/>
                        <a14:foregroundMark x1="73707" y1="49642" x2="81086" y2="79475"/>
                        <a14:foregroundMark x1="78032" y1="44630" x2="92197" y2="66826"/>
                        <a14:foregroundMark x1="10941" y1="53461" x2="11705" y2="68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4531" y="3632384"/>
            <a:ext cx="3527891" cy="1253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62" name="Picture 14" descr="https://korm.market/wp-content/uploads/2020/12/Vetkliniki-N.-Usman-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52" b="97167" l="3427" r="89819">
                        <a14:foregroundMark x1="19556" y1="40517" x2="16734" y2="74261"/>
                        <a14:foregroundMark x1="47782" y1="37438" x2="51915" y2="36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742" y="4886147"/>
            <a:ext cx="2109507" cy="1726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55" y="39717"/>
            <a:ext cx="10515600" cy="646327"/>
          </a:xfr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/>
          <a:p>
            <a:pPr hangingPunct="0">
              <a:lnSpc>
                <a:spcPct val="100000"/>
              </a:lnSpc>
            </a:pPr>
            <a:r>
              <a:rPr lang="ru-RU" sz="3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Планы на будущее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6583" y="929697"/>
            <a:ext cx="10515600" cy="56650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Мы уже проанализировали:</a:t>
            </a:r>
          </a:p>
          <a:p>
            <a:r>
              <a:rPr lang="ru-RU" dirty="0" smtClean="0"/>
              <a:t>Аналоги </a:t>
            </a:r>
          </a:p>
          <a:p>
            <a:r>
              <a:rPr lang="ru-RU" dirty="0"/>
              <a:t>С</a:t>
            </a:r>
            <a:r>
              <a:rPr lang="ru-RU" dirty="0" smtClean="0"/>
              <a:t>равнили себя с конкурентами</a:t>
            </a:r>
          </a:p>
          <a:p>
            <a:r>
              <a:rPr lang="ru-RU" dirty="0"/>
              <a:t>Р</a:t>
            </a:r>
            <a:r>
              <a:rPr lang="ru-RU" dirty="0" smtClean="0"/>
              <a:t>ассмотрели статистику по питомцам</a:t>
            </a:r>
          </a:p>
          <a:p>
            <a:pPr marL="0" indent="0">
              <a:buNone/>
            </a:pPr>
            <a:r>
              <a:rPr lang="ru-RU" b="1" dirty="0" smtClean="0"/>
              <a:t>У нас в планах:</a:t>
            </a:r>
          </a:p>
          <a:p>
            <a:r>
              <a:rPr lang="ru-RU" dirty="0" smtClean="0"/>
              <a:t>С 2024 года перейти к более детальному изучению возможных технологий</a:t>
            </a:r>
          </a:p>
          <a:p>
            <a:r>
              <a:rPr lang="ru-RU" dirty="0" smtClean="0"/>
              <a:t>В 3 квартале 2024 года начать разработку со специалистами</a:t>
            </a:r>
          </a:p>
          <a:p>
            <a:r>
              <a:rPr lang="ru-RU" dirty="0" smtClean="0"/>
              <a:t>В 4 квартале 2024 запустить тестовую рекламу для оценки рентабельности продукта</a:t>
            </a:r>
          </a:p>
          <a:p>
            <a:r>
              <a:rPr lang="ru-RU" dirty="0" smtClean="0"/>
              <a:t>С 2025 года приступить к производству и выпуску продукции в продажу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737317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Тема Offic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4989</TotalTime>
  <Words>948</Words>
  <Application>Microsoft Office PowerPoint</Application>
  <PresentationFormat>Широкоэкранный</PresentationFormat>
  <Paragraphs>107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Candara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Статистика по России</vt:lpstr>
      <vt:lpstr>Статистика по тратам на животных</vt:lpstr>
      <vt:lpstr>Уже существующие технологии</vt:lpstr>
      <vt:lpstr>Презентация PowerPoint</vt:lpstr>
      <vt:lpstr>Планы на будущее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Nastya</cp:lastModifiedBy>
  <cp:revision>46</cp:revision>
  <dcterms:modified xsi:type="dcterms:W3CDTF">2023-12-11T09:03:13Z</dcterms:modified>
</cp:coreProperties>
</file>