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16" autoAdjust="0"/>
  </p:normalViewPr>
  <p:slideViewPr>
    <p:cSldViewPr>
      <p:cViewPr varScale="1">
        <p:scale>
          <a:sx n="94" d="100"/>
          <a:sy n="94" d="100"/>
        </p:scale>
        <p:origin x="20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29B4F-4F8F-4D2D-B948-45EDE72D1101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72F3-7AC5-460E-A788-5FBC7F42B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9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72F3-7AC5-460E-A788-5FBC7F42B3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7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5.png"/><Relationship Id="rId7" Type="http://schemas.openxmlformats.org/officeDocument/2006/relationships/image" Target="../media/image14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3955"/>
            <a:ext cx="8229600" cy="612068"/>
          </a:xfrm>
        </p:spPr>
        <p:txBody>
          <a:bodyPr>
            <a:noAutofit/>
          </a:bodyPr>
          <a:lstStyle/>
          <a:p>
            <a:r>
              <a:rPr lang="ru-RU" sz="3600" dirty="0"/>
              <a:t>Общие сведения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194481"/>
            <a:ext cx="8219256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1. Электронная библиотека шлифов «</a:t>
            </a:r>
            <a:r>
              <a:rPr lang="ru-RU" sz="2400" dirty="0" err="1"/>
              <a:t>шлифотека.рф</a:t>
            </a:r>
            <a:r>
              <a:rPr lang="ru-RU" sz="2400" dirty="0"/>
              <a:t>»</a:t>
            </a:r>
            <a:endParaRPr lang="en-US" sz="2400" dirty="0"/>
          </a:p>
          <a:p>
            <a:pPr marL="0" indent="0">
              <a:buNone/>
            </a:pPr>
            <a:r>
              <a:rPr lang="ru-RU" sz="2400" dirty="0"/>
              <a:t>2. Письмо поддержки от Института геологии и нефтегазовых технологий Казанский федеральный университет</a:t>
            </a:r>
          </a:p>
          <a:p>
            <a:pPr marL="0" indent="0">
              <a:buNone/>
            </a:pPr>
            <a:r>
              <a:rPr lang="ru-RU" sz="2400" dirty="0"/>
              <a:t>4.</a:t>
            </a:r>
            <a:r>
              <a:rPr lang="en-US" sz="2400" dirty="0"/>
              <a:t> </a:t>
            </a:r>
            <a:r>
              <a:rPr lang="ru-RU" sz="2400" dirty="0"/>
              <a:t>Номер заявки СтС-310686</a:t>
            </a:r>
          </a:p>
          <a:p>
            <a:pPr marL="0" indent="0">
              <a:buNone/>
            </a:pPr>
            <a:r>
              <a:rPr lang="ru-RU" sz="2400" dirty="0"/>
              <a:t>5. </a:t>
            </a:r>
            <a:r>
              <a:rPr lang="ru-RU" sz="2400" dirty="0" err="1"/>
              <a:t>Хаюзкин</a:t>
            </a:r>
            <a:r>
              <a:rPr lang="ru-RU" sz="2400" dirty="0"/>
              <a:t> Алексей Сергеевич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11" y="3843808"/>
            <a:ext cx="1641462" cy="1724605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тское искусство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0CF16AE0-D07D-4CEA-ABE0-51AB9D3B9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2" y="3611442"/>
            <a:ext cx="3923928" cy="261595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черно-белый, на открытом воздухе, дерево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F5479FCB-957C-4542-AB8D-C79923A04B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864" y="3613727"/>
            <a:ext cx="3923928" cy="26159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79E34C-9EB5-403A-A32D-739081F04920}"/>
              </a:ext>
            </a:extLst>
          </p:cNvPr>
          <p:cNvSpPr txBox="1"/>
          <p:nvPr/>
        </p:nvSpPr>
        <p:spPr>
          <a:xfrm>
            <a:off x="1127354" y="6268266"/>
            <a:ext cx="2965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Фотография шлифа оливина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F5E1A1-3DBE-4227-A18C-2131A0304D4E}"/>
              </a:ext>
            </a:extLst>
          </p:cNvPr>
          <p:cNvSpPr txBox="1"/>
          <p:nvPr/>
        </p:nvSpPr>
        <p:spPr>
          <a:xfrm>
            <a:off x="5434027" y="6250500"/>
            <a:ext cx="263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Фотография шлифа агата</a:t>
            </a:r>
          </a:p>
        </p:txBody>
      </p:sp>
      <p:pic>
        <p:nvPicPr>
          <p:cNvPr id="17" name="Picture 9">
            <a:extLst>
              <a:ext uri="{FF2B5EF4-FFF2-40B4-BE49-F238E27FC236}">
                <a16:creationId xmlns:a16="http://schemas.microsoft.com/office/drawing/2014/main" id="{63FC0996-FF86-4A51-8701-F928C0FFF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ABA01EA-B497-4306-A02D-77296C5F810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6971866" y="168358"/>
            <a:ext cx="1906115" cy="7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39981BAF-11A0-461E-A710-6CD2085F9A26}"/>
              </a:ext>
            </a:extLst>
          </p:cNvPr>
          <p:cNvSpPr txBox="1">
            <a:spLocks/>
          </p:cNvSpPr>
          <p:nvPr/>
        </p:nvSpPr>
        <p:spPr>
          <a:xfrm>
            <a:off x="457200" y="280932"/>
            <a:ext cx="8229600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Письмо поддержки</a:t>
            </a:r>
          </a:p>
        </p:txBody>
      </p:sp>
      <p:pic>
        <p:nvPicPr>
          <p:cNvPr id="8" name="Рисунок 7" descr="Изображение выглядит как текст, письмо, бумага, чернила&#10;&#10;Автоматически созданное описание">
            <a:extLst>
              <a:ext uri="{FF2B5EF4-FFF2-40B4-BE49-F238E27FC236}">
                <a16:creationId xmlns:a16="http://schemas.microsoft.com/office/drawing/2014/main" id="{5ECE76AE-7592-4C05-B1D4-6260E6C27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46" y="1387199"/>
            <a:ext cx="4238708" cy="5298385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C0184BC4-0317-4BD6-B0B5-6CC2FCB19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E50FBE-80EC-4457-AAB0-A311ADB1B4A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971866" y="168358"/>
            <a:ext cx="1906115" cy="7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3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59532" y="1124744"/>
            <a:ext cx="8424936" cy="50073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/>
              <a:t>Продукт проекта </a:t>
            </a:r>
            <a:r>
              <a:rPr lang="ru-RU" sz="2000" dirty="0"/>
              <a:t>– фотографии шлифов, представленные на сайте «</a:t>
            </a:r>
            <a:r>
              <a:rPr lang="ru-RU" sz="2000" dirty="0" err="1"/>
              <a:t>шлифотека.рф</a:t>
            </a:r>
            <a:r>
              <a:rPr lang="ru-RU" sz="2000" dirty="0"/>
              <a:t>», решает проблему идентификации минералов и горных пород под оптическим микроскопом малых и средних сырьевых предприятий при геологоразведочных, оценочных и поисковых работах, учебных заведений при подготовке кадров сырьевого сектора экономики (геологи и смежные специальности), НТЦ при интерпретации петрографических данных, студентов при прохождении геологических учебных курсов</a:t>
            </a:r>
          </a:p>
          <a:p>
            <a:pPr marL="0" indent="0">
              <a:buNone/>
            </a:pPr>
            <a:r>
              <a:rPr lang="ru-RU" sz="2000" i="1" dirty="0"/>
              <a:t>Предполагаемые потребители продукта</a:t>
            </a:r>
            <a:r>
              <a:rPr lang="ru-RU" sz="2000" dirty="0"/>
              <a:t>: лица, физические и юридические, имеющие причастность к сырьевой отрасли экономики Российской Федерации. Физические – студенты средних и высших учебных заведений, проходящих курс подготовки по специальности  геология и смежным. Юридические – учебные заведения, а также предприятия малого, среднего и крупного бизнеса, ориентированные на сырьевой сектор экономики</a:t>
            </a:r>
          </a:p>
          <a:p>
            <a:pPr marL="0" indent="0">
              <a:buNone/>
            </a:pPr>
            <a:r>
              <a:rPr lang="ru-RU" sz="2000" i="1" dirty="0"/>
              <a:t>Качественная оценка количества потребителей </a:t>
            </a:r>
            <a:r>
              <a:rPr lang="ru-RU" sz="2000" dirty="0"/>
              <a:t>– представители профессиональных групп (ВУЗы и бизнес) и социальных групп (студенты)</a:t>
            </a: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457201" y="280932"/>
            <a:ext cx="8229600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Решаемая проблема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36F51EDE-8AA7-4030-ACD0-1B5C945F6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F41B1B-034C-4D6A-8EA8-2C2F5764637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971866" y="168358"/>
            <a:ext cx="1906115" cy="7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93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123" y="1315012"/>
            <a:ext cx="8229600" cy="278258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dirty="0" err="1"/>
              <a:t>Шлифотека.рф</a:t>
            </a:r>
            <a:r>
              <a:rPr lang="ru-RU" dirty="0"/>
              <a:t>» - первая отечественная электронная библиотека шлифов, призванная объединить существующий опыт в изучении минералов и горных пород под оптическим микроскопом</a:t>
            </a:r>
          </a:p>
          <a:p>
            <a:pPr marL="0" indent="0">
              <a:buNone/>
            </a:pPr>
            <a:r>
              <a:rPr lang="ru-RU" dirty="0"/>
              <a:t>Она будет реализована на базе существующего инновационного задела (запатентованные методики) </a:t>
            </a:r>
            <a:r>
              <a:rPr lang="ru-RU" dirty="0" err="1"/>
              <a:t>Андрушкевича</a:t>
            </a:r>
            <a:r>
              <a:rPr lang="ru-RU" dirty="0"/>
              <a:t> О.Ю., который является соисполнителем проекта. В настоящее время имеются совместные наработки и готовится пакет документов на подачу 3 патентов в Роспатент по регистрации авторских прав на новые методики </a:t>
            </a:r>
            <a:r>
              <a:rPr lang="ru-RU" dirty="0" err="1"/>
              <a:t>пробоподготовки</a:t>
            </a:r>
            <a:r>
              <a:rPr lang="ru-RU" dirty="0"/>
              <a:t>, которые позволят представить на платформе фотографии уникальных шлифов минералов и пород, изготовление которых раннее было невозможно 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6971866" y="168358"/>
            <a:ext cx="1906115" cy="724642"/>
          </a:xfrm>
          <a:prstGeom prst="rect">
            <a:avLst/>
          </a:prstGeom>
        </p:spPr>
      </p:pic>
      <p:sp>
        <p:nvSpPr>
          <p:cNvPr id="11" name="Заголовок 3"/>
          <p:cNvSpPr txBox="1">
            <a:spLocks/>
          </p:cNvSpPr>
          <p:nvPr/>
        </p:nvSpPr>
        <p:spPr>
          <a:xfrm>
            <a:off x="1578497" y="114731"/>
            <a:ext cx="5987008" cy="1113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Инновационность </a:t>
            </a:r>
          </a:p>
          <a:p>
            <a:r>
              <a:rPr lang="ru-RU" sz="3600" dirty="0"/>
              <a:t>проекта</a:t>
            </a:r>
          </a:p>
        </p:txBody>
      </p:sp>
      <p:pic>
        <p:nvPicPr>
          <p:cNvPr id="4" name="Рисунок 3" descr="Изображение выглядит как на открытом воздухе, камень, зима, природа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B3751C6A-31F5-42ED-9C73-D60986E2B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9552" y="3717032"/>
            <a:ext cx="3923927" cy="2615951"/>
          </a:xfrm>
          <a:prstGeom prst="rect">
            <a:avLst/>
          </a:prstGeom>
        </p:spPr>
      </p:pic>
      <p:pic>
        <p:nvPicPr>
          <p:cNvPr id="6" name="Рисунок 5" descr="Изображение выглядит как искусство, рисунок, Детское искусство, зарисовка&#10;&#10;Автоматически созданное описание">
            <a:extLst>
              <a:ext uri="{FF2B5EF4-FFF2-40B4-BE49-F238E27FC236}">
                <a16:creationId xmlns:a16="http://schemas.microsoft.com/office/drawing/2014/main" id="{68459237-5007-45BD-ABE7-93A8CE5DF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873" y="3717032"/>
            <a:ext cx="3923927" cy="26159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49022C-589C-43C7-919F-6999F4203C04}"/>
              </a:ext>
            </a:extLst>
          </p:cNvPr>
          <p:cNvSpPr txBox="1"/>
          <p:nvPr/>
        </p:nvSpPr>
        <p:spPr>
          <a:xfrm>
            <a:off x="760429" y="6331806"/>
            <a:ext cx="348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Фотография шлифа серпентинита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B300A6-0282-4BFE-A2ED-21DA2108E2E8}"/>
              </a:ext>
            </a:extLst>
          </p:cNvPr>
          <p:cNvSpPr txBox="1"/>
          <p:nvPr/>
        </p:nvSpPr>
        <p:spPr>
          <a:xfrm>
            <a:off x="5262448" y="6331806"/>
            <a:ext cx="292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Фотография шлифа чароита</a:t>
            </a:r>
          </a:p>
        </p:txBody>
      </p:sp>
    </p:spTree>
    <p:extLst>
      <p:ext uri="{BB962C8B-B14F-4D97-AF65-F5344CB8AC3E}">
        <p14:creationId xmlns:p14="http://schemas.microsoft.com/office/powerpoint/2010/main" val="420494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609600" y="980728"/>
            <a:ext cx="8229600" cy="5877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000" dirty="0"/>
              <a:t>Существуют аналоги платформы за рубежом, на которых объединен опыт </a:t>
            </a:r>
            <a:r>
              <a:rPr lang="ru-RU" sz="2000" dirty="0" err="1"/>
              <a:t>пробоподготовки</a:t>
            </a:r>
            <a:r>
              <a:rPr lang="ru-RU" sz="2000" dirty="0"/>
              <a:t> по изготовлению шлифов по карбонатным породам, также на них представлены единичные фотографии шлифов. В то же время представленная на сайтах информация является общеизвестной и не несет значимой научной ценности</a:t>
            </a:r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endParaRPr lang="ru-RU" sz="2800" dirty="0"/>
          </a:p>
          <a:p>
            <a:pPr marL="0" indent="0">
              <a:buFont typeface="Arial" pitchFamily="34" charset="0"/>
              <a:buNone/>
            </a:pPr>
            <a:r>
              <a:rPr lang="ru-RU" sz="2000" dirty="0"/>
              <a:t>Конкурентные преимущества платформы «</a:t>
            </a:r>
            <a:r>
              <a:rPr lang="ru-RU" sz="2000" dirty="0" err="1"/>
              <a:t>шлифотека.рф</a:t>
            </a:r>
            <a:r>
              <a:rPr lang="ru-RU" sz="2000" dirty="0"/>
              <a:t>» заключаются в объёме, уникальности и инновационности, а также </a:t>
            </a:r>
            <a:r>
              <a:rPr lang="ru-RU" sz="2000" dirty="0" err="1"/>
              <a:t>наукоёмкости</a:t>
            </a:r>
            <a:r>
              <a:rPr lang="ru-RU" sz="2000" dirty="0"/>
              <a:t> представленной информации</a:t>
            </a: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483768" y="188641"/>
            <a:ext cx="4402832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Аналоги и конкуренты</a:t>
            </a:r>
          </a:p>
        </p:txBody>
      </p:sp>
      <p:pic>
        <p:nvPicPr>
          <p:cNvPr id="3" name="Рисунок 2" descr="Изображение выглядит как текст, снимок экрана, Брошюра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98EBCEE8-A72F-4DB0-B7B8-86B1F1D4E9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0" y="2780927"/>
            <a:ext cx="3357393" cy="2440631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веб-страница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2498DFC5-68C9-4D05-971D-36CA9BBA2B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018" y="2780928"/>
            <a:ext cx="3357391" cy="2440631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FFA59B5A-3611-4718-A3AE-7B47C1C33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4A0546-288D-490E-8CBA-B4C3249CB26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971866" y="168358"/>
            <a:ext cx="1906115" cy="7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26615"/>
            <a:ext cx="8229600" cy="4734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i="1" dirty="0"/>
              <a:t>Ключевая техническая задача</a:t>
            </a:r>
            <a:r>
              <a:rPr lang="ru-RU" sz="1800" dirty="0"/>
              <a:t>: изготовление, фотографирование, описание петрографических шлифов и выгрузка их на сайт</a:t>
            </a:r>
          </a:p>
          <a:p>
            <a:pPr marL="0" indent="0" algn="ctr">
              <a:buNone/>
            </a:pPr>
            <a:r>
              <a:rPr lang="ru-RU" sz="2000" i="1" dirty="0"/>
              <a:t>Команда</a:t>
            </a:r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9" y="188641"/>
            <a:ext cx="1906116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62052" y="116631"/>
            <a:ext cx="1638300" cy="648073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658616" y="130943"/>
            <a:ext cx="3826768" cy="1154951"/>
          </a:xfrm>
          <a:prstGeom prst="rect">
            <a:avLst/>
          </a:prstGeom>
          <a:ln w="63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/>
              <a:t>Технико-экономическая оценка возможности реализации проекта</a:t>
            </a:r>
          </a:p>
        </p:txBody>
      </p:sp>
      <p:pic>
        <p:nvPicPr>
          <p:cNvPr id="4" name="Рисунок 3" descr="Изображение выглядит как Человеческое лицо, Подбородок, Лоб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EEDD57E-845A-49A6-B3E5-21C8F5C4A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37" y="2381561"/>
            <a:ext cx="1226370" cy="1517633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ческое лицо, человек, одежда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746EF276-7176-44FC-BFD8-6F80F070F8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r="11905"/>
          <a:stretch/>
        </p:blipFill>
        <p:spPr>
          <a:xfrm>
            <a:off x="7306120" y="2477750"/>
            <a:ext cx="1170626" cy="144865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человек, одежда, Лоб&#10;&#10;Автоматически созданное описание">
            <a:extLst>
              <a:ext uri="{FF2B5EF4-FFF2-40B4-BE49-F238E27FC236}">
                <a16:creationId xmlns:a16="http://schemas.microsoft.com/office/drawing/2014/main" id="{9FF38559-6FD1-493C-8B9A-1CE1D958A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47" y="2477749"/>
            <a:ext cx="1175843" cy="143180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, одежда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A09BD25-B843-462B-B186-20BA6DBA6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275" y="2467287"/>
            <a:ext cx="1149722" cy="144865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одежда, улыбк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C9D628A8-D51B-4B00-B588-D7B640ABF1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759" y="2467286"/>
            <a:ext cx="1261933" cy="1431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F0CBFD-F09D-412B-BF91-A6043BD0F9D8}"/>
              </a:ext>
            </a:extLst>
          </p:cNvPr>
          <p:cNvSpPr txBox="1"/>
          <p:nvPr/>
        </p:nvSpPr>
        <p:spPr>
          <a:xfrm>
            <a:off x="425638" y="3940080"/>
            <a:ext cx="1207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Хаюзкин А.С.</a:t>
            </a:r>
          </a:p>
          <a:p>
            <a:pPr algn="ctr"/>
            <a:r>
              <a:rPr lang="ru-RU" sz="1100" dirty="0"/>
              <a:t>МНС НЦМУ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033A12-6813-445F-8246-0F1680482036}"/>
              </a:ext>
            </a:extLst>
          </p:cNvPr>
          <p:cNvSpPr txBox="1"/>
          <p:nvPr/>
        </p:nvSpPr>
        <p:spPr>
          <a:xfrm>
            <a:off x="2062225" y="3937864"/>
            <a:ext cx="1469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err="1"/>
              <a:t>Андрушкевич</a:t>
            </a:r>
            <a:r>
              <a:rPr lang="ru-RU" sz="1100" dirty="0"/>
              <a:t> О. Ю.</a:t>
            </a:r>
          </a:p>
          <a:p>
            <a:pPr algn="ctr"/>
            <a:r>
              <a:rPr lang="ru-RU" sz="1100" dirty="0"/>
              <a:t>Зав. лаб. Пробоподготовки КФУ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F554CC-330F-4FF5-83B9-FEAE8CC967F8}"/>
              </a:ext>
            </a:extLst>
          </p:cNvPr>
          <p:cNvSpPr txBox="1"/>
          <p:nvPr/>
        </p:nvSpPr>
        <p:spPr>
          <a:xfrm>
            <a:off x="3838813" y="3982285"/>
            <a:ext cx="1422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err="1"/>
              <a:t>Музалевская</a:t>
            </a:r>
            <a:r>
              <a:rPr lang="ru-RU" sz="1100" dirty="0"/>
              <a:t> Л. В.</a:t>
            </a:r>
          </a:p>
          <a:p>
            <a:pPr algn="ctr"/>
            <a:r>
              <a:rPr lang="ru-RU" sz="1100" dirty="0"/>
              <a:t>к.н., доцент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C78E98-20A0-4EFC-8CE1-A76C8DC7F852}"/>
              </a:ext>
            </a:extLst>
          </p:cNvPr>
          <p:cNvSpPr txBox="1"/>
          <p:nvPr/>
        </p:nvSpPr>
        <p:spPr>
          <a:xfrm>
            <a:off x="5513945" y="3997400"/>
            <a:ext cx="1422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Морозов В. П.</a:t>
            </a:r>
          </a:p>
          <a:p>
            <a:pPr algn="ctr"/>
            <a:r>
              <a:rPr lang="ru-RU" sz="1100" dirty="0" err="1"/>
              <a:t>д.н</a:t>
            </a:r>
            <a:r>
              <a:rPr lang="ru-RU" sz="1100" dirty="0"/>
              <a:t>., профессор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75466F-594B-4DC7-A28F-5FBC290E8F65}"/>
              </a:ext>
            </a:extLst>
          </p:cNvPr>
          <p:cNvSpPr txBox="1"/>
          <p:nvPr/>
        </p:nvSpPr>
        <p:spPr>
          <a:xfrm>
            <a:off x="7169879" y="3996218"/>
            <a:ext cx="1422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Кольчугин А.Н.</a:t>
            </a:r>
          </a:p>
          <a:p>
            <a:pPr algn="ctr"/>
            <a:r>
              <a:rPr lang="ru-RU" sz="1100" dirty="0"/>
              <a:t>к.н., доцент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A0EAE2-9B91-4B49-988F-610910F31FD4}"/>
              </a:ext>
            </a:extLst>
          </p:cNvPr>
          <p:cNvSpPr txBox="1"/>
          <p:nvPr/>
        </p:nvSpPr>
        <p:spPr>
          <a:xfrm>
            <a:off x="425638" y="4672301"/>
            <a:ext cx="8388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 </a:t>
            </a:r>
            <a:r>
              <a:rPr lang="ru-RU" sz="1600" i="1" dirty="0" err="1"/>
              <a:t>аутсорс</a:t>
            </a:r>
            <a:r>
              <a:rPr lang="ru-RU" sz="1600" i="1" dirty="0"/>
              <a:t> </a:t>
            </a:r>
            <a:r>
              <a:rPr lang="ru-RU" sz="1600" dirty="0"/>
              <a:t>будут переданы работы по написанию сайта, а также бухгалтерия. Шлифы будут изготавливаться и фотографироваться на базе личного оборудования </a:t>
            </a:r>
            <a:r>
              <a:rPr lang="ru-RU" sz="1600" dirty="0" err="1"/>
              <a:t>Андрушкевича</a:t>
            </a:r>
            <a:r>
              <a:rPr lang="ru-RU" sz="1600" dirty="0"/>
              <a:t> О. Ю.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E512F1-5836-4A55-B453-2ED58CAE1911}"/>
              </a:ext>
            </a:extLst>
          </p:cNvPr>
          <p:cNvSpPr txBox="1"/>
          <p:nvPr/>
        </p:nvSpPr>
        <p:spPr>
          <a:xfrm>
            <a:off x="425638" y="5206683"/>
            <a:ext cx="83880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Планируется реализация </a:t>
            </a:r>
            <a:r>
              <a:rPr lang="en-US" sz="1600" i="1" dirty="0"/>
              <a:t>MVP </a:t>
            </a:r>
            <a:r>
              <a:rPr lang="ru-RU" sz="1600" dirty="0"/>
              <a:t>за счет привлеченных средств от Фонда содействия инновациям в рамках конкурса «Студенческий стартап». Дальнейшее развитие платформы планируется за счет привлечения грантов ФСИ и/или РНФ и/или спонсорства со стороны заинтересованного бизнеса и учреждений (КФУ, </a:t>
            </a:r>
            <a:r>
              <a:rPr lang="ru-RU" sz="1600" dirty="0" err="1"/>
              <a:t>ТатНИПИнефть</a:t>
            </a:r>
            <a:r>
              <a:rPr lang="ru-RU" sz="1600" dirty="0"/>
              <a:t>). В рамках долгосрочных перспектив планируется открытие собственного центра пробоподготовки, обслуживающего сырьевые компании </a:t>
            </a:r>
          </a:p>
        </p:txBody>
      </p:sp>
    </p:spTree>
    <p:extLst>
      <p:ext uri="{BB962C8B-B14F-4D97-AF65-F5344CB8AC3E}">
        <p14:creationId xmlns:p14="http://schemas.microsoft.com/office/powerpoint/2010/main" val="2190560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504</Words>
  <Application>Microsoft Office PowerPoint</Application>
  <PresentationFormat>Экран (4:3)</PresentationFormat>
  <Paragraphs>48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Общие сведения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Полянов Всеволод Игоревич</dc:creator>
  <cp:lastModifiedBy>Алексей Хаюзкин</cp:lastModifiedBy>
  <cp:revision>24</cp:revision>
  <dcterms:created xsi:type="dcterms:W3CDTF">2023-05-02T08:59:42Z</dcterms:created>
  <dcterms:modified xsi:type="dcterms:W3CDTF">2023-05-31T18:48:22Z</dcterms:modified>
</cp:coreProperties>
</file>