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12192000" cy="6858000"/>
  <p:notesSz cx="12192000" cy="6858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69" autoAdjust="0"/>
  </p:normalViewPr>
  <p:slideViewPr>
    <p:cSldViewPr snapToGrid="0">
      <p:cViewPr varScale="1">
        <p:scale>
          <a:sx n="81" d="100"/>
          <a:sy n="81" d="100"/>
        </p:scale>
        <p:origin x="54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41"/>
          <p:cNvSpPr txBox="1">
            <a:spLocks noGrp="1"/>
          </p:cNvSpPr>
          <p:nvPr>
            <p:ph type="body" idx="1"/>
          </p:nvPr>
        </p:nvSpPr>
        <p:spPr bwMode="auto"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4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4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24;p43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4_Пользовательский макет" userDrawn="1">
  <p:cSld name="4_Пользовательский макет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" name="Google Shape;31;p44"/>
          <p:cNvPicPr/>
          <p:nvPr/>
        </p:nvPicPr>
        <p:blipFill>
          <a:blip r:embed="rId3">
            <a:alphaModFix amt="58000"/>
          </a:blip>
          <a:stretch/>
        </p:blipFill>
        <p:spPr bwMode="auto"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4"/>
          <p:cNvSpPr txBox="1">
            <a:spLocks noGrp="1"/>
          </p:cNvSpPr>
          <p:nvPr>
            <p:ph type="body" idx="1"/>
          </p:nvPr>
        </p:nvSpPr>
        <p:spPr bwMode="auto"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7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 bwMode="auto"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34" name="Google Shape;34;p44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558878" y="300662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4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 bwMode="auto"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 bwMode="auto"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3"/>
          </p:nvPr>
        </p:nvSpPr>
        <p:spPr bwMode="auto"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 bwMode="auto">
          <a:xfrm>
            <a:off x="839789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 bwMode="auto"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 bwMode="auto">
          <a:xfrm>
            <a:off x="6172201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 bwMode="auto"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 bwMode="auto"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 bwMode="auto"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 bwMode="auto"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 bwMode="auto"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 bwMode="auto"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2" name="Google Shape;12;p40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6" name="Google Shape;96;p18"/>
          <p:cNvPicPr/>
          <p:nvPr/>
        </p:nvPicPr>
        <p:blipFill>
          <a:blip r:embed="rId2">
            <a:alphaModFix/>
          </a:blip>
          <a:srcRect l="8891"/>
          <a:stretch/>
        </p:blipFill>
        <p:spPr bwMode="auto"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 bwMode="auto"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  <a:defRPr/>
            </a:pPr>
            <a:r>
              <a:rPr lang="ru-RU" sz="360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Акселерационная программа «Стартапы LETI» 2023</a:t>
            </a:r>
            <a:endParaRPr sz="3600">
              <a:solidFill>
                <a:schemeClr val="lt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 bwMode="auto"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pP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Лидер Эпохи Технологических Инноваций</a:t>
            </a:r>
            <a:endParaRPr/>
          </a:p>
        </p:txBody>
      </p:sp>
      <p:sp>
        <p:nvSpPr>
          <p:cNvPr id="100" name="Google Shape;100;p18"/>
          <p:cNvSpPr txBox="1"/>
          <p:nvPr/>
        </p:nvSpPr>
        <p:spPr bwMode="auto">
          <a:xfrm>
            <a:off x="485641" y="2433105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  <a:defRPr/>
            </a:pPr>
            <a:r>
              <a:rPr lang="ru-RU" sz="36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Название стартап-проекта</a:t>
            </a:r>
            <a:endParaRPr sz="3600" b="1">
              <a:solidFill>
                <a:schemeClr val="lt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101" name="Google Shape;101;p18"/>
          <p:cNvSpPr txBox="1"/>
          <p:nvPr/>
        </p:nvSpPr>
        <p:spPr bwMode="auto"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  <a:defRPr/>
            </a:pP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Трекер проекта – ФИО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  <a:defRPr/>
            </a:pP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</a:rPr>
              <a:t>Эксперт проекта - ФИО</a:t>
            </a:r>
            <a:endParaRPr sz="2000">
              <a:solidFill>
                <a:schemeClr val="lt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102" name="Google Shape;102;p18"/>
          <p:cNvSpPr txBox="1"/>
          <p:nvPr/>
        </p:nvSpPr>
        <p:spPr bwMode="auto"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  <a:defRPr/>
            </a:pPr>
            <a:r>
              <a:rPr lang="ru-RU" sz="1100">
                <a:solidFill>
                  <a:srgbClr val="FFF2CC"/>
                </a:solidFill>
                <a:latin typeface="Libre Franklin"/>
                <a:ea typeface="Libre Franklin"/>
                <a:cs typeface="Libre Franklin"/>
              </a:rPr>
              <a:t>Обозначение версионности документа</a:t>
            </a:r>
            <a:endParaRPr sz="1100">
              <a:solidFill>
                <a:srgbClr val="FFF2CC"/>
              </a:solidFill>
              <a:latin typeface="Libre Franklin"/>
              <a:ea typeface="Libre Franklin"/>
              <a:cs typeface="Libre Franklin"/>
            </a:endParaRPr>
          </a:p>
        </p:txBody>
      </p:sp>
      <p:pic>
        <p:nvPicPr>
          <p:cNvPr id="103" name="Google Shape;103;p1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 bwMode="auto"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Актуальность и описание проекта</a:t>
            </a:r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 bwMode="auto">
          <a:xfrm>
            <a:off x="2686929" y="1246095"/>
            <a:ext cx="9075580" cy="522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dirty="0"/>
              <a:t>Мы представляем проект </a:t>
            </a:r>
            <a:r>
              <a:rPr lang="en-US" dirty="0"/>
              <a:t>“</a:t>
            </a:r>
            <a:r>
              <a:rPr lang="ru-RU" dirty="0"/>
              <a:t>Устройство глушения инфракрасной системы наведения насекомых</a:t>
            </a:r>
            <a:r>
              <a:rPr lang="en-US" dirty="0"/>
              <a:t>”</a:t>
            </a:r>
            <a:r>
              <a:rPr lang="ru-RU" dirty="0"/>
              <a:t>, который поможет бороться с вредными насекомыми в помещениях благодаря ИК технологии.</a:t>
            </a:r>
            <a:endParaRPr dirty="0"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/>
              <a:t>Наш проект будет востребован на рынках:</a:t>
            </a:r>
            <a:endParaRPr dirty="0"/>
          </a:p>
          <a:p>
            <a:pPr marL="285750" indent="-285750">
              <a:spcBef>
                <a:spcPts val="0"/>
              </a:spcBef>
              <a:defRPr/>
            </a:pPr>
            <a:r>
              <a:rPr lang="ru-RU" dirty="0"/>
              <a:t>Сельского хозяйства и агробизнеса</a:t>
            </a:r>
            <a:endParaRPr dirty="0"/>
          </a:p>
          <a:p>
            <a:pPr marL="285750" indent="-285750">
              <a:spcBef>
                <a:spcPts val="0"/>
              </a:spcBef>
              <a:defRPr/>
            </a:pPr>
            <a:r>
              <a:rPr lang="ru-RU" dirty="0"/>
              <a:t>Здравоохранения</a:t>
            </a:r>
            <a:endParaRPr dirty="0"/>
          </a:p>
          <a:p>
            <a:pPr marL="285750" indent="-285750">
              <a:spcBef>
                <a:spcPts val="0"/>
              </a:spcBef>
              <a:defRPr/>
            </a:pPr>
            <a:r>
              <a:rPr lang="ru-RU" dirty="0"/>
              <a:t>Отдыха и туризма</a:t>
            </a:r>
            <a:endParaRPr dirty="0"/>
          </a:p>
          <a:p>
            <a:pPr marL="285750" indent="-285750">
              <a:spcBef>
                <a:spcPts val="0"/>
              </a:spcBef>
              <a:defRPr/>
            </a:pPr>
            <a:r>
              <a:rPr lang="ru-RU" dirty="0"/>
              <a:t>Жилищно-коммунального строительства</a:t>
            </a:r>
            <a:endParaRPr dirty="0"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/>
              <a:t>Актуальность и своевременность этого проекта обусловлена тем, что вредные насекомые в тёплый период постоянно проникают в жилые и рабочие помещения, мешая жизнедеятельности и работе людей.</a:t>
            </a:r>
            <a:endParaRPr dirty="0"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/>
              <a:t> </a:t>
            </a:r>
            <a:endParaRPr dirty="0"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/>
              <a:t>Проект создан для технологического направления Биомедицинские и ветеринарные технологии.</a:t>
            </a:r>
            <a:endParaRPr dirty="0"/>
          </a:p>
          <a:p>
            <a:pPr marL="685783" lvl="1" indent="-13461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1" dirty="0"/>
          </a:p>
          <a:p>
            <a:pPr marL="457189" lvl="1" indent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1" dirty="0"/>
          </a:p>
          <a:p>
            <a:pPr marL="155575" lvl="0" indent="0" algn="l">
              <a:lnSpc>
                <a:spcPct val="114999"/>
              </a:lnSpc>
              <a:spcBef>
                <a:spcPts val="1100"/>
              </a:spcBef>
              <a:spcAft>
                <a:spcPts val="0"/>
              </a:spcAft>
              <a:buClr>
                <a:srgbClr val="2C2D2E"/>
              </a:buClr>
              <a:buSzPts val="1243"/>
              <a:buNone/>
              <a:defRPr/>
            </a:pPr>
            <a:endParaRPr dirty="0">
              <a:highlight>
                <a:srgbClr val="FFFFFF"/>
              </a:highlight>
            </a:endParaRPr>
          </a:p>
          <a:p>
            <a:pPr marL="457200" lvl="0" indent="-228600" algn="l">
              <a:lnSpc>
                <a:spcPct val="114999"/>
              </a:lnSpc>
              <a:spcBef>
                <a:spcPts val="1100"/>
              </a:spcBef>
              <a:spcAft>
                <a:spcPts val="0"/>
              </a:spcAft>
              <a:buClr>
                <a:srgbClr val="2C2D2E"/>
              </a:buClr>
              <a:buSzPts val="1243"/>
              <a:buNone/>
              <a:defRPr/>
            </a:pPr>
            <a:endParaRPr dirty="0">
              <a:solidFill>
                <a:srgbClr val="2C2D2E"/>
              </a:solidFill>
              <a:highlight>
                <a:srgbClr val="FFFFFF"/>
              </a:highlight>
            </a:endParaRPr>
          </a:p>
          <a:p>
            <a: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dirty="0"/>
          </a:p>
        </p:txBody>
      </p:sp>
      <p:pic>
        <p:nvPicPr>
          <p:cNvPr id="119" name="Google Shape;119;p2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 bwMode="auto">
          <a:xfrm>
            <a:off x="2535819" y="32225"/>
            <a:ext cx="9580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/>
              <a:t>Проблема, которую решает проект</a:t>
            </a:r>
            <a:endParaRPr sz="320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 bwMode="auto">
          <a:xfrm>
            <a:off x="2404715" y="1156091"/>
            <a:ext cx="9580959" cy="55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buNone/>
              <a:defRPr/>
            </a:pPr>
            <a:r>
              <a:rPr lang="ru-RU"/>
              <a:t>Проблема, с которой сталкиваются наши потребители, связана с наличием и активностью насекомых, имеющих целый ряд последствий:</a:t>
            </a:r>
            <a:endParaRPr/>
          </a:p>
          <a:p>
            <a:pPr marL="342900" lvl="0">
              <a:buFont typeface="+mj-lt"/>
              <a:buAutoNum type="arabicPeriod"/>
              <a:defRPr/>
            </a:pPr>
            <a:r>
              <a:rPr lang="ru-RU"/>
              <a:t>Насекомые способны причинять дискомфорт своими укусами. Укусы комаров вызывают зуд, красноту и аллергические реакции у людей, что может существенно ухудшить качество жизни - мешать нормальной работе организма, препятствовать здоровому сну и т.д. </a:t>
            </a:r>
            <a:endParaRPr/>
          </a:p>
          <a:p>
            <a:pPr marL="342900" lvl="0">
              <a:buFont typeface="+mj-lt"/>
              <a:buAutoNum type="arabicPeriod"/>
              <a:defRPr/>
            </a:pPr>
            <a:r>
              <a:rPr lang="ru-RU"/>
              <a:t>Насекомые могут быть переносчиками различных заболеваний, что создает реальную угрозу здоровью, особенно в регионах, где такие заболевания распространены.</a:t>
            </a:r>
            <a:endParaRPr/>
          </a:p>
          <a:p>
            <a:pPr marL="342900">
              <a:buFont typeface="+mj-lt"/>
              <a:buAutoNum type="arabicPeriod"/>
              <a:defRPr/>
            </a:pPr>
            <a:r>
              <a:rPr lang="ru-RU"/>
              <a:t>Комары и другие насекомые могут представлять угрозу в различных областях, включая сельское хозяйство, туризм, медицину, городскую инфраструктуру и домашние условия. </a:t>
            </a:r>
            <a:endParaRPr>
              <a:solidFill>
                <a:srgbClr val="00B050"/>
              </a:solidFill>
            </a:endParaRPr>
          </a:p>
          <a:p>
            <a:pPr marL="0" lvl="0" indent="0">
              <a:buClr>
                <a:srgbClr val="00B050"/>
              </a:buClr>
              <a:buNone/>
              <a:defRPr/>
            </a:pPr>
            <a:r>
              <a:rPr lang="ru-RU">
                <a:solidFill>
                  <a:schemeClr val="tx1"/>
                </a:solidFill>
              </a:rPr>
              <a:t>На сегодняшний день для защиты от насекомых люди часто вынуждены использовать химические репелленты и спреи, содержащие вредные для экосистемы химические вещества. Это негативно влияет на здоровье человека и окружающей среды. </a:t>
            </a:r>
            <a:r>
              <a:rPr lang="ru-RU"/>
              <a:t>Вместо этого оно создает безопасное для человека и природы инфракрасное излучение, которое не наносит вреда окружающей среде. </a:t>
            </a:r>
            <a:endParaRPr lang="ru-RU">
              <a:solidFill>
                <a:schemeClr val="tx1"/>
              </a:solidFill>
            </a:endParaRPr>
          </a:p>
          <a:p>
            <a:pPr marL="0" lvl="0" indent="0">
              <a:buClr>
                <a:srgbClr val="00B050"/>
              </a:buClr>
              <a:buNone/>
              <a:defRPr/>
            </a:pPr>
            <a:r>
              <a:rPr lang="ru-RU">
                <a:solidFill>
                  <a:schemeClr val="tx1"/>
                </a:solidFill>
              </a:rPr>
              <a:t>Также наше решение является экологически дружелюбным, так как оно не убивает насекомых, а предлагает инновационное и более гуманное решение для защиты от них.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136" name="Google Shape;136;p2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" name="Google Shape;150;g275a8c1f4a1_0_6"/>
          <p:cNvSpPr/>
          <p:nvPr/>
        </p:nvSpPr>
        <p:spPr bwMode="auto"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1" name="Google Shape;151;g275a8c1f4a1_0_6"/>
          <p:cNvSpPr txBox="1">
            <a:spLocks noGrp="1"/>
          </p:cNvSpPr>
          <p:nvPr>
            <p:ph type="title"/>
          </p:nvPr>
        </p:nvSpPr>
        <p:spPr bwMode="auto">
          <a:xfrm>
            <a:off x="2489982" y="0"/>
            <a:ext cx="970201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3200" dirty="0"/>
              <a:t>ЦА, </a:t>
            </a:r>
            <a:r>
              <a:rPr lang="ru-RU" sz="3200" dirty="0" err="1"/>
              <a:t>стейкхолдеры</a:t>
            </a:r>
            <a:r>
              <a:rPr lang="ru-RU" sz="3200" dirty="0"/>
              <a:t>, потенциальные заказчики</a:t>
            </a:r>
            <a:endParaRPr sz="3200" dirty="0"/>
          </a:p>
        </p:txBody>
      </p:sp>
      <p:sp>
        <p:nvSpPr>
          <p:cNvPr id="152" name="Google Shape;152;g275a8c1f4a1_0_6"/>
          <p:cNvSpPr txBox="1">
            <a:spLocks noGrp="1"/>
          </p:cNvSpPr>
          <p:nvPr>
            <p:ph type="body" idx="1"/>
          </p:nvPr>
        </p:nvSpPr>
        <p:spPr bwMode="auto">
          <a:xfrm>
            <a:off x="2490030" y="810554"/>
            <a:ext cx="7184226" cy="2393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pPr>
            <a:r>
              <a:rPr lang="ru-RU" sz="1200" b="1" dirty="0"/>
              <a:t>Портрет целевой аудитории для В2С продуктов</a:t>
            </a:r>
            <a:endParaRPr sz="1200" dirty="0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pPr>
            <a:r>
              <a:rPr lang="ru-RU" sz="1200" dirty="0" smtClean="0"/>
              <a:t>Проживающие в регионах с высоким риском передачи заболеваний (насекомые могут передавать заболевания, а наш продукт обеспечивает защиту здоровья граждан)</a:t>
            </a:r>
            <a:endParaRPr sz="1200" dirty="0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pPr>
            <a:r>
              <a:rPr lang="ru-RU" sz="1200" dirty="0" smtClean="0"/>
              <a:t>Семьи с детьми (наше устройство поможет обеспечить безопасную и комфортную среду)</a:t>
            </a:r>
            <a:endParaRPr sz="1200" dirty="0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•"/>
              <a:defRPr/>
            </a:pPr>
            <a:r>
              <a:rPr lang="ru-RU" sz="1200" dirty="0" smtClean="0"/>
              <a:t>Дачники и любители активного отдыха (на природе увеличивается потребность в защите от насекомых)</a:t>
            </a:r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•"/>
              <a:defRPr/>
            </a:pPr>
            <a:r>
              <a:rPr lang="ru-RU" sz="1200" dirty="0" smtClean="0"/>
              <a:t>Экологически ориентированные потребители (наше устройство позволяет снизить использование химических реагентов и не убивает насекомых)</a:t>
            </a:r>
          </a:p>
        </p:txBody>
      </p:sp>
      <p:sp>
        <p:nvSpPr>
          <p:cNvPr id="153" name="Google Shape;153;g275a8c1f4a1_0_6"/>
          <p:cNvSpPr txBox="1"/>
          <p:nvPr/>
        </p:nvSpPr>
        <p:spPr bwMode="auto">
          <a:xfrm>
            <a:off x="2426284" y="2725191"/>
            <a:ext cx="6858069" cy="17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pPr>
            <a:r>
              <a:rPr lang="ru-RU" sz="12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Портрет целевого заказчика для B2B продуктов</a:t>
            </a:r>
            <a:endParaRPr sz="1200" dirty="0"/>
          </a:p>
          <a:p>
            <a:pPr marL="228593" marR="0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Агрокультура и сельское хозяйство (наше устройство позволяет бороться с насекомыми в условиях большого количества насекомых для защиты сотрудников и урожая от их воздействия)</a:t>
            </a:r>
            <a:endParaRPr sz="1200" dirty="0"/>
          </a:p>
          <a:p>
            <a:pPr marL="228593" marR="0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Гостиничная индустрия (предотвращение укусов насекомых позволяет обеспечить комфорт, что является первостепенной задачей гостиничного бизнеса)</a:t>
            </a:r>
            <a:endParaRPr sz="1200" dirty="0"/>
          </a:p>
          <a:p>
            <a:pPr marL="228593" marR="0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Медицинские учреждения (распространение насекомыми инфекций в мед. учреждениях является серьезной проблемой для здоровья людей)</a:t>
            </a:r>
            <a:endParaRPr sz="1200" dirty="0"/>
          </a:p>
          <a:p>
            <a:pPr marL="228593" marR="0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Городское управление (при создании городской среды можно увеличить комфорт и удовлетворенность населения в связи с предотвращением влияния насекомых)</a:t>
            </a:r>
            <a:endParaRPr sz="1200" dirty="0">
              <a:solidFill>
                <a:schemeClr val="dk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154" name="Google Shape;154;g275a8c1f4a1_0_6"/>
          <p:cNvSpPr txBox="1"/>
          <p:nvPr/>
        </p:nvSpPr>
        <p:spPr bwMode="auto">
          <a:xfrm>
            <a:off x="2679700" y="5031432"/>
            <a:ext cx="6767755" cy="1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pPr>
            <a:r>
              <a:rPr lang="ru-RU" sz="1200" b="1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Стейкхолдеры</a:t>
            </a:r>
            <a:r>
              <a:rPr lang="ru-RU" sz="12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 проекта, кто имеет влияние на </a:t>
            </a:r>
            <a:r>
              <a:rPr lang="ru-RU" sz="1200" b="1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развитие:</a:t>
            </a:r>
            <a:endParaRPr dirty="0" smtClean="0"/>
          </a:p>
          <a:p>
            <a:pPr marL="228593" marR="0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Ограничивающие</a:t>
            </a:r>
          </a:p>
          <a:p>
            <a: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</a:rPr>
              <a:t>Замедлять развитие проекта могут конкуренты, нарушение поставок со стороны производителей компонентов, скептики, а также ошибки в процессе производства, налоги, санкции) </a:t>
            </a:r>
            <a:endParaRPr dirty="0"/>
          </a:p>
          <a:p>
            <a:pPr marL="228593" marR="0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Развивающие</a:t>
            </a:r>
          </a:p>
          <a:p>
            <a: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defRPr/>
            </a:pPr>
            <a:r>
              <a:rPr lang="ru-RU" sz="12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Высококвалифицированный персонал, продвижение и позиционирование, обратная связь с клиентом, партнеры, инвесторы, государство)</a:t>
            </a:r>
            <a:endParaRPr sz="1200" dirty="0">
              <a:solidFill>
                <a:schemeClr val="dk1"/>
              </a:solidFill>
              <a:latin typeface="Libre Franklin"/>
              <a:ea typeface="Libre Franklin"/>
              <a:cs typeface="Libre Franklin"/>
            </a:endParaRPr>
          </a:p>
        </p:txBody>
      </p:sp>
      <p:pic>
        <p:nvPicPr>
          <p:cNvPr id="155" name="Google Shape;155;g275a8c1f4a1_0_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674256" y="1008053"/>
            <a:ext cx="2350625" cy="235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275a8c1f4a1_0_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447503" y="3979956"/>
            <a:ext cx="2744449" cy="274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275a8c1f4a1_0_6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 bwMode="auto">
          <a:xfrm>
            <a:off x="2447778" y="0"/>
            <a:ext cx="980823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/>
              <a:t>Решение, которое предлагает команда</a:t>
            </a:r>
            <a:endParaRPr sz="3200"/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1"/>
          </p:nvPr>
        </p:nvSpPr>
        <p:spPr bwMode="auto">
          <a:xfrm>
            <a:off x="2813538" y="1325564"/>
            <a:ext cx="9229110" cy="553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Что вы предлагаете, уникальные преимущества и выгоды для клиента.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Обоснование соответствия идеи технологическому направлению (описание основных технологических параметров)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Технологические риски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Расчет рисков исходя из наиболее валидного (для данного проекта) анализа, например, как PEST, SWOT и.т.п, а также расчет индекса рентабельности инвестиции (Profitability index, PI) </a:t>
            </a: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  <a:defRPr/>
            </a:pPr>
            <a:r>
              <a:rPr lang="ru-RU" sz="1800">
                <a:solidFill>
                  <a:srgbClr val="00B050"/>
                </a:solidFill>
              </a:rPr>
              <a:t>Как именно продукт решает проблему/боль клиента?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  <a:defRPr/>
            </a:pPr>
            <a:r>
              <a:rPr lang="ru-RU" sz="1800">
                <a:solidFill>
                  <a:srgbClr val="00B050"/>
                </a:solidFill>
              </a:rPr>
              <a:t>В чем польза для потребителя? </a:t>
            </a:r>
            <a:endParaRPr sz="1800">
              <a:solidFill>
                <a:srgbClr val="00B050"/>
              </a:solidFill>
            </a:endParaRPr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rgbClr val="00B050"/>
              </a:solidFill>
            </a:endParaRPr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600" i="1"/>
              <a:t>Наш проект предлагает решение …. Благодаря технологии…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600" i="1"/>
              <a:t>Технология основана на принципах….</a:t>
            </a:r>
            <a:endParaRPr/>
          </a:p>
          <a:p>
            <a:pPr marL="228594" lvl="0" indent="-1269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1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600" i="1"/>
              <a:t>Технологические риски</a:t>
            </a:r>
            <a:endParaRPr sz="1600" i="1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</p:txBody>
      </p:sp>
      <p:pic>
        <p:nvPicPr>
          <p:cNvPr id="174" name="Google Shape;174;p2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" name="Google Shape;179;g275a8c1f4a1_0_16"/>
          <p:cNvSpPr/>
          <p:nvPr/>
        </p:nvSpPr>
        <p:spPr bwMode="auto"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0" name="Google Shape;180;g275a8c1f4a1_0_16"/>
          <p:cNvSpPr txBox="1">
            <a:spLocks noGrp="1"/>
          </p:cNvSpPr>
          <p:nvPr>
            <p:ph type="title"/>
          </p:nvPr>
        </p:nvSpPr>
        <p:spPr bwMode="auto">
          <a:xfrm>
            <a:off x="2644726" y="0"/>
            <a:ext cx="9611222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/>
              <a:t>Решение, которое предлагает команда</a:t>
            </a:r>
            <a:endParaRPr sz="3200"/>
          </a:p>
        </p:txBody>
      </p:sp>
      <p:sp>
        <p:nvSpPr>
          <p:cNvPr id="181" name="Google Shape;181;g275a8c1f4a1_0_16"/>
          <p:cNvSpPr txBox="1">
            <a:spLocks noGrp="1"/>
          </p:cNvSpPr>
          <p:nvPr>
            <p:ph type="body" idx="1"/>
          </p:nvPr>
        </p:nvSpPr>
        <p:spPr bwMode="auto">
          <a:xfrm>
            <a:off x="3207434" y="1325564"/>
            <a:ext cx="8835214" cy="55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Что вы предлагаете, уникальные преимущества и выгоды для клиента.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Описание того, что “под капотом” продукта - технологическое обоснование, какой научный\технологический принцип лежит в основе, за счет чего решение работает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Обоснование соответствия идеи технологическому направлению (описание основных технологических параметров)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Технологические риски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600" i="1"/>
              <a:t>Наш проект предлагает решение …. Благодаря технологии…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600" i="1"/>
              <a:t>Технология основана на принципах….</a:t>
            </a:r>
            <a:endParaRPr/>
          </a:p>
          <a:p>
            <a:pPr marL="228593" lvl="0" indent="-1269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1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600" i="1"/>
              <a:t>Технологические риски</a:t>
            </a:r>
            <a:endParaRPr sz="1600" i="1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3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3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</p:txBody>
      </p:sp>
      <p:pic>
        <p:nvPicPr>
          <p:cNvPr id="182" name="Google Shape;182;g275a8c1f4a1_0_1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22030" y="1486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 bwMode="auto">
          <a:xfrm>
            <a:off x="2574388" y="32217"/>
            <a:ext cx="95493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Пункты паспорта «Решение, которое предлагает команда». Практикум №4</a:t>
            </a:r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body" idx="1"/>
          </p:nvPr>
        </p:nvSpPr>
        <p:spPr bwMode="auto">
          <a:xfrm>
            <a:off x="2574388" y="1246095"/>
            <a:ext cx="95493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9. На основе какого научно-технического решения и/или результата будет создан продукт (с указанием использования собственных или существующих разработок)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Указывается необходимый перечень научно-технических решений с их кратким описанием для создания и выпуска на рынок продукта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14. Основные технические параметры, включая обоснование соответствия идеи/задела тематическому направлению (лоту)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Необходимо привести основные технические параметры продукта, которые обеспечивают их конкурентоспособность и соответствуют выбранному тематическому направлению</a:t>
            </a: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</p:txBody>
      </p:sp>
      <p:sp>
        <p:nvSpPr>
          <p:cNvPr id="190" name="Google Shape;190;p28"/>
          <p:cNvSpPr/>
          <p:nvPr/>
        </p:nvSpPr>
        <p:spPr bwMode="auto">
          <a:xfrm>
            <a:off x="0" y="0"/>
            <a:ext cx="2377440" cy="6858000"/>
          </a:xfrm>
          <a:prstGeom prst="rect">
            <a:avLst/>
          </a:prstGeom>
          <a:solidFill>
            <a:srgbClr val="FBE5D6">
              <a:alpha val="40784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91" name="Google Shape;191;p2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34820" y="172902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 bwMode="auto">
          <a:xfrm>
            <a:off x="2532184" y="32217"/>
            <a:ext cx="9591575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Ценностное предложение и продукт</a:t>
            </a: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 bwMode="auto">
          <a:xfrm>
            <a:off x="2532184" y="1246095"/>
            <a:ext cx="9591576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/>
              <a:t>формула ценностного предложения</a:t>
            </a:r>
            <a:endParaRPr/>
          </a:p>
        </p:txBody>
      </p:sp>
      <p:pic>
        <p:nvPicPr>
          <p:cNvPr id="199" name="Google Shape;199;p3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 bwMode="auto">
          <a:xfrm>
            <a:off x="2658793" y="32217"/>
            <a:ext cx="9464966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Пункты паспорта «Ценностное предложение и продукт» Практикум №5</a:t>
            </a:r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 bwMode="auto">
          <a:xfrm>
            <a:off x="2658793" y="1246095"/>
            <a:ext cx="9464966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12. Ценностное предложение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17. Научно-техническое решение и/или результаты, необходимые для создания продукции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Описываются технические параметры научно-технических решений/ результатов, указанных пункте 12, подтверждающие/ обосновывающие достижение характеристик продукта, обеспечивающих их конкурентоспособность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16. Основные конкурентные преимущества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Необходимо привести описание наиболее значимых качественных и количественных характеристик продукта, которые обеспечивают конкурентные преимущества в сравнении с существующими аналогами (сравнение по стоимостным, техническим параметрам и проч.)</a:t>
            </a: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</p:txBody>
      </p:sp>
      <p:sp>
        <p:nvSpPr>
          <p:cNvPr id="207" name="Google Shape;207;p32"/>
          <p:cNvSpPr/>
          <p:nvPr/>
        </p:nvSpPr>
        <p:spPr bwMode="auto">
          <a:xfrm>
            <a:off x="0" y="0"/>
            <a:ext cx="2517648" cy="6858000"/>
          </a:xfrm>
          <a:prstGeom prst="rect">
            <a:avLst/>
          </a:prstGeom>
          <a:solidFill>
            <a:srgbClr val="FBE5D6">
              <a:alpha val="40784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08" name="Google Shape;208;p3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04924" y="285444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 bwMode="auto"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/>
              <a:t>Рынок и Анализ конкурентов</a:t>
            </a:r>
            <a:endParaRPr sz="3200"/>
          </a:p>
        </p:txBody>
      </p:sp>
      <p:sp>
        <p:nvSpPr>
          <p:cNvPr id="215" name="Google Shape;215;p29"/>
          <p:cNvSpPr txBox="1">
            <a:spLocks noGrp="1"/>
          </p:cNvSpPr>
          <p:nvPr>
            <p:ph type="body" idx="1"/>
          </p:nvPr>
        </p:nvSpPr>
        <p:spPr bwMode="auto">
          <a:xfrm>
            <a:off x="2489982" y="1649282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7350" lvl="0" indent="-2857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/>
              <a:t>Сравнительный анализ конкурентов (таблица\график\диаграмма) по тому критерию, который является наиболее важным для технологического направления</a:t>
            </a:r>
            <a:endParaRPr/>
          </a:p>
          <a:p>
            <a:pPr marL="387350" lvl="0" indent="-2857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800"/>
              <a:t>По объему рынка</a:t>
            </a:r>
            <a:endParaRPr/>
          </a:p>
          <a:p>
            <a:pPr marL="387350" lvl="0" indent="-2857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pPr>
            <a:r>
              <a:rPr lang="ru-RU" sz="1800"/>
              <a:t>Какой конкурент какой объем рынка занимает</a:t>
            </a:r>
            <a:endParaRPr sz="1800"/>
          </a:p>
        </p:txBody>
      </p:sp>
      <p:sp>
        <p:nvSpPr>
          <p:cNvPr id="216" name="Google Shape;216;p29"/>
          <p:cNvSpPr txBox="1">
            <a:spLocks noGrp="1"/>
          </p:cNvSpPr>
          <p:nvPr>
            <p:ph type="body" idx="2"/>
          </p:nvPr>
        </p:nvSpPr>
        <p:spPr bwMode="auto">
          <a:xfrm>
            <a:off x="6724072" y="1825625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По характеристикам продукта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Сравнение по ключевым показателям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Скорость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Стоимость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Точность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Вес  и тд</a:t>
            </a:r>
            <a:endParaRPr sz="1800"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</p:txBody>
      </p:sp>
      <p:pic>
        <p:nvPicPr>
          <p:cNvPr id="217" name="Google Shape;217;p2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 bwMode="auto">
          <a:xfrm>
            <a:off x="2475914" y="32217"/>
            <a:ext cx="9647846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Пункты паспорта «Рынок и анализ конкурентов». Практикум №6</a:t>
            </a: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 bwMode="auto">
          <a:xfrm>
            <a:off x="2729132" y="1246095"/>
            <a:ext cx="9394628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11. Основные конкуренты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Кратко указываются основные конкуренты (не менее 5)</a:t>
            </a: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</p:txBody>
      </p:sp>
      <p:sp>
        <p:nvSpPr>
          <p:cNvPr id="225" name="Google Shape;225;p30"/>
          <p:cNvSpPr/>
          <p:nvPr/>
        </p:nvSpPr>
        <p:spPr bwMode="auto">
          <a:xfrm>
            <a:off x="0" y="0"/>
            <a:ext cx="2407674" cy="6858000"/>
          </a:xfrm>
          <a:prstGeom prst="rect">
            <a:avLst/>
          </a:prstGeom>
          <a:solidFill>
            <a:srgbClr val="FBE5D6">
              <a:alpha val="40784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26" name="Google Shape;226;p3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49937" y="966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 bwMode="auto"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Бизнес модель и факторы успеха</a:t>
            </a:r>
            <a:endParaRPr/>
          </a:p>
        </p:txBody>
      </p:sp>
      <p:sp>
        <p:nvSpPr>
          <p:cNvPr id="232" name="Google Shape;232;p33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3" name="Google Shape;233;p33"/>
          <p:cNvSpPr txBox="1">
            <a:spLocks noGrp="1"/>
          </p:cNvSpPr>
          <p:nvPr>
            <p:ph type="body" idx="1"/>
          </p:nvPr>
        </p:nvSpPr>
        <p:spPr bwMode="auto">
          <a:xfrm>
            <a:off x="2518116" y="1246095"/>
            <a:ext cx="9605644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/>
              <a:t>коротко и четко объяснить, по каким каналам будет осуществляться сбыт продукта и по каким каналам будет приходить средства на существование и развитие продукта</a:t>
            </a:r>
            <a:endParaRPr/>
          </a:p>
        </p:txBody>
      </p:sp>
      <p:pic>
        <p:nvPicPr>
          <p:cNvPr id="234" name="Google Shape;234;p3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9" name="Google Shape;239;g275a8c1f4a1_0_33"/>
          <p:cNvSpPr/>
          <p:nvPr/>
        </p:nvSpPr>
        <p:spPr bwMode="auto"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0" name="Google Shape;240;g275a8c1f4a1_0_33"/>
          <p:cNvSpPr txBox="1">
            <a:spLocks noGrp="1"/>
          </p:cNvSpPr>
          <p:nvPr>
            <p:ph type="title"/>
          </p:nvPr>
        </p:nvSpPr>
        <p:spPr bwMode="auto"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/>
              <a:t>Финансовые показатели</a:t>
            </a:r>
            <a:endParaRPr sz="3200"/>
          </a:p>
        </p:txBody>
      </p:sp>
      <p:sp>
        <p:nvSpPr>
          <p:cNvPr id="241" name="Google Shape;241;g275a8c1f4a1_0_33"/>
          <p:cNvSpPr txBox="1">
            <a:spLocks noGrp="1"/>
          </p:cNvSpPr>
          <p:nvPr>
            <p:ph type="body" idx="1"/>
          </p:nvPr>
        </p:nvSpPr>
        <p:spPr bwMode="auto">
          <a:xfrm>
            <a:off x="2394682" y="1809208"/>
            <a:ext cx="404154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2 Объем финансового обеспечения достаточно указать для первого этапа - дойти до MVP 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Предполагаемая структура уставного капитала компании (в рамках стартап-проекта)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</p:txBody>
      </p:sp>
      <p:pic>
        <p:nvPicPr>
          <p:cNvPr id="243" name="Google Shape;243;g275a8c1f4a1_0_3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816510" y="2055109"/>
            <a:ext cx="5232618" cy="343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75a8c1f4a1_0_33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0" name="Google Shape;250;p34"/>
          <p:cNvSpPr txBox="1">
            <a:spLocks noGrp="1"/>
          </p:cNvSpPr>
          <p:nvPr>
            <p:ph type="title"/>
          </p:nvPr>
        </p:nvSpPr>
        <p:spPr bwMode="auto">
          <a:xfrm>
            <a:off x="2377440" y="32217"/>
            <a:ext cx="9746320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Пункты паспорта «Бизнес-модель и факторы успеха». Практикум №7</a:t>
            </a:r>
            <a:endParaRPr/>
          </a:p>
        </p:txBody>
      </p:sp>
      <p:sp>
        <p:nvSpPr>
          <p:cNvPr id="251" name="Google Shape;251;p34"/>
          <p:cNvSpPr txBox="1">
            <a:spLocks noGrp="1"/>
          </p:cNvSpPr>
          <p:nvPr>
            <p:ph type="body" idx="1"/>
          </p:nvPr>
        </p:nvSpPr>
        <p:spPr bwMode="auto">
          <a:xfrm>
            <a:off x="2532184" y="994291"/>
            <a:ext cx="9591503" cy="59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594" lvl="0" indent="-23716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10. Бизнес-модель 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Указывается кратко описание способа, который планируется использовать для создания ценности и получения прибыли, в том числе, как планируется выстраивать отношения с потребителями и поставщиками, способы привлечения финансовых и иных ресурсов, какие каналы продвижения и сбыта продукта планируется использовать и развивать, и т.д.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26. Оценка потенциала «рынка» и рентабельности бизнеса 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Необходимо привести кратко обоснование сегмента и доли рынка, потенциальные возможности для масштабирования бизнеса, а также детально раскрыть информацию, указанную в пункте 7.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15. Организационные, производственные и финансовые параметры бизнеса 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Приводится видение основателя (-лей) стартапа в части выстраивания внутренних процессов организации бизнеса, включая партнерские возможности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Это не про идею, не про продукт, а про реализиуемость на деле, на возможность налаживания производства. Какой контекст и какой шанс выжить?</a:t>
            </a:r>
            <a:endParaRPr/>
          </a:p>
          <a:p>
            <a:pPr marL="228594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13. Обоснование реализуемости (устойчивости) бизнеса (конкурентные преимущества (включая наличие уникальных РИД, действующих индустриальных партнеров, доступ к ограниченным ресурсам и т.д.); дефицит, дешевизна, уникальность и т.п.) </a:t>
            </a:r>
            <a:endParaRPr/>
          </a:p>
          <a:p>
            <a:pPr marL="228593" lvl="0" indent="-2371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Приведите аргументы в пользу реализуемости бизнес-идеи, в чем ее полезность и востребованность продукта по сравнению с другими продуктами на рынке, чем обосновывается потенциальная прибыльность бизнеса, насколько будет бизнес устойчивым</a:t>
            </a:r>
            <a:endParaRPr/>
          </a:p>
        </p:txBody>
      </p:sp>
      <p:sp>
        <p:nvSpPr>
          <p:cNvPr id="252" name="Google Shape;252;p34"/>
          <p:cNvSpPr/>
          <p:nvPr/>
        </p:nvSpPr>
        <p:spPr bwMode="auto">
          <a:xfrm>
            <a:off x="0" y="0"/>
            <a:ext cx="2309127" cy="6858000"/>
          </a:xfrm>
          <a:prstGeom prst="rect">
            <a:avLst/>
          </a:prstGeom>
          <a:solidFill>
            <a:srgbClr val="FBE5D6">
              <a:alpha val="40784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53" name="Google Shape;253;p3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00663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 bwMode="auto"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Стратегия продвижения</a:t>
            </a:r>
            <a:endParaRPr/>
          </a:p>
        </p:txBody>
      </p:sp>
      <p:sp>
        <p:nvSpPr>
          <p:cNvPr id="260" name="Google Shape;260;p35"/>
          <p:cNvSpPr txBox="1">
            <a:spLocks noGrp="1"/>
          </p:cNvSpPr>
          <p:nvPr>
            <p:ph type="body" idx="1"/>
          </p:nvPr>
        </p:nvSpPr>
        <p:spPr bwMode="auto">
          <a:xfrm>
            <a:off x="2602522" y="1246095"/>
            <a:ext cx="9521238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/>
              <a:t>перечислить каналы коммуникации, характерные хотя бы для одной (основной ЦА) (отраслевые конференции. блогеры, тг каналы, новости компании,емейл рассылка,  прямые продажи и тд..)</a:t>
            </a:r>
            <a:endParaRPr/>
          </a:p>
          <a:p>
            <a:pPr marL="228593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  <a:p>
            <a:pPr marL="228593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/>
              <a:t>обозначить коммуникационные форматы для каналов (видео, интервью,статьи в пабликах, блоги на собственном сайте или отраслевых площадках,  демо на выставках, реклама, смм и тд)</a:t>
            </a:r>
            <a:endParaRPr/>
          </a:p>
          <a:p>
            <a:pPr marL="228593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  <a:p>
            <a:pPr marL="228594" lvl="0" indent="-11429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i="1"/>
              <a:t>каналы коммуникации и форматы выясняются у ЦА по время кастдевов через вопрос - откуда вы получаете новую информацию? как вы получаете информацию о продуктах других производетелей?</a:t>
            </a:r>
            <a:endParaRPr i="1"/>
          </a:p>
        </p:txBody>
      </p:sp>
      <p:pic>
        <p:nvPicPr>
          <p:cNvPr id="261" name="Google Shape;261;p3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7" name="Google Shape;267;p36"/>
          <p:cNvSpPr txBox="1">
            <a:spLocks noGrp="1"/>
          </p:cNvSpPr>
          <p:nvPr>
            <p:ph type="title"/>
          </p:nvPr>
        </p:nvSpPr>
        <p:spPr bwMode="auto">
          <a:xfrm>
            <a:off x="2504048" y="32217"/>
            <a:ext cx="9619711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Пункты паспорта «Стратегия продвижения»</a:t>
            </a:r>
            <a:endParaRPr/>
          </a:p>
        </p:txBody>
      </p:sp>
      <p:sp>
        <p:nvSpPr>
          <p:cNvPr id="268" name="Google Shape;268;p36"/>
          <p:cNvSpPr txBox="1">
            <a:spLocks noGrp="1"/>
          </p:cNvSpPr>
          <p:nvPr>
            <p:ph type="body" idx="1"/>
          </p:nvPr>
        </p:nvSpPr>
        <p:spPr bwMode="auto">
          <a:xfrm>
            <a:off x="2954214" y="1246095"/>
            <a:ext cx="9169545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18. «Задел». Уровень готовности продукта TRL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Необходимо указать максимально емко и кратко, насколько проработан стартап-проект по итогам прохождения акселерационной программы (организационные, кадровые, материальные и др.), позволяющие максимально эффективно развивать стартап дальше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27. План дальнейшего развития стартап-проекта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21. Каналы продвижения будущей технологии/услуги/продукта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Необходимо указать, какую маркетинговую стратегию планируется применять, привести кратко аргументы в пользу выбора тех или иных каналов продвижения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19. Каналы сбыта будущего продукта 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Указать какие каналы сбыта планируется использовать для реализации продукта и дать кратко обоснование выбора</a:t>
            </a:r>
            <a:endParaRPr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</p:txBody>
      </p:sp>
      <p:sp>
        <p:nvSpPr>
          <p:cNvPr id="269" name="Google Shape;269;p36"/>
          <p:cNvSpPr/>
          <p:nvPr/>
        </p:nvSpPr>
        <p:spPr bwMode="auto">
          <a:xfrm>
            <a:off x="0" y="0"/>
            <a:ext cx="2307102" cy="6858000"/>
          </a:xfrm>
          <a:prstGeom prst="rect">
            <a:avLst/>
          </a:prstGeom>
          <a:solidFill>
            <a:srgbClr val="FBE5D6">
              <a:alpha val="40784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70" name="Google Shape;270;p3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99651" y="69157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 bwMode="auto"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 sz="3200"/>
              <a:t>Команда проекта (тимлид, рисечер, скрайбер, таймкипер)</a:t>
            </a:r>
            <a:endParaRPr sz="3200"/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4294967295"/>
          </p:nvPr>
        </p:nvSpPr>
        <p:spPr bwMode="auto">
          <a:xfrm>
            <a:off x="5743826" y="3428999"/>
            <a:ext cx="2380765" cy="1700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800"/>
              <a:t>ФИО, </a:t>
            </a:r>
            <a:endParaRPr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800"/>
              <a:t>Должность</a:t>
            </a:r>
            <a:endParaRPr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800"/>
              <a:t>Функция в проекте</a:t>
            </a:r>
            <a:endParaRPr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800"/>
              <a:t>Образование \ опыт</a:t>
            </a:r>
            <a:endParaRPr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ru-RU" sz="1800"/>
              <a:t>фото </a:t>
            </a:r>
            <a:endParaRPr sz="1800">
              <a:solidFill>
                <a:schemeClr val="dk1"/>
              </a:solidFill>
            </a:endParaRPr>
          </a:p>
          <a:p>
            <a:pPr marL="228600" lvl="0" indent="-127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b="0" i="0">
              <a:solidFill>
                <a:schemeClr val="dk1"/>
              </a:solidFill>
            </a:endParaRPr>
          </a:p>
        </p:txBody>
      </p:sp>
      <p:sp>
        <p:nvSpPr>
          <p:cNvPr id="278" name="Google Shape;278;p20"/>
          <p:cNvSpPr txBox="1"/>
          <p:nvPr/>
        </p:nvSpPr>
        <p:spPr bwMode="auto">
          <a:xfrm>
            <a:off x="2525087" y="3428999"/>
            <a:ext cx="2380765" cy="1700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ФИО, 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Должность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Функция в проекте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Образование \ опыт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фото 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</a:endParaRPr>
          </a:p>
          <a:p>
            <a:pPr marL="228600" marR="0" lvl="0" indent="-127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2400">
              <a:solidFill>
                <a:schemeClr val="dk1"/>
              </a:solidFill>
              <a:latin typeface="Libre Franklin"/>
              <a:ea typeface="Libre Franklin"/>
              <a:cs typeface="Libre Franklin"/>
            </a:endParaRPr>
          </a:p>
        </p:txBody>
      </p:sp>
      <p:sp>
        <p:nvSpPr>
          <p:cNvPr id="279" name="Google Shape;279;p20"/>
          <p:cNvSpPr txBox="1"/>
          <p:nvPr/>
        </p:nvSpPr>
        <p:spPr bwMode="auto">
          <a:xfrm>
            <a:off x="8955594" y="3429000"/>
            <a:ext cx="2380765" cy="1700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ФИО, 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Должность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Функция в проекте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Образование \ опыт</a:t>
            </a:r>
            <a:endParaRPr/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</a:rPr>
              <a:t>фото 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</a:endParaRPr>
          </a:p>
          <a:p>
            <a:pPr marL="228600" marR="0" lvl="0" indent="-127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2400">
              <a:solidFill>
                <a:schemeClr val="dk1"/>
              </a:solidFill>
              <a:latin typeface="Libre Franklin"/>
              <a:ea typeface="Libre Franklin"/>
              <a:cs typeface="Libre Franklin"/>
            </a:endParaRPr>
          </a:p>
        </p:txBody>
      </p:sp>
      <p:pic>
        <p:nvPicPr>
          <p:cNvPr id="280" name="Google Shape;280;p2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" name="Google Shape;285;g275a8c1f4a1_0_41"/>
          <p:cNvSpPr/>
          <p:nvPr/>
        </p:nvSpPr>
        <p:spPr bwMode="auto"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 bwMode="auto"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r>
              <a:rPr lang="ru-RU"/>
              <a:t>Текущий статус проекта, д</a:t>
            </a:r>
            <a:r>
              <a:rPr lang="ru-RU" sz="3200"/>
              <a:t>орожная карта проекта и призыв к дейст</a:t>
            </a:r>
            <a:r>
              <a:rPr lang="ru-RU"/>
              <a:t>вию</a:t>
            </a:r>
            <a:endParaRPr sz="3200"/>
          </a:p>
        </p:txBody>
      </p:sp>
      <p:sp>
        <p:nvSpPr>
          <p:cNvPr id="287" name="Google Shape;287;g275a8c1f4a1_0_41"/>
          <p:cNvSpPr txBox="1">
            <a:spLocks noGrp="1"/>
          </p:cNvSpPr>
          <p:nvPr>
            <p:ph type="body" idx="1"/>
          </p:nvPr>
        </p:nvSpPr>
        <p:spPr bwMode="auto">
          <a:xfrm>
            <a:off x="2630658" y="1325564"/>
            <a:ext cx="9411990" cy="55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Планы развития, потребности и предложение для того, кому вы адресуете презентацию.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Календарный план стартап-проекта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2 Объем финансового обеспечения достаточно указать для первого этапа - дойти до MVP 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Предполагаемая структура уставного капитала компании (в рамках стартап-проекта)</a:t>
            </a:r>
            <a:endParaRPr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3" lvl="0" indent="-2285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3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400">
                <a:solidFill>
                  <a:srgbClr val="000000"/>
                </a:solidFill>
              </a:rPr>
              <a:t>что нужно на текущей стадии проекту</a:t>
            </a:r>
            <a:endParaRPr sz="1400">
              <a:solidFill>
                <a:srgbClr val="000000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400">
                <a:solidFill>
                  <a:srgbClr val="000000"/>
                </a:solidFill>
              </a:rPr>
              <a:t>поддержка какого рода в каком объеме?</a:t>
            </a:r>
            <a:endParaRPr sz="1400">
              <a:solidFill>
                <a:srgbClr val="000000"/>
              </a:solidFill>
            </a:endParaRPr>
          </a:p>
          <a:p>
            <a:pPr marL="228593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/>
          </a:p>
        </p:txBody>
      </p:sp>
      <p:pic>
        <p:nvPicPr>
          <p:cNvPr id="288" name="Google Shape;288;g275a8c1f4a1_0_4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191496" y="3569684"/>
            <a:ext cx="5883149" cy="2462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75a8c1f4a1_0_4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 bwMode="auto"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 bwMode="auto"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 sz="3200" b="1"/>
              <a:t>Контакты</a:t>
            </a:r>
            <a:endParaRPr sz="3200"/>
          </a:p>
        </p:txBody>
      </p:sp>
      <p:sp>
        <p:nvSpPr>
          <p:cNvPr id="296" name="Google Shape;296;p37"/>
          <p:cNvSpPr txBox="1">
            <a:spLocks noGrp="1"/>
          </p:cNvSpPr>
          <p:nvPr>
            <p:ph type="body" idx="1"/>
          </p:nvPr>
        </p:nvSpPr>
        <p:spPr bwMode="auto">
          <a:xfrm>
            <a:off x="2718198" y="1593012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Сайт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Телефон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Эл.почта</a:t>
            </a:r>
            <a:endParaRPr sz="1800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ru-RU" sz="1800"/>
              <a:t>Соц.сети</a:t>
            </a:r>
            <a:endParaRPr sz="1800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</p:txBody>
      </p:sp>
      <p:sp>
        <p:nvSpPr>
          <p:cNvPr id="297" name="Google Shape;297;p37"/>
          <p:cNvSpPr txBox="1">
            <a:spLocks noGrp="1"/>
          </p:cNvSpPr>
          <p:nvPr>
            <p:ph type="body" idx="2"/>
          </p:nvPr>
        </p:nvSpPr>
        <p:spPr bwMode="auto">
          <a:xfrm>
            <a:off x="6724072" y="1825625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 sz="1800"/>
              <a:t>СПАСИБО БОЛЬШОЕ ЗА ВНИМАНИЕ!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ПРИЗЫВ К ДЕЙСТВИЮ!</a:t>
            </a:r>
            <a:endParaRPr sz="1800"/>
          </a:p>
          <a:p>
            <a:pPr marL="228594" lvl="0" indent="-11429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</p:txBody>
      </p:sp>
      <p:pic>
        <p:nvPicPr>
          <p:cNvPr id="298" name="Google Shape;298;p3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>
            <a:spLocks noGrp="1"/>
          </p:cNvSpPr>
          <p:nvPr>
            <p:ph type="title"/>
          </p:nvPr>
        </p:nvSpPr>
        <p:spPr bwMode="auto">
          <a:xfrm>
            <a:off x="2688300" y="1442464"/>
            <a:ext cx="9503700" cy="28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/>
            </a:pPr>
            <a:r>
              <a:rPr lang="ru-RU"/>
              <a:t>Приложение</a:t>
            </a:r>
            <a:endParaRPr/>
          </a:p>
        </p:txBody>
      </p:sp>
      <p:sp>
        <p:nvSpPr>
          <p:cNvPr id="304" name="Google Shape;304;p38"/>
          <p:cNvSpPr txBox="1">
            <a:spLocks noGrp="1"/>
          </p:cNvSpPr>
          <p:nvPr>
            <p:ph type="body" idx="1"/>
          </p:nvPr>
        </p:nvSpPr>
        <p:spPr bwMode="auto">
          <a:xfrm>
            <a:off x="2913174" y="4561339"/>
            <a:ext cx="94473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/>
            </a:pPr>
            <a:endParaRPr/>
          </a:p>
        </p:txBody>
      </p:sp>
      <p:pic>
        <p:nvPicPr>
          <p:cNvPr id="305" name="Google Shape;305;p3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0" name="Google Shape;310;p39"/>
          <p:cNvSpPr txBox="1">
            <a:spLocks noGrp="1"/>
          </p:cNvSpPr>
          <p:nvPr>
            <p:ph type="title"/>
          </p:nvPr>
        </p:nvSpPr>
        <p:spPr bwMode="auto">
          <a:xfrm>
            <a:off x="2574386" y="32217"/>
            <a:ext cx="954937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/>
            </a:pPr>
            <a:r>
              <a:rPr lang="ru-RU"/>
              <a:t>Реферат. 1000 знаков, описание проекта для студ.стартапа</a:t>
            </a:r>
            <a:endParaRPr/>
          </a:p>
        </p:txBody>
      </p:sp>
      <p:sp>
        <p:nvSpPr>
          <p:cNvPr id="311" name="Google Shape;311;p39"/>
          <p:cNvSpPr txBox="1">
            <a:spLocks noGrp="1"/>
          </p:cNvSpPr>
          <p:nvPr>
            <p:ph type="body" idx="1"/>
          </p:nvPr>
        </p:nvSpPr>
        <p:spPr bwMode="auto">
          <a:xfrm>
            <a:off x="2574388" y="1246095"/>
            <a:ext cx="95493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Цели и задачи проекта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Ожидаемые результаты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Области применения результатов</a:t>
            </a:r>
            <a:endParaRPr/>
          </a:p>
          <a:p>
            <a:pPr marL="228594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pPr>
            <a:r>
              <a:rPr lang="ru-RU"/>
              <a:t>Потенциальные потребительские сегменты</a:t>
            </a:r>
            <a:endParaRPr/>
          </a:p>
        </p:txBody>
      </p:sp>
      <p:pic>
        <p:nvPicPr>
          <p:cNvPr id="312" name="Google Shape;312;p3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07964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1541</Words>
  <Application>Microsoft Office PowerPoint</Application>
  <DocSecurity>0</DocSecurity>
  <PresentationFormat>Широкоэкранный</PresentationFormat>
  <Paragraphs>165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Libre Franklin</vt:lpstr>
      <vt:lpstr>Calibri</vt:lpstr>
      <vt:lpstr>Тема Office</vt:lpstr>
      <vt:lpstr>Презентация PowerPoint</vt:lpstr>
      <vt:lpstr>Актуальность и описание проекта</vt:lpstr>
      <vt:lpstr>Проблема, которую решает проект</vt:lpstr>
      <vt:lpstr>ЦА, стейкхолдеры, потенциальные заказчики</vt:lpstr>
      <vt:lpstr>Решение, которое предлагает команда</vt:lpstr>
      <vt:lpstr>Решение, которое предлагает команда</vt:lpstr>
      <vt:lpstr>Пункты паспорта «Решение, которое предлагает команда». Практикум №4</vt:lpstr>
      <vt:lpstr>Ценностное предложение и продукт</vt:lpstr>
      <vt:lpstr>Пункты паспорта «Ценностное предложение и продукт» Практикум №5</vt:lpstr>
      <vt:lpstr>Рынок и Анализ конкурентов</vt:lpstr>
      <vt:lpstr>Пункты паспорта «Рынок и анализ конкурентов». Практикум №6</vt:lpstr>
      <vt:lpstr>Бизнес модель и факторы успеха</vt:lpstr>
      <vt:lpstr>Финансовые показатели</vt:lpstr>
      <vt:lpstr>Пункты паспорта «Бизнес-модель и факторы успеха». Практикум №7</vt:lpstr>
      <vt:lpstr>Стратегия продвижения</vt:lpstr>
      <vt:lpstr>Пункты паспорта «Стратегия продвижения»</vt:lpstr>
      <vt:lpstr>Команда проекта (тимлид, рисечер, скрайбер, таймкипер)</vt:lpstr>
      <vt:lpstr>Текущий статус проекта, дорожная карта проекта и призыв к действию</vt:lpstr>
      <vt:lpstr>Контакты</vt:lpstr>
      <vt:lpstr>Приложение</vt:lpstr>
      <vt:lpstr>Реферат. 1000 знаков, описание проекта для студ.стартапа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Артем Безруков</dc:creator>
  <cp:keywords/>
  <dc:description/>
  <cp:lastModifiedBy>Пользователь Windows</cp:lastModifiedBy>
  <cp:revision>29</cp:revision>
  <dcterms:created xsi:type="dcterms:W3CDTF">2022-10-23T14:21:41Z</dcterms:created>
  <dcterms:modified xsi:type="dcterms:W3CDTF">2023-11-02T10:42:09Z</dcterms:modified>
  <cp:category/>
  <dc:identifier/>
  <cp:contentStatus/>
  <dc:language/>
  <cp:version/>
</cp:coreProperties>
</file>