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7"/>
  </p:notesMasterIdLst>
  <p:sldIdLst>
    <p:sldId id="256" r:id="rId2"/>
    <p:sldId id="257" r:id="rId3"/>
    <p:sldId id="273" r:id="rId4"/>
    <p:sldId id="259" r:id="rId5"/>
    <p:sldId id="271" r:id="rId6"/>
    <p:sldId id="258" r:id="rId7"/>
    <p:sldId id="260" r:id="rId8"/>
    <p:sldId id="261" r:id="rId9"/>
    <p:sldId id="262" r:id="rId10"/>
    <p:sldId id="263" r:id="rId11"/>
    <p:sldId id="264" r:id="rId12"/>
    <p:sldId id="265" r:id="rId13"/>
    <p:sldId id="268" r:id="rId14"/>
    <p:sldId id="269" r:id="rId15"/>
    <p:sldId id="270" r:id="rId16"/>
  </p:sldIdLst>
  <p:sldSz cx="15119350" cy="10691813"/>
  <p:notesSz cx="9928225" cy="14357350"/>
  <p:embeddedFontLst>
    <p:embeddedFont>
      <p:font typeface="Arial Black" panose="020B0A04020102020204" pitchFamily="34" charset="0"/>
      <p:regular r:id="rId18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1368" y="48"/>
      </p:cViewPr>
      <p:guideLst>
        <p:guide orient="horz" pos="6543"/>
        <p:guide orient="horz" pos="238"/>
        <p:guide orient="horz" pos="986"/>
        <p:guide orient="horz" pos="2234"/>
        <p:guide pos="5148"/>
        <p:guide pos="9253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77486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580209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5b65a272a_0_183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135b65a272a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35b65a272a_0_22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135b65a272a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637689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35b65a272a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jp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/>
        </p:nvSpPr>
        <p:spPr>
          <a:xfrm>
            <a:off x="681726" y="9612325"/>
            <a:ext cx="8799634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 dirty="0">
                <a:solidFill>
                  <a:schemeClr val="dk1"/>
                </a:solidFill>
              </a:rPr>
              <a:t>Ссылка на проект на сайте Архипелага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https://pt.2035.university/project/konvejer-cicd-mezdu-naukoj-i-biznesom-ot-naucnoj-gipotezy-do-produkta-s-aktualnoj-potrebitelskoj-cennostu</a:t>
            </a:r>
            <a:endParaRPr dirty="0">
              <a:solidFill>
                <a:schemeClr val="dk1"/>
              </a:solidFill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A6645AC-233A-48A5-8147-22464A8DDA2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88600" y="3647250"/>
            <a:ext cx="4118301" cy="411830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C883B8A-DA1E-4020-8299-8ABAACA6F99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48089" y="8052613"/>
            <a:ext cx="5799323" cy="12726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4342239" y="10141159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2</a:t>
            </a:fld>
            <a:endParaRPr dirty="0"/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47" y="10141159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F8CBEA7-CE23-4AD1-BE5D-C6E12FA0F6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723" y="1602023"/>
            <a:ext cx="14868626" cy="83309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4668686" y="994811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3</a:t>
            </a:fld>
            <a:endParaRPr dirty="0"/>
          </a:p>
        </p:txBody>
      </p:sp>
      <p:sp>
        <p:nvSpPr>
          <p:cNvPr id="134" name="Google Shape;134;p14"/>
          <p:cNvSpPr txBox="1"/>
          <p:nvPr/>
        </p:nvSpPr>
        <p:spPr>
          <a:xfrm>
            <a:off x="992700" y="2316950"/>
            <a:ext cx="13234200" cy="22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</a:rPr>
              <a:t>Решение лучше демонстрировать наглядно. В чем заключается ваше решение проблемы? </a:t>
            </a:r>
            <a:r>
              <a:rPr lang="ru-RU" sz="2500" b="1">
                <a:solidFill>
                  <a:schemeClr val="lt1"/>
                </a:solidFill>
              </a:rPr>
              <a:t>Синхронизируйте ответ с предыдущим слайдом ПРОБЛЕМА.</a:t>
            </a:r>
            <a:r>
              <a:rPr lang="ru-RU" sz="2500">
                <a:solidFill>
                  <a:schemeClr val="lt1"/>
                </a:solidFill>
              </a:rPr>
              <a:t> То есть, если там у вас были пункты 1, 2, 3 и так далее, то и решение должно идти по всем этим пунктам. </a:t>
            </a:r>
            <a:r>
              <a:rPr lang="ru-RU" sz="2500" b="1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Решение </a:t>
            </a:r>
            <a:r>
              <a:rPr lang="en-US" sz="3500" b="0" dirty="0">
                <a:latin typeface="Arial Black"/>
                <a:ea typeface="Arial Black"/>
                <a:cs typeface="Arial Black"/>
                <a:sym typeface="Arial Black"/>
              </a:rPr>
              <a:t>PaaS </a:t>
            </a: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платформа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48" y="1009391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303D982-6105-432C-B583-CEE45A84782D}"/>
              </a:ext>
            </a:extLst>
          </p:cNvPr>
          <p:cNvSpPr txBox="1"/>
          <p:nvPr/>
        </p:nvSpPr>
        <p:spPr>
          <a:xfrm>
            <a:off x="3757152" y="5192402"/>
            <a:ext cx="75732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7D2AB40-4DA8-4B75-B9E0-F54B23D99F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679381"/>
            <a:ext cx="15119350" cy="7945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527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5035415" y="10122582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4</a:t>
            </a:fld>
            <a:endParaRPr dirty="0"/>
          </a:p>
        </p:txBody>
      </p:sp>
      <p:sp>
        <p:nvSpPr>
          <p:cNvPr id="146" name="Google Shape;146;p15"/>
          <p:cNvSpPr txBox="1"/>
          <p:nvPr/>
        </p:nvSpPr>
        <p:spPr>
          <a:xfrm>
            <a:off x="992700" y="2316950"/>
            <a:ext cx="13234200" cy="26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Как ваше РЕШЕНИЕ озвученной проблемы выглядит в виде продукта (или услуги), который продаётся (или будет продаваться)? Кто ЦА для этого продукта? </a:t>
            </a:r>
            <a:r>
              <a:rPr lang="ru-RU" sz="2500" b="1" dirty="0">
                <a:solidFill>
                  <a:schemeClr val="lt1"/>
                </a:solidFill>
              </a:rPr>
              <a:t>Продукт это НЕ решение проблемы.</a:t>
            </a:r>
            <a:r>
              <a:rPr lang="ru-RU" sz="2500" dirty="0">
                <a:solidFill>
                  <a:schemeClr val="lt1"/>
                </a:solidFill>
              </a:rPr>
              <a:t> Это разные слайды. Решение – это то, зачем покупают продукт, а тут про сам этот продукт – что это? Как это выглядит? Как работает? И так далее…</a:t>
            </a:r>
            <a:r>
              <a:rPr lang="ru-RU" sz="2500" b="1" dirty="0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Продукт для изобретателя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48" y="10122582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25D0498-8DB3-49D4-9D83-581D943BE0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1613" y="6923413"/>
            <a:ext cx="6884124" cy="367095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121A8C5-5998-4ECF-8CA4-CD4D20A7CF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9800" y="7301284"/>
            <a:ext cx="7412034" cy="20574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2AA7BBD-2B1A-4BB7-B3FE-2DF28C54BC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" y="1687426"/>
            <a:ext cx="15119340" cy="522448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5406187" y="10077700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5</a:t>
            </a:fld>
            <a:endParaRPr dirty="0"/>
          </a:p>
        </p:txBody>
      </p:sp>
      <p:sp>
        <p:nvSpPr>
          <p:cNvPr id="134" name="Google Shape;134;p14"/>
          <p:cNvSpPr txBox="1"/>
          <p:nvPr/>
        </p:nvSpPr>
        <p:spPr>
          <a:xfrm>
            <a:off x="992700" y="2316950"/>
            <a:ext cx="13234200" cy="22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</a:rPr>
              <a:t>Решение лучше демонстрировать наглядно. В чем заключается ваше решение проблемы? </a:t>
            </a:r>
            <a:r>
              <a:rPr lang="ru-RU" sz="2500" b="1">
                <a:solidFill>
                  <a:schemeClr val="lt1"/>
                </a:solidFill>
              </a:rPr>
              <a:t>Синхронизируйте ответ с предыдущим слайдом ПРОБЛЕМА.</a:t>
            </a:r>
            <a:r>
              <a:rPr lang="ru-RU" sz="2500">
                <a:solidFill>
                  <a:schemeClr val="lt1"/>
                </a:solidFill>
              </a:rPr>
              <a:t> То есть, если там у вас были пункты 1, 2, 3 и так далее, то и решение должно идти по всем этим пунктам. </a:t>
            </a:r>
            <a:r>
              <a:rPr lang="ru-RU" sz="2500" b="1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8" y="9994720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47;p15">
            <a:extLst>
              <a:ext uri="{FF2B5EF4-FFF2-40B4-BE49-F238E27FC236}">
                <a16:creationId xmlns:a16="http://schemas.microsoft.com/office/drawing/2014/main" id="{9ABEFF60-CF38-41E4-972A-0111378019E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90575" y="384175"/>
            <a:ext cx="8058457" cy="728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Продукт для предпринимателя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2295487-BB4E-4B98-9F26-3B720F2955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4141" y="8460744"/>
            <a:ext cx="7271323" cy="200365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973FE5-EA74-4382-8D5E-9DFCB62963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5802" y="1568805"/>
            <a:ext cx="15150953" cy="692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633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4378338" y="10138272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6</a:t>
            </a:fld>
            <a:endParaRPr dirty="0"/>
          </a:p>
        </p:txBody>
      </p:sp>
      <p:sp>
        <p:nvSpPr>
          <p:cNvPr id="134" name="Google Shape;134;p14"/>
          <p:cNvSpPr txBox="1"/>
          <p:nvPr/>
        </p:nvSpPr>
        <p:spPr>
          <a:xfrm>
            <a:off x="992700" y="2316950"/>
            <a:ext cx="13234200" cy="22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</a:rPr>
              <a:t>Решение лучше демонстрировать наглядно. В чем заключается ваше решение проблемы? </a:t>
            </a:r>
            <a:r>
              <a:rPr lang="ru-RU" sz="2500" b="1">
                <a:solidFill>
                  <a:schemeClr val="lt1"/>
                </a:solidFill>
              </a:rPr>
              <a:t>Синхронизируйте ответ с предыдущим слайдом ПРОБЛЕМА.</a:t>
            </a:r>
            <a:r>
              <a:rPr lang="ru-RU" sz="2500">
                <a:solidFill>
                  <a:schemeClr val="lt1"/>
                </a:solidFill>
              </a:rPr>
              <a:t> То есть, если там у вас были пункты 1, 2, 3 и так далее, то и решение должно идти по всем этим пунктам. </a:t>
            </a:r>
            <a:r>
              <a:rPr lang="ru-RU" sz="2500" b="1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48" y="10138272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47;p15">
            <a:extLst>
              <a:ext uri="{FF2B5EF4-FFF2-40B4-BE49-F238E27FC236}">
                <a16:creationId xmlns:a16="http://schemas.microsoft.com/office/drawing/2014/main" id="{3863CEA6-1CC0-4D56-9238-B0C7056A303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90575" y="384175"/>
            <a:ext cx="6989763" cy="728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Продукт для инвестора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BCCD11B-F1B2-402B-9A60-5BAB35D6EA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" y="1543031"/>
            <a:ext cx="15119339" cy="846099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4445478" y="10113904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7</a:t>
            </a:fld>
            <a:endParaRPr dirty="0"/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48" y="10173758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57FCF44-7AF9-4CF2-B4BA-374E66303B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02023"/>
            <a:ext cx="15119350" cy="847726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7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4157675" y="10099135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8</a:t>
            </a:fld>
            <a:endParaRPr dirty="0"/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48" y="10129062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6FB1FA9-8077-4262-A31A-75161B88DD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581515"/>
            <a:ext cx="15119351" cy="849483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8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4268499" y="10152262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9</a:t>
            </a:fld>
            <a:endParaRPr dirty="0"/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48" y="10152262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EE21006-7CA0-40D9-84C0-FCB1F9634B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43031"/>
            <a:ext cx="15119350" cy="846558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4467730" y="10093649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10</a:t>
            </a:fld>
            <a:endParaRPr dirty="0"/>
          </a:p>
        </p:txBody>
      </p:sp>
      <p:sp>
        <p:nvSpPr>
          <p:cNvPr id="194" name="Google Shape;194;p19"/>
          <p:cNvSpPr txBox="1"/>
          <p:nvPr/>
        </p:nvSpPr>
        <p:spPr>
          <a:xfrm>
            <a:off x="992700" y="2316950"/>
            <a:ext cx="13234200" cy="22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>
                <a:solidFill>
                  <a:schemeClr val="lt1"/>
                </a:solidFill>
              </a:rPr>
              <a:t>Что уже сделано по продукту?</a:t>
            </a:r>
            <a:r>
              <a:rPr lang="ru-RU" sz="2500" dirty="0">
                <a:solidFill>
                  <a:schemeClr val="lt1"/>
                </a:solidFill>
              </a:rPr>
              <a:t> Какой удалось пройти путь. Какие были успешные кейсы, клиенты (если есть продажи, напишите количество клиентов) или предварительные договорённости, привлечённые инвестиции и другое</a:t>
            </a:r>
            <a:r>
              <a:rPr lang="ru-RU" sz="2500" b="1" dirty="0">
                <a:solidFill>
                  <a:schemeClr val="lt1"/>
                </a:solidFill>
              </a:rPr>
              <a:t> </a:t>
            </a:r>
            <a:br>
              <a:rPr lang="ru-RU" sz="2500" b="1" dirty="0">
                <a:solidFill>
                  <a:schemeClr val="lt1"/>
                </a:solidFill>
              </a:rPr>
            </a:br>
            <a:r>
              <a:rPr lang="ru-RU" sz="2500" b="1" dirty="0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48" y="1012357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F8A9DBC-89CE-4B82-801F-FA8B7D236C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598412"/>
            <a:ext cx="15119347" cy="850138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20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4548718" y="10015036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 dirty="0"/>
          </a:p>
        </p:txBody>
      </p:sp>
      <p:sp>
        <p:nvSpPr>
          <p:cNvPr id="206" name="Google Shape;206;p20"/>
          <p:cNvSpPr txBox="1"/>
          <p:nvPr/>
        </p:nvSpPr>
        <p:spPr>
          <a:xfrm>
            <a:off x="992700" y="2316950"/>
            <a:ext cx="13234200" cy="17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>
                <a:solidFill>
                  <a:schemeClr val="lt1"/>
                </a:solidFill>
              </a:rPr>
              <a:t>Напишите, как планируете развиваться. </a:t>
            </a:r>
            <a:r>
              <a:rPr lang="ru-RU" sz="2500" b="1" dirty="0">
                <a:solidFill>
                  <a:schemeClr val="lt1"/>
                </a:solidFill>
              </a:rPr>
              <a:t>Что в общем делаем дальше-то? </a:t>
            </a:r>
            <a:r>
              <a:rPr lang="ru-RU" sz="2500" dirty="0">
                <a:solidFill>
                  <a:schemeClr val="lt1"/>
                </a:solidFill>
              </a:rPr>
              <a:t>С деньгами, партнёрами грантами или без них? </a:t>
            </a:r>
            <a:br>
              <a:rPr lang="ru-RU" sz="2500" dirty="0">
                <a:solidFill>
                  <a:schemeClr val="lt1"/>
                </a:solidFill>
              </a:rPr>
            </a:br>
            <a:r>
              <a:rPr lang="ru-RU" sz="2500" b="1" dirty="0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Планы развития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48" y="1009040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12C20D-92CB-419F-A6E9-7D8FBB8D71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67740"/>
            <a:ext cx="15119349" cy="850723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21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4415982" y="1012271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12</a:t>
            </a:fld>
            <a:endParaRPr dirty="0"/>
          </a:p>
        </p:txBody>
      </p:sp>
      <p:sp>
        <p:nvSpPr>
          <p:cNvPr id="218" name="Google Shape;218;p21"/>
          <p:cNvSpPr txBox="1"/>
          <p:nvPr/>
        </p:nvSpPr>
        <p:spPr>
          <a:xfrm>
            <a:off x="992700" y="2316950"/>
            <a:ext cx="13234200" cy="13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</a:rPr>
              <a:t>Что есть, кто владеет? Что делаем дальше, на каких рынках, за чей счёт?</a:t>
            </a:r>
            <a:r>
              <a:rPr lang="ru-RU" sz="2500" b="1">
                <a:solidFill>
                  <a:schemeClr val="lt1"/>
                </a:solidFill>
              </a:rPr>
              <a:t> </a:t>
            </a:r>
            <a:br>
              <a:rPr lang="ru-RU" sz="2500" b="1">
                <a:solidFill>
                  <a:schemeClr val="lt1"/>
                </a:solidFill>
              </a:rPr>
            </a:br>
            <a:r>
              <a:rPr lang="ru-RU" sz="2500" b="1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219" name="Google Shape;219;p21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Интеллектуальная собственность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48" y="10139611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A02CD4D-2842-43CD-A296-549A3F63F1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1613" y="1543031"/>
            <a:ext cx="15150964" cy="853678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2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4"/>
          <p:cNvSpPr txBox="1">
            <a:spLocks noGrp="1"/>
          </p:cNvSpPr>
          <p:nvPr>
            <p:ph type="sldNum" idx="12"/>
          </p:nvPr>
        </p:nvSpPr>
        <p:spPr>
          <a:xfrm>
            <a:off x="4342240" y="10122582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13</a:t>
            </a:fld>
            <a:endParaRPr dirty="0"/>
          </a:p>
        </p:txBody>
      </p:sp>
      <p:sp>
        <p:nvSpPr>
          <p:cNvPr id="257" name="Google Shape;257;p24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Предложение для Партнера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58" name="Google Shape;258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48" y="10122582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006B6D-EB97-4C61-9B7B-126C884EE5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1614" y="1543030"/>
            <a:ext cx="15150964" cy="850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666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5"/>
          <p:cNvSpPr txBox="1">
            <a:spLocks noGrp="1"/>
          </p:cNvSpPr>
          <p:nvPr>
            <p:ph type="sldNum" idx="12"/>
          </p:nvPr>
        </p:nvSpPr>
        <p:spPr>
          <a:xfrm>
            <a:off x="4889454" y="1002376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14</a:t>
            </a:fld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48" y="10053259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087E33-8FAF-4743-8CA7-FBFAB8BA58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1613" y="1543031"/>
            <a:ext cx="15119350" cy="847341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15</a:t>
            </a:fld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>
            <p:extLst>
              <p:ext uri="{D42A27DB-BD31-4B8C-83A1-F6EECF244321}">
                <p14:modId xmlns:p14="http://schemas.microsoft.com/office/powerpoint/2010/main" val="2161509654"/>
              </p:ext>
            </p:extLst>
          </p:nvPr>
        </p:nvGraphicFramePr>
        <p:xfrm>
          <a:off x="790575" y="6886900"/>
          <a:ext cx="10512904" cy="3072040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33820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308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Сайт 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r>
                        <a:rPr lang="en-US" sz="2300" dirty="0">
                          <a:solidFill>
                            <a:schemeClr val="dk1"/>
                          </a:solidFill>
                        </a:rPr>
                        <a:t>https://pt.2035.university/project/konvejer-cicd-mezdu-naukoj-i-biznesom-ot-naucnoj-gipotezy-do-produkta-s-aktualnoj-potrebitelskoj-cennostu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+7 (914) 187-00-06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email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 dirty="0">
                          <a:solidFill>
                            <a:schemeClr val="dk1"/>
                          </a:solidFill>
                        </a:rPr>
                        <a:t>Boldurev16@gmail.com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1424</TotalTime>
  <Words>433</Words>
  <Application>Microsoft Office PowerPoint</Application>
  <PresentationFormat>Произвольный</PresentationFormat>
  <Paragraphs>48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Arial Black</vt:lpstr>
      <vt:lpstr>Calibri</vt:lpstr>
      <vt:lpstr>2_Тема Office</vt:lpstr>
      <vt:lpstr>Архипелаг 2022: #НастоящееБудущее</vt:lpstr>
      <vt:lpstr>Проблема</vt:lpstr>
      <vt:lpstr>Решение PaaS платформа</vt:lpstr>
      <vt:lpstr>Продукт для изобретателя</vt:lpstr>
      <vt:lpstr>Продукт для предпринимателя</vt:lpstr>
      <vt:lpstr>Продукт для инвестора</vt:lpstr>
      <vt:lpstr>Конкуренты</vt:lpstr>
      <vt:lpstr>Рынок</vt:lpstr>
      <vt:lpstr>Бизнес-модель</vt:lpstr>
      <vt:lpstr>Текущие результаты</vt:lpstr>
      <vt:lpstr>Планы развития</vt:lpstr>
      <vt:lpstr>Интеллектуальная собственность</vt:lpstr>
      <vt:lpstr>Предложение для Партнера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Владислав Болдырев</dc:creator>
  <cp:lastModifiedBy>Владислав Болдырев</cp:lastModifiedBy>
  <cp:revision>66</cp:revision>
  <dcterms:modified xsi:type="dcterms:W3CDTF">2022-07-08T03:16:11Z</dcterms:modified>
</cp:coreProperties>
</file>