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8" r:id="rId2"/>
  </p:sldMasterIdLst>
  <p:notesMasterIdLst>
    <p:notesMasterId r:id="rId16"/>
  </p:notesMasterIdLst>
  <p:sldIdLst>
    <p:sldId id="256" r:id="rId3"/>
    <p:sldId id="257" r:id="rId4"/>
    <p:sldId id="258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jykre+DML9+o19d76p3vChUCc9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176843-9247-450B-901C-E28E705D5DFD}">
  <a:tblStyle styleId="{40176843-9247-450B-901C-E28E705D5D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61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598a10670_1_5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e598a10670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e598a10670_1_3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e598a10670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8363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e598a10670_0_4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e598a1067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e598a10670_1_9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e598a10670_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4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44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4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" name="Google Shape;16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45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4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7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1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8" name="Google Shape;3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4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4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48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48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8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48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body" idx="14"/>
          </p:nvPr>
        </p:nvSpPr>
        <p:spPr>
          <a:xfrm>
            <a:off x="15143227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8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48"/>
          <p:cNvSpPr txBox="1">
            <a:spLocks noGrp="1"/>
          </p:cNvSpPr>
          <p:nvPr>
            <p:ph type="body" idx="16"/>
          </p:nvPr>
        </p:nvSpPr>
        <p:spPr>
          <a:xfrm>
            <a:off x="15143227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4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6" name="Google Shape;66;p4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52"/>
          <p:cNvPicPr preferRelativeResize="0"/>
          <p:nvPr/>
        </p:nvPicPr>
        <p:blipFill rotWithShape="1">
          <a:blip r:embed="rId3">
            <a:alphaModFix/>
          </a:blip>
          <a:srcRect l="-911" r="6517" b="8318"/>
          <a:stretch/>
        </p:blipFill>
        <p:spPr>
          <a:xfrm>
            <a:off x="0" y="0"/>
            <a:ext cx="2022851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2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52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5" name="Google Shape;7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1" name="Google Shape;81;p53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53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53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53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9" y="4296696"/>
            <a:ext cx="10473263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4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5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9" name="Google Shape;89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5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3" name="Google Shape;93;p5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3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51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51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5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6" name="Google Shape;10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5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5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5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7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57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57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8"/>
          <p:cNvPicPr preferRelativeResize="0"/>
          <p:nvPr/>
        </p:nvPicPr>
        <p:blipFill rotWithShape="1">
          <a:blip r:embed="rId3">
            <a:alphaModFix/>
          </a:blip>
          <a:srcRect l="9099" t="15719" r="12464" b="31480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8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58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5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pportal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osleurokov.ru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lSCPel2p4pt0eOqH5TqBXMTfhjKo-1M8JMWqEH_wSBA/edit?usp=shari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semeyniyvector.tilda.ws/" TargetMode="External"/><Relationship Id="rId4" Type="http://schemas.openxmlformats.org/officeDocument/2006/relationships/hyperlink" Target="https://docs.google.com/spreadsheets/d/1Ecxs2_BiQLHMXQpsxUpmyqeLVOyz69w76rK-5UZohUA/edit?usp=shari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emeyniyvector.tilda.w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hyperlink" Target="mailto:kit.kit.water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6500"/>
              <a:t>Семейный вектор</a:t>
            </a:r>
            <a:endParaRPr sz="6500"/>
          </a:p>
        </p:txBody>
      </p:sp>
      <p:sp>
        <p:nvSpPr>
          <p:cNvPr id="140" name="Google Shape;140;p12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sz="3200"/>
              <a:t>Команда 206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598a10670_1_52"/>
          <p:cNvSpPr txBox="1">
            <a:spLocks noGrp="1"/>
          </p:cNvSpPr>
          <p:nvPr>
            <p:ph type="title"/>
          </p:nvPr>
        </p:nvSpPr>
        <p:spPr>
          <a:xfrm>
            <a:off x="894592" y="515375"/>
            <a:ext cx="31839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Проблема</a:t>
            </a:r>
            <a:endParaRPr b="1"/>
          </a:p>
        </p:txBody>
      </p:sp>
      <p:sp>
        <p:nvSpPr>
          <p:cNvPr id="146" name="Google Shape;146;ge598a10670_1_52"/>
          <p:cNvSpPr/>
          <p:nvPr/>
        </p:nvSpPr>
        <p:spPr>
          <a:xfrm>
            <a:off x="648601" y="1341725"/>
            <a:ext cx="5687388" cy="1669086"/>
          </a:xfrm>
          <a:prstGeom prst="flowChartDocumen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Семьи с детьми</a:t>
            </a:r>
            <a:endParaRPr sz="2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школьного возраста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47" name="Google Shape;147;ge598a10670_1_52"/>
          <p:cNvSpPr/>
          <p:nvPr/>
        </p:nvSpPr>
        <p:spPr>
          <a:xfrm>
            <a:off x="7072325" y="1341750"/>
            <a:ext cx="5823414" cy="1669086"/>
          </a:xfrm>
          <a:prstGeom prst="flowChartDocument">
            <a:avLst/>
          </a:prstGeom>
          <a:solidFill>
            <a:srgbClr val="FFF2CC"/>
          </a:solidFill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Инженерные кружки, клубы, онлайн-курсы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48" name="Google Shape;148;ge598a10670_1_52"/>
          <p:cNvSpPr/>
          <p:nvPr/>
        </p:nvSpPr>
        <p:spPr>
          <a:xfrm>
            <a:off x="13681177" y="1341750"/>
            <a:ext cx="5823414" cy="1669086"/>
          </a:xfrm>
          <a:prstGeom prst="flowChartDocument">
            <a:avLst/>
          </a:prstGeom>
          <a:solidFill>
            <a:srgbClr val="D9EAD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Администрация школ </a:t>
            </a:r>
            <a:endParaRPr sz="2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(Департамент образования)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49" name="Google Shape;149;ge598a10670_1_52"/>
          <p:cNvSpPr txBox="1"/>
          <p:nvPr/>
        </p:nvSpPr>
        <p:spPr>
          <a:xfrm>
            <a:off x="648600" y="3154650"/>
            <a:ext cx="5687400" cy="7861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chemeClr val="dk1"/>
                </a:solidFill>
              </a:rPr>
              <a:t>Не найдены пути инженерного развития ребенка  </a:t>
            </a:r>
            <a:r>
              <a:rPr lang="ru-RU" sz="2800">
                <a:solidFill>
                  <a:schemeClr val="dk1"/>
                </a:solidFill>
              </a:rPr>
              <a:t>→</a:t>
            </a:r>
            <a:r>
              <a:rPr lang="ru-RU" sz="3000" b="1">
                <a:solidFill>
                  <a:schemeClr val="dk1"/>
                </a:solidFill>
              </a:rPr>
              <a:t> угроза обеспеченного будущего ребенка и родителя </a:t>
            </a:r>
            <a:endParaRPr sz="3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1"/>
              </a:solidFill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lang="ru-RU" sz="2500">
                <a:solidFill>
                  <a:schemeClr val="dk1"/>
                </a:solidFill>
              </a:rPr>
              <a:t>Родители младших школьников, желающие развивать ребенка в инженерном направлении, не находят нужных кружков и занятий. </a:t>
            </a:r>
            <a:endParaRPr sz="2500"/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lang="ru-RU" sz="2500">
                <a:solidFill>
                  <a:schemeClr val="dk1"/>
                </a:solidFill>
              </a:rPr>
              <a:t>Старшие школьники, поступающие в инженерные ВУЗы, не добирают баллы в ЕГЭ для поступления на нужный факультет</a:t>
            </a:r>
            <a:endParaRPr sz="8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sp>
        <p:nvSpPr>
          <p:cNvPr id="150" name="Google Shape;150;ge598a10670_1_52"/>
          <p:cNvSpPr txBox="1"/>
          <p:nvPr/>
        </p:nvSpPr>
        <p:spPr>
          <a:xfrm>
            <a:off x="7072325" y="3112825"/>
            <a:ext cx="5823300" cy="7914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chemeClr val="dk1"/>
                </a:solidFill>
              </a:rPr>
              <a:t>Не сформировано устойчивое привлечение клиентов </a:t>
            </a:r>
            <a:r>
              <a:rPr lang="ru-RU" sz="2800">
                <a:solidFill>
                  <a:schemeClr val="dk1"/>
                </a:solidFill>
              </a:rPr>
              <a:t>→</a:t>
            </a:r>
            <a:r>
              <a:rPr lang="ru-RU" sz="3000" b="1">
                <a:solidFill>
                  <a:schemeClr val="dk1"/>
                </a:solidFill>
              </a:rPr>
              <a:t> убытки </a:t>
            </a:r>
            <a:r>
              <a:rPr lang="ru-RU" sz="2800">
                <a:solidFill>
                  <a:schemeClr val="dk1"/>
                </a:solidFill>
              </a:rPr>
              <a:t>→</a:t>
            </a:r>
            <a:r>
              <a:rPr lang="ru-RU" sz="3000" b="1">
                <a:solidFill>
                  <a:schemeClr val="dk1"/>
                </a:solidFill>
              </a:rPr>
              <a:t> закрытие бизнеса</a:t>
            </a:r>
            <a:endParaRPr sz="3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lang="ru-RU" sz="2500">
                <a:solidFill>
                  <a:schemeClr val="dk1"/>
                </a:solidFill>
              </a:rPr>
              <a:t> Молодые кружки не успели  сформировать свои каналы продаж - угроза закрытия бизнеса, финансовых потерь</a:t>
            </a:r>
            <a:endParaRPr sz="2500">
              <a:solidFill>
                <a:schemeClr val="dk1"/>
              </a:solidFill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lang="ru-RU" sz="2500">
                <a:solidFill>
                  <a:schemeClr val="dk1"/>
                </a:solidFill>
              </a:rPr>
              <a:t>Устойчивые старые кружки, наработали свои каналы продаж, но готовы расширяться, не находят новые каналы сбыта, угроза финансовых потерь</a:t>
            </a:r>
            <a:endParaRPr sz="25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00" i="1">
              <a:solidFill>
                <a:schemeClr val="dk1"/>
              </a:solidFill>
            </a:endParaRPr>
          </a:p>
        </p:txBody>
      </p:sp>
      <p:sp>
        <p:nvSpPr>
          <p:cNvPr id="151" name="Google Shape;151;ge598a10670_1_52"/>
          <p:cNvSpPr txBox="1"/>
          <p:nvPr/>
        </p:nvSpPr>
        <p:spPr>
          <a:xfrm>
            <a:off x="13681238" y="3112825"/>
            <a:ext cx="5823300" cy="7993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chemeClr val="dk1"/>
                </a:solidFill>
              </a:rPr>
              <a:t>Недостаточное  финансирование школы </a:t>
            </a:r>
            <a:r>
              <a:rPr lang="ru-RU" sz="2800">
                <a:solidFill>
                  <a:schemeClr val="dk1"/>
                </a:solidFill>
              </a:rPr>
              <a:t>→</a:t>
            </a:r>
            <a:r>
              <a:rPr lang="ru-RU" sz="3000" b="1">
                <a:solidFill>
                  <a:schemeClr val="dk1"/>
                </a:solidFill>
              </a:rPr>
              <a:t>не хватает на оборудование классов и премии сотрудникам</a:t>
            </a:r>
            <a:endParaRPr sz="3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ru-RU" sz="2200">
                <a:solidFill>
                  <a:schemeClr val="dk1"/>
                </a:solidFill>
              </a:rPr>
              <a:t>Администрации школ города Москвы могут влиять на финансирование своей школы через Рейтинг школ.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ru-RU" sz="2200">
                <a:solidFill>
                  <a:schemeClr val="dk1"/>
                </a:solidFill>
              </a:rPr>
              <a:t>Администрации школ Подмосковья и городов - миллионников могут косвенно повлиять на финансирование целевых программ через Портфолио школы.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Учитывается участие школьников на олимпиадах и конкурсах. Школы не могут подготовить школьников к этим конкурсам </a:t>
            </a:r>
            <a:endParaRPr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Целевая аудитория</a:t>
            </a:r>
            <a:endParaRPr/>
          </a:p>
        </p:txBody>
      </p:sp>
      <p:sp>
        <p:nvSpPr>
          <p:cNvPr id="157" name="Google Shape;157;p34"/>
          <p:cNvSpPr txBox="1">
            <a:spLocks noGrp="1"/>
          </p:cNvSpPr>
          <p:nvPr>
            <p:ph type="body" idx="2"/>
          </p:nvPr>
        </p:nvSpPr>
        <p:spPr>
          <a:xfrm>
            <a:off x="797150" y="3945175"/>
            <a:ext cx="5015400" cy="61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Дети возраста 8-10 лет,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Родители работают в инженерной области, программирования, робототехники, или около них. 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Мотивация и интерес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к кружкам и соревнованиям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у ребенка и родителя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высокий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Дети с 14 лет 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Родители и ребенок обеспокоены сдачей ЕГЭ. 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Мотивация и интерес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к соревнованиям (до 100 баллов ЕГЭ)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у ребенка и родителя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высокий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158" name="Google Shape;158;p34"/>
          <p:cNvSpPr txBox="1">
            <a:spLocks noGrp="1"/>
          </p:cNvSpPr>
          <p:nvPr>
            <p:ph type="body" idx="2"/>
          </p:nvPr>
        </p:nvSpPr>
        <p:spPr>
          <a:xfrm>
            <a:off x="6535550" y="3930725"/>
            <a:ext cx="5682900" cy="67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Коммерческий кружок робототехники и программирования созданный 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менее 2 лет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Технологичны,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открыты новому,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готовы к экспериментам,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не наработаны каналы продаж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 b="1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 b="1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Инженерные школы созданный </a:t>
            </a:r>
            <a:endParaRPr sz="2100" b="1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более 5 лет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Технологичны,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готовы расширяться, 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экспериментируют с осторожностью,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каналы продаж наработаны, но устаревают 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159" name="Google Shape;159;p34"/>
          <p:cNvSpPr txBox="1">
            <a:spLocks noGrp="1"/>
          </p:cNvSpPr>
          <p:nvPr>
            <p:ph type="body" idx="2"/>
          </p:nvPr>
        </p:nvSpPr>
        <p:spPr>
          <a:xfrm>
            <a:off x="12983900" y="3840050"/>
            <a:ext cx="6887100" cy="72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Школы (государственные бюджетные образовательные учреждения) города Москвы</a:t>
            </a: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Заинтересованы в участии своих школьников в соревнованиях,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→ </a:t>
            </a:r>
            <a:r>
              <a:rPr lang="ru-RU" sz="2100"/>
              <a:t>  что дает баллы к рейтингу школы,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→ </a:t>
            </a:r>
            <a:r>
              <a:rPr lang="ru-RU" sz="2100"/>
              <a:t> напрямую влияет на финансирование школы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 b="1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 b="1"/>
              <a:t>Школы (государственные муниципальные образовательные учреждения) Подмосковья, и городов - миллионников</a:t>
            </a:r>
            <a:endParaRPr sz="2100" b="1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Заинтересованы в участии своих школьников в соревнованиях,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→ </a:t>
            </a:r>
            <a:r>
              <a:rPr lang="ru-RU" sz="2100"/>
              <a:t>  что влияет на Региональную систему по оценке качества, наполняет портфолио школы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→ </a:t>
            </a:r>
            <a:r>
              <a:rPr lang="ru-RU" sz="2100"/>
              <a:t> косвенно влияет на финансирование целевых программ школы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160" name="Google Shape;160;p34"/>
          <p:cNvSpPr/>
          <p:nvPr/>
        </p:nvSpPr>
        <p:spPr>
          <a:xfrm>
            <a:off x="563825" y="3386725"/>
            <a:ext cx="19230900" cy="3268800"/>
          </a:xfrm>
          <a:prstGeom prst="rect">
            <a:avLst/>
          </a:prstGeom>
          <a:noFill/>
          <a:ln w="9525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858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FF0000"/>
                </a:solidFill>
              </a:rPr>
              <a:t>СЕГМЕНТ A</a:t>
            </a:r>
            <a:endParaRPr sz="1900" b="1">
              <a:solidFill>
                <a:srgbClr val="FF0000"/>
              </a:solidFill>
            </a:endParaRPr>
          </a:p>
        </p:txBody>
      </p:sp>
      <p:sp>
        <p:nvSpPr>
          <p:cNvPr id="161" name="Google Shape;161;p34"/>
          <p:cNvSpPr/>
          <p:nvPr/>
        </p:nvSpPr>
        <p:spPr>
          <a:xfrm>
            <a:off x="563825" y="6894675"/>
            <a:ext cx="19230900" cy="40113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858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0000FF"/>
                </a:solidFill>
              </a:rPr>
              <a:t>СЕГМЕНТ B</a:t>
            </a:r>
            <a:endParaRPr sz="1900" b="1">
              <a:solidFill>
                <a:srgbClr val="0000FF"/>
              </a:solidFill>
            </a:endParaRPr>
          </a:p>
        </p:txBody>
      </p:sp>
      <p:sp>
        <p:nvSpPr>
          <p:cNvPr id="162" name="Google Shape;162;p34"/>
          <p:cNvSpPr/>
          <p:nvPr/>
        </p:nvSpPr>
        <p:spPr>
          <a:xfrm>
            <a:off x="648601" y="1341725"/>
            <a:ext cx="5687388" cy="1669086"/>
          </a:xfrm>
          <a:prstGeom prst="flowChartDocumen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Семьи с детьми</a:t>
            </a:r>
            <a:endParaRPr sz="2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школьного возраста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63" name="Google Shape;163;p34"/>
          <p:cNvSpPr/>
          <p:nvPr/>
        </p:nvSpPr>
        <p:spPr>
          <a:xfrm>
            <a:off x="7072325" y="1341750"/>
            <a:ext cx="5823414" cy="1669086"/>
          </a:xfrm>
          <a:prstGeom prst="flowChartDocument">
            <a:avLst/>
          </a:prstGeom>
          <a:solidFill>
            <a:srgbClr val="FFF2CC"/>
          </a:solidFill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Инженерные кружки, клубы, онлайн-курсы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64" name="Google Shape;164;p34"/>
          <p:cNvSpPr/>
          <p:nvPr/>
        </p:nvSpPr>
        <p:spPr>
          <a:xfrm>
            <a:off x="13681177" y="1341750"/>
            <a:ext cx="5823414" cy="1669086"/>
          </a:xfrm>
          <a:prstGeom prst="flowChartDocument">
            <a:avLst/>
          </a:prstGeom>
          <a:solidFill>
            <a:srgbClr val="D9EAD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Администрация школ </a:t>
            </a:r>
            <a:endParaRPr sz="2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(Департамент образования)</a:t>
            </a:r>
            <a:endParaRPr sz="28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598a10670_1_36"/>
          <p:cNvSpPr txBox="1">
            <a:spLocks noGrp="1"/>
          </p:cNvSpPr>
          <p:nvPr>
            <p:ph type="title"/>
          </p:nvPr>
        </p:nvSpPr>
        <p:spPr>
          <a:xfrm>
            <a:off x="894608" y="515375"/>
            <a:ext cx="51405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Решение (часть 1)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b="1" dirty="0"/>
          </a:p>
        </p:txBody>
      </p:sp>
      <p:pic>
        <p:nvPicPr>
          <p:cNvPr id="170" name="Google Shape;170;ge598a10670_1_36"/>
          <p:cNvPicPr preferRelativeResize="0"/>
          <p:nvPr/>
        </p:nvPicPr>
        <p:blipFill rotWithShape="1">
          <a:blip r:embed="rId3">
            <a:alphaModFix/>
          </a:blip>
          <a:srcRect l="10112"/>
          <a:stretch/>
        </p:blipFill>
        <p:spPr>
          <a:xfrm>
            <a:off x="11062740" y="3204347"/>
            <a:ext cx="8493506" cy="5131413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e598a10670_1_36"/>
          <p:cNvSpPr txBox="1"/>
          <p:nvPr/>
        </p:nvSpPr>
        <p:spPr>
          <a:xfrm>
            <a:off x="484058" y="1426475"/>
            <a:ext cx="18952268" cy="254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3200" dirty="0">
                <a:solidFill>
                  <a:schemeClr val="dk1"/>
                </a:solidFill>
              </a:rPr>
              <a:t>Онлайн платформа </a:t>
            </a:r>
            <a:r>
              <a:rPr lang="ru-RU" sz="3200" dirty="0" smtClean="0">
                <a:solidFill>
                  <a:schemeClr val="dk1"/>
                </a:solidFill>
              </a:rPr>
              <a:t>– </a:t>
            </a:r>
            <a:r>
              <a:rPr lang="ru-RU" sz="3200" dirty="0" err="1" smtClean="0">
                <a:solidFill>
                  <a:schemeClr val="dk1"/>
                </a:solidFill>
              </a:rPr>
              <a:t>агрегатор</a:t>
            </a:r>
            <a:r>
              <a:rPr lang="ru-RU" sz="3200" dirty="0" smtClean="0">
                <a:solidFill>
                  <a:schemeClr val="dk1"/>
                </a:solidFill>
              </a:rPr>
              <a:t> “</a:t>
            </a:r>
            <a:r>
              <a:rPr lang="ru-RU" sz="3200" dirty="0">
                <a:solidFill>
                  <a:schemeClr val="dk1"/>
                </a:solidFill>
              </a:rPr>
              <a:t>Семейный вектор” </a:t>
            </a:r>
            <a:r>
              <a:rPr lang="ru-RU" sz="3200" dirty="0" smtClean="0">
                <a:solidFill>
                  <a:schemeClr val="dk1"/>
                </a:solidFill>
              </a:rPr>
              <a:t>объединяет  в </a:t>
            </a:r>
            <a:r>
              <a:rPr lang="ru-RU" sz="3200" dirty="0">
                <a:solidFill>
                  <a:schemeClr val="dk1"/>
                </a:solidFill>
              </a:rPr>
              <a:t>одном информационном поле: </a:t>
            </a:r>
            <a:endParaRPr sz="3200" dirty="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ru-RU" sz="3200" dirty="0">
                <a:solidFill>
                  <a:schemeClr val="dk1"/>
                </a:solidFill>
              </a:rPr>
              <a:t>Родителей с детьми</a:t>
            </a:r>
            <a:endParaRPr sz="3200" dirty="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ru-RU" sz="3200" dirty="0">
                <a:solidFill>
                  <a:schemeClr val="dk1"/>
                </a:solidFill>
              </a:rPr>
              <a:t>Кружки и секции</a:t>
            </a:r>
            <a:endParaRPr sz="3200" dirty="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ru-RU" sz="3200" dirty="0">
                <a:solidFill>
                  <a:schemeClr val="dk1"/>
                </a:solidFill>
              </a:rPr>
              <a:t>Состязания (конкурсы и соревнования)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4058" y="4296827"/>
            <a:ext cx="1015208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>
              <a:spcAft>
                <a:spcPts val="600"/>
              </a:spcAft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1. На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</a:rPr>
              <a:t>одной платформе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агрегируется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</a:rPr>
              <a:t> информация о кружках и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соревнования</a:t>
            </a:r>
          </a:p>
          <a:p>
            <a:pPr indent="180975">
              <a:spcAft>
                <a:spcPts val="600"/>
              </a:spcAft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2. Рекомендательная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</a:rPr>
              <a:t>нейронная сеть глубокого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обучения собирает данные для рекомендации</a:t>
            </a:r>
          </a:p>
          <a:p>
            <a:pPr indent="180975">
              <a:spcAft>
                <a:spcPts val="600"/>
              </a:spcAft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3. Рекомендательная нейронная сеть формирует для родителей перечень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</a:rPr>
              <a:t>предложений по соревнованиям и/или по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кружкам.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</a:rPr>
              <a:t>  </a:t>
            </a:r>
            <a:endParaRPr lang="ru-RU" sz="24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indent="180975">
              <a:spcAft>
                <a:spcPts val="600"/>
              </a:spcAft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4.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</a:rPr>
              <a:t>Рекомендательная нейронная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сеть отслеживает интересы ребенка и родителей и перманентно предлагает образовательные и соревновательные мероприятия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18641" y="9371603"/>
            <a:ext cx="187924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/>
            <a:r>
              <a:rPr lang="ru-RU" sz="2800" i="1" dirty="0">
                <a:solidFill>
                  <a:schemeClr val="tx1"/>
                </a:solidFill>
                <a:latin typeface="Arial" panose="020B0604020202020204" pitchFamily="34" charset="0"/>
              </a:rPr>
              <a:t>Платформа использует технологию привлечения участников Кружкового движения, </a:t>
            </a:r>
            <a:endParaRPr lang="ru-RU" sz="2800" i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indent="180975" algn="ctr"/>
            <a:r>
              <a:rPr lang="ru-RU" sz="28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через </a:t>
            </a:r>
            <a:r>
              <a:rPr lang="ru-RU" sz="2800" i="1" dirty="0">
                <a:solidFill>
                  <a:schemeClr val="tx1"/>
                </a:solidFill>
                <a:latin typeface="Arial" panose="020B0604020202020204" pitchFamily="34" charset="0"/>
              </a:rPr>
              <a:t>выбор рекомендуемых соревнований и/или кружков. </a:t>
            </a:r>
          </a:p>
        </p:txBody>
      </p:sp>
    </p:spTree>
    <p:extLst>
      <p:ext uri="{BB962C8B-B14F-4D97-AF65-F5344CB8AC3E}">
        <p14:creationId xmlns:p14="http://schemas.microsoft.com/office/powerpoint/2010/main" val="3181021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title"/>
          </p:nvPr>
        </p:nvSpPr>
        <p:spPr>
          <a:xfrm>
            <a:off x="894608" y="515375"/>
            <a:ext cx="5046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Решение (часть 2)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b="1"/>
          </a:p>
        </p:txBody>
      </p:sp>
      <p:sp>
        <p:nvSpPr>
          <p:cNvPr id="178" name="Google Shape;178;p35"/>
          <p:cNvSpPr txBox="1">
            <a:spLocks noGrp="1"/>
          </p:cNvSpPr>
          <p:nvPr>
            <p:ph type="body" idx="2"/>
          </p:nvPr>
        </p:nvSpPr>
        <p:spPr>
          <a:xfrm>
            <a:off x="13681250" y="3453525"/>
            <a:ext cx="5823300" cy="3287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/>
              <a:t>Осознанные ученики</a:t>
            </a:r>
            <a:r>
              <a:rPr lang="ru-RU" sz="2800"/>
              <a:t> приходят учиться, чтобы победить в конкурсе/олимпиаде. А участие или победа в конкурсе идут </a:t>
            </a:r>
            <a:r>
              <a:rPr lang="ru-RU" sz="2800" b="1"/>
              <a:t>в портфолио достижений</a:t>
            </a:r>
            <a:r>
              <a:rPr lang="ru-RU" sz="2800"/>
              <a:t> учеников школы.</a:t>
            </a:r>
            <a:endParaRPr sz="2800"/>
          </a:p>
        </p:txBody>
      </p:sp>
      <p:sp>
        <p:nvSpPr>
          <p:cNvPr id="179" name="Google Shape;179;p35"/>
          <p:cNvSpPr/>
          <p:nvPr/>
        </p:nvSpPr>
        <p:spPr>
          <a:xfrm>
            <a:off x="648601" y="1341725"/>
            <a:ext cx="5687388" cy="1669086"/>
          </a:xfrm>
          <a:prstGeom prst="flowChartDocumen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Для семей с детьми школьного возраста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80" name="Google Shape;180;p35"/>
          <p:cNvSpPr/>
          <p:nvPr/>
        </p:nvSpPr>
        <p:spPr>
          <a:xfrm>
            <a:off x="7072325" y="1341750"/>
            <a:ext cx="5823414" cy="1669086"/>
          </a:xfrm>
          <a:prstGeom prst="flowChartDocument">
            <a:avLst/>
          </a:prstGeom>
          <a:solidFill>
            <a:srgbClr val="FFF2CC"/>
          </a:solidFill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Для коммерческих Кружков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81" name="Google Shape;181;p35"/>
          <p:cNvSpPr/>
          <p:nvPr/>
        </p:nvSpPr>
        <p:spPr>
          <a:xfrm>
            <a:off x="13681177" y="1341750"/>
            <a:ext cx="5823414" cy="1669086"/>
          </a:xfrm>
          <a:prstGeom prst="flowChartDocument">
            <a:avLst/>
          </a:prstGeom>
          <a:solidFill>
            <a:srgbClr val="D9EAD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 b="1">
                <a:solidFill>
                  <a:schemeClr val="dk1"/>
                </a:solidFill>
              </a:rPr>
              <a:t>Администрация школ </a:t>
            </a:r>
            <a:endParaRPr sz="2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 b="1">
                <a:solidFill>
                  <a:schemeClr val="dk1"/>
                </a:solidFill>
              </a:rPr>
              <a:t>(Департамент образования)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82" name="Google Shape;182;p35"/>
          <p:cNvSpPr txBox="1"/>
          <p:nvPr/>
        </p:nvSpPr>
        <p:spPr>
          <a:xfrm>
            <a:off x="548125" y="3279750"/>
            <a:ext cx="5687400" cy="40851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Родитель заходит на сайт и выбирает: </a:t>
            </a:r>
            <a:endParaRPr sz="280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кружок, а сайт рекомендует мероприятия, где можно блеснуть знаниями. </a:t>
            </a:r>
            <a:endParaRPr sz="280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в каких состязаниях ребенок хотел бы победить, а сайт рекомендует занятия.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83" name="Google Shape;183;p35"/>
          <p:cNvSpPr txBox="1"/>
          <p:nvPr/>
        </p:nvSpPr>
        <p:spPr>
          <a:xfrm>
            <a:off x="7046625" y="3529725"/>
            <a:ext cx="5823300" cy="2102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Теперь</a:t>
            </a:r>
            <a:r>
              <a:rPr lang="ru-RU" sz="2800" b="1">
                <a:solidFill>
                  <a:schemeClr val="dk1"/>
                </a:solidFill>
              </a:rPr>
              <a:t> Кружок сам</a:t>
            </a:r>
            <a:r>
              <a:rPr lang="ru-RU" sz="2800">
                <a:solidFill>
                  <a:schemeClr val="dk1"/>
                </a:solidFill>
              </a:rPr>
              <a:t> </a:t>
            </a:r>
            <a:r>
              <a:rPr lang="ru-RU" sz="2800" b="1">
                <a:solidFill>
                  <a:schemeClr val="dk1"/>
                </a:solidFill>
              </a:rPr>
              <a:t>не ищет </a:t>
            </a:r>
            <a:r>
              <a:rPr lang="ru-RU" sz="2800">
                <a:solidFill>
                  <a:schemeClr val="dk1"/>
                </a:solidFill>
              </a:rPr>
              <a:t>случайных клиентов, а </a:t>
            </a:r>
            <a:r>
              <a:rPr lang="ru-RU" sz="2800" b="1">
                <a:solidFill>
                  <a:schemeClr val="dk1"/>
                </a:solidFill>
              </a:rPr>
              <a:t>осознанные клиенты ищут </a:t>
            </a:r>
            <a:r>
              <a:rPr lang="ru-RU" sz="2800">
                <a:solidFill>
                  <a:schemeClr val="dk1"/>
                </a:solidFill>
              </a:rPr>
              <a:t>Кружок.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84" name="Google Shape;184;p35"/>
          <p:cNvSpPr txBox="1"/>
          <p:nvPr/>
        </p:nvSpPr>
        <p:spPr>
          <a:xfrm>
            <a:off x="13605050" y="7698775"/>
            <a:ext cx="6121200" cy="3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Победы в рейтинговых федеральных и региональных соревнованиях и конкурсах прямо влияют на рейтинг школ, а именно на финансирование. Дети, которые  желают и могут побеждать - нужны школам.</a:t>
            </a:r>
            <a:endParaRPr/>
          </a:p>
        </p:txBody>
      </p:sp>
      <p:sp>
        <p:nvSpPr>
          <p:cNvPr id="185" name="Google Shape;185;p35"/>
          <p:cNvSpPr txBox="1"/>
          <p:nvPr/>
        </p:nvSpPr>
        <p:spPr>
          <a:xfrm>
            <a:off x="7064188" y="7749275"/>
            <a:ext cx="58233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Платформа приводит клиентов, а Кружок учить их побеждать!</a:t>
            </a:r>
            <a:endParaRPr/>
          </a:p>
        </p:txBody>
      </p:sp>
      <p:sp>
        <p:nvSpPr>
          <p:cNvPr id="186" name="Google Shape;186;p35"/>
          <p:cNvSpPr txBox="1"/>
          <p:nvPr/>
        </p:nvSpPr>
        <p:spPr>
          <a:xfrm>
            <a:off x="447025" y="7710000"/>
            <a:ext cx="61212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Не нужно тратить время на поиск, где учится и где состязаться.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7" name="Google Shape;187;p35"/>
          <p:cNvSpPr/>
          <p:nvPr/>
        </p:nvSpPr>
        <p:spPr>
          <a:xfrm>
            <a:off x="-475775" y="7538888"/>
            <a:ext cx="7636800" cy="312300"/>
          </a:xfrm>
          <a:prstGeom prst="mathMinus">
            <a:avLst>
              <a:gd name="adj1" fmla="val 23520"/>
            </a:avLst>
          </a:prstGeom>
          <a:solidFill>
            <a:srgbClr val="E06666"/>
          </a:solidFill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5"/>
          <p:cNvSpPr/>
          <p:nvPr/>
        </p:nvSpPr>
        <p:spPr>
          <a:xfrm>
            <a:off x="6153625" y="7538888"/>
            <a:ext cx="7636800" cy="312300"/>
          </a:xfrm>
          <a:prstGeom prst="mathMinus">
            <a:avLst>
              <a:gd name="adj1" fmla="val 23520"/>
            </a:avLst>
          </a:prstGeom>
          <a:solidFill>
            <a:srgbClr val="FFD966"/>
          </a:solidFill>
          <a:ln w="9525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5"/>
          <p:cNvSpPr/>
          <p:nvPr/>
        </p:nvSpPr>
        <p:spPr>
          <a:xfrm>
            <a:off x="12706825" y="7538888"/>
            <a:ext cx="7636800" cy="312300"/>
          </a:xfrm>
          <a:prstGeom prst="mathMinus">
            <a:avLst>
              <a:gd name="adj1" fmla="val 23520"/>
            </a:avLst>
          </a:prstGeom>
          <a:solidFill>
            <a:srgbClr val="93C47D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e598a10670_0_4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УТП по сегментам ЦА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b="1"/>
          </a:p>
        </p:txBody>
      </p:sp>
      <p:sp>
        <p:nvSpPr>
          <p:cNvPr id="195" name="Google Shape;195;ge598a10670_0_45"/>
          <p:cNvSpPr txBox="1">
            <a:spLocks noGrp="1"/>
          </p:cNvSpPr>
          <p:nvPr>
            <p:ph type="body" idx="2"/>
          </p:nvPr>
        </p:nvSpPr>
        <p:spPr>
          <a:xfrm>
            <a:off x="306613" y="8042675"/>
            <a:ext cx="6029400" cy="24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lang="ru-RU" sz="2600"/>
              <a:t>Позволяет старшеклассникам найти инженерные соревнования и образовательные платформы,  чтобы научиться, победить и получить до 100 баллов к ЕГЭ.</a:t>
            </a:r>
            <a:endParaRPr sz="2600"/>
          </a:p>
        </p:txBody>
      </p:sp>
      <p:sp>
        <p:nvSpPr>
          <p:cNvPr id="196" name="Google Shape;196;ge598a10670_0_45"/>
          <p:cNvSpPr txBox="1">
            <a:spLocks noGrp="1"/>
          </p:cNvSpPr>
          <p:nvPr>
            <p:ph type="body" idx="2"/>
          </p:nvPr>
        </p:nvSpPr>
        <p:spPr>
          <a:xfrm>
            <a:off x="7123775" y="8123700"/>
            <a:ext cx="6328800" cy="30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ru-RU" sz="2600"/>
              <a:t>Позволяет инженерным школам привлечь до 30% новых клиентов,  демонстрируя экспертность подготовки через победы в федеральных конкурсах и чемпионатах.</a:t>
            </a:r>
            <a:endParaRPr sz="2600"/>
          </a:p>
        </p:txBody>
      </p:sp>
      <p:sp>
        <p:nvSpPr>
          <p:cNvPr id="197" name="Google Shape;197;ge598a10670_0_45"/>
          <p:cNvSpPr txBox="1">
            <a:spLocks noGrp="1"/>
          </p:cNvSpPr>
          <p:nvPr>
            <p:ph type="body" idx="2"/>
          </p:nvPr>
        </p:nvSpPr>
        <p:spPr>
          <a:xfrm>
            <a:off x="14079375" y="8180300"/>
            <a:ext cx="5501400" cy="28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➔"/>
            </a:pPr>
            <a:r>
              <a:rPr lang="ru-RU" sz="2600"/>
              <a:t>Позволяет школе поднять статус и войти в целевое финансирование, давая возможность ученикам готовиться и побеждать в  федеральных и региональных соревнованиях</a:t>
            </a:r>
            <a:endParaRPr sz="2600"/>
          </a:p>
        </p:txBody>
      </p:sp>
      <p:sp>
        <p:nvSpPr>
          <p:cNvPr id="198" name="Google Shape;198;ge598a10670_0_45"/>
          <p:cNvSpPr/>
          <p:nvPr/>
        </p:nvSpPr>
        <p:spPr>
          <a:xfrm>
            <a:off x="25" y="6975475"/>
            <a:ext cx="20104200" cy="815700"/>
          </a:xfrm>
          <a:prstGeom prst="rect">
            <a:avLst/>
          </a:prstGeom>
          <a:solidFill>
            <a:srgbClr val="D9D9D9"/>
          </a:solidFill>
          <a:ln w="28575" cap="flat" cmpd="sng">
            <a:solidFill>
              <a:srgbClr val="0000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0000FF"/>
                </a:solidFill>
              </a:rPr>
              <a:t>СЕГМЕНТ B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b="1">
                <a:solidFill>
                  <a:schemeClr val="dk1"/>
                </a:solidFill>
              </a:rPr>
              <a:t>АГРЕГАТОР КРУЖКОВ И КОНКУРСОВ </a:t>
            </a:r>
            <a:endParaRPr sz="1900" b="1">
              <a:solidFill>
                <a:srgbClr val="0000FF"/>
              </a:solidFill>
            </a:endParaRPr>
          </a:p>
        </p:txBody>
      </p:sp>
      <p:sp>
        <p:nvSpPr>
          <p:cNvPr id="199" name="Google Shape;199;ge598a10670_0_45"/>
          <p:cNvSpPr/>
          <p:nvPr/>
        </p:nvSpPr>
        <p:spPr>
          <a:xfrm>
            <a:off x="459001" y="1341725"/>
            <a:ext cx="6029424" cy="1669086"/>
          </a:xfrm>
          <a:prstGeom prst="flowChartDocumen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Для семей с детьми школьного возраста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200" name="Google Shape;200;ge598a10670_0_45"/>
          <p:cNvSpPr/>
          <p:nvPr/>
        </p:nvSpPr>
        <p:spPr>
          <a:xfrm>
            <a:off x="7224725" y="1341750"/>
            <a:ext cx="5823414" cy="1669086"/>
          </a:xfrm>
          <a:prstGeom prst="flowChartDocument">
            <a:avLst/>
          </a:prstGeom>
          <a:solidFill>
            <a:srgbClr val="FFF2CC"/>
          </a:solidFill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Для коммерческих Кружков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201" name="Google Shape;201;ge598a10670_0_45"/>
          <p:cNvSpPr/>
          <p:nvPr/>
        </p:nvSpPr>
        <p:spPr>
          <a:xfrm>
            <a:off x="13833577" y="1341750"/>
            <a:ext cx="5823414" cy="1669086"/>
          </a:xfrm>
          <a:prstGeom prst="flowChartDocument">
            <a:avLst/>
          </a:prstGeom>
          <a:solidFill>
            <a:srgbClr val="D9EAD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 b="1">
                <a:solidFill>
                  <a:schemeClr val="dk1"/>
                </a:solidFill>
              </a:rPr>
              <a:t>Администрация школ </a:t>
            </a:r>
            <a:endParaRPr sz="2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 b="1">
                <a:solidFill>
                  <a:schemeClr val="dk1"/>
                </a:solidFill>
              </a:rPr>
              <a:t>(Департамент образования)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202" name="Google Shape;202;ge598a10670_0_45"/>
          <p:cNvSpPr txBox="1"/>
          <p:nvPr/>
        </p:nvSpPr>
        <p:spPr>
          <a:xfrm>
            <a:off x="-50" y="3163225"/>
            <a:ext cx="20104200" cy="815700"/>
          </a:xfrm>
          <a:prstGeom prst="rect">
            <a:avLst/>
          </a:prstGeom>
          <a:solidFill>
            <a:srgbClr val="D9D9D9"/>
          </a:solidFill>
          <a:ln w="28575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FF0000"/>
                </a:solidFill>
              </a:rPr>
              <a:t>СЕГМЕНТ A</a:t>
            </a:r>
            <a:endParaRPr sz="1900" b="1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chemeClr val="dk1"/>
                </a:solidFill>
              </a:rPr>
              <a:t>АГРЕГАТОР КРУЖКОВ И КОНКУРСОВ </a:t>
            </a:r>
            <a:endParaRPr/>
          </a:p>
        </p:txBody>
      </p:sp>
      <p:sp>
        <p:nvSpPr>
          <p:cNvPr id="203" name="Google Shape;203;ge598a10670_0_45"/>
          <p:cNvSpPr txBox="1"/>
          <p:nvPr/>
        </p:nvSpPr>
        <p:spPr>
          <a:xfrm>
            <a:off x="7042313" y="4024463"/>
            <a:ext cx="58233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ru-RU" sz="2600">
                <a:solidFill>
                  <a:schemeClr val="dk1"/>
                </a:solidFill>
              </a:rPr>
              <a:t>Позволяет амбициозным клубам робототехники и программирования привлекать до 100% клиентов через участие в технологических конкурсах и соревнованиях.</a:t>
            </a:r>
            <a:endParaRPr sz="2600"/>
          </a:p>
        </p:txBody>
      </p:sp>
      <p:sp>
        <p:nvSpPr>
          <p:cNvPr id="204" name="Google Shape;204;ge598a10670_0_45"/>
          <p:cNvSpPr txBox="1"/>
          <p:nvPr/>
        </p:nvSpPr>
        <p:spPr>
          <a:xfrm>
            <a:off x="306500" y="4151225"/>
            <a:ext cx="6029400" cy="24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❖"/>
            </a:pPr>
            <a:r>
              <a:rPr lang="ru-RU" sz="2600">
                <a:solidFill>
                  <a:schemeClr val="dk1"/>
                </a:solidFill>
              </a:rPr>
              <a:t>Позволяет амбициозным семьям с детьми найти нужный кружок для юных чемпионов за 15 минут и на несколько лет через поиск соревнований и конкурсов.</a:t>
            </a:r>
            <a:endParaRPr sz="2600"/>
          </a:p>
        </p:txBody>
      </p:sp>
      <p:sp>
        <p:nvSpPr>
          <p:cNvPr id="205" name="Google Shape;205;ge598a10670_0_45"/>
          <p:cNvSpPr txBox="1"/>
          <p:nvPr/>
        </p:nvSpPr>
        <p:spPr>
          <a:xfrm>
            <a:off x="13833638" y="4290525"/>
            <a:ext cx="58233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➔"/>
            </a:pPr>
            <a:r>
              <a:rPr lang="ru-RU" sz="2600">
                <a:solidFill>
                  <a:schemeClr val="dk1"/>
                </a:solidFill>
              </a:rPr>
              <a:t>Позволяет школе увеличить рейтинг, давая возможность ученикам готовиться и побеждать в инженерных соревнованиях.</a:t>
            </a:r>
            <a:endParaRPr sz="2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6"/>
          <p:cNvSpPr txBox="1">
            <a:spLocks noGrp="1"/>
          </p:cNvSpPr>
          <p:nvPr>
            <p:ph type="title"/>
          </p:nvPr>
        </p:nvSpPr>
        <p:spPr>
          <a:xfrm>
            <a:off x="894593" y="515375"/>
            <a:ext cx="36789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Конкуренты</a:t>
            </a:r>
            <a:endParaRPr/>
          </a:p>
        </p:txBody>
      </p:sp>
      <p:sp>
        <p:nvSpPr>
          <p:cNvPr id="211" name="Google Shape;211;p36"/>
          <p:cNvSpPr txBox="1"/>
          <p:nvPr/>
        </p:nvSpPr>
        <p:spPr>
          <a:xfrm>
            <a:off x="660075" y="7945550"/>
            <a:ext cx="18916500" cy="21396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chemeClr val="dk1"/>
                </a:solidFill>
              </a:rPr>
              <a:t>Наше преимущество:</a:t>
            </a:r>
            <a:r>
              <a:rPr lang="ru-RU" sz="3000">
                <a:solidFill>
                  <a:schemeClr val="dk1"/>
                </a:solidFill>
              </a:rPr>
              <a:t> </a:t>
            </a:r>
            <a:endParaRPr sz="3000">
              <a:solidFill>
                <a:schemeClr val="dk1"/>
              </a:solidFill>
            </a:endParaRPr>
          </a:p>
          <a:p>
            <a:pPr marL="15875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</a:rPr>
              <a:t>Переворот в мотивации обучения: </a:t>
            </a:r>
            <a:endParaRPr sz="3000">
              <a:solidFill>
                <a:schemeClr val="dk1"/>
              </a:solidFill>
            </a:endParaRPr>
          </a:p>
          <a:p>
            <a:pPr marL="15875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</a:rPr>
              <a:t>сначала ищем нужные соревнования </a:t>
            </a:r>
            <a:r>
              <a:rPr lang="ru-RU" sz="3700" b="1">
                <a:solidFill>
                  <a:schemeClr val="dk1"/>
                </a:solidFill>
              </a:rPr>
              <a:t>→ </a:t>
            </a:r>
            <a:r>
              <a:rPr lang="ru-RU" sz="3000">
                <a:solidFill>
                  <a:schemeClr val="dk1"/>
                </a:solidFill>
              </a:rPr>
              <a:t> потом кружок, в котором научат, как победить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12" name="Google Shape;212;p36"/>
          <p:cNvGraphicFramePr/>
          <p:nvPr/>
        </p:nvGraphicFramePr>
        <p:xfrm>
          <a:off x="527638" y="2424350"/>
          <a:ext cx="19177450" cy="4411425"/>
        </p:xfrm>
        <a:graphic>
          <a:graphicData uri="http://schemas.openxmlformats.org/drawingml/2006/table">
            <a:tbl>
              <a:tblPr>
                <a:noFill/>
                <a:tableStyleId>{40176843-9247-450B-901C-E28E705D5DFD}</a:tableStyleId>
              </a:tblPr>
              <a:tblGrid>
                <a:gridCol w="636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78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АИС «Региональный навигатор дополнительного образования ООО «Государство детей» Inlearno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Сайт «После уроков»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Сайт «FAMILYPASS»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sng">
                          <a:solidFill>
                            <a:schemeClr val="dk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https://dopportal.ru/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sng">
                          <a:solidFill>
                            <a:schemeClr val="dk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https://posleurokov.ru/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https://familypass.ru/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5000">
                <a:tc>
                  <a:txBody>
                    <a:bodyPr/>
                    <a:lstStyle/>
                    <a:p>
                      <a:pPr marL="457200" lvl="0" indent="-40640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Char char="●"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Представлены только бюджетное организации доп. образования</a:t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40640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Char char="●"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Представлены только крупные города</a:t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40640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Char char="●"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Представлены онлайн Кружки</a:t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40640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Char char="●"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Представлена только Москва</a:t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3" name="Google Shape;213;p36"/>
          <p:cNvSpPr txBox="1"/>
          <p:nvPr/>
        </p:nvSpPr>
        <p:spPr>
          <a:xfrm>
            <a:off x="527650" y="7041600"/>
            <a:ext cx="19177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chemeClr val="dk1"/>
                </a:solidFill>
              </a:rPr>
              <a:t>Косвенные конкуренты: </a:t>
            </a:r>
            <a:r>
              <a:rPr lang="ru-RU" sz="3000">
                <a:solidFill>
                  <a:schemeClr val="dk1"/>
                </a:solidFill>
              </a:rPr>
              <a:t>поисковики и соцсети, книжка по робототехнике </a:t>
            </a:r>
            <a:endParaRPr/>
          </a:p>
        </p:txBody>
      </p:sp>
      <p:sp>
        <p:nvSpPr>
          <p:cNvPr id="214" name="Google Shape;214;p36"/>
          <p:cNvSpPr txBox="1"/>
          <p:nvPr/>
        </p:nvSpPr>
        <p:spPr>
          <a:xfrm>
            <a:off x="527650" y="1459950"/>
            <a:ext cx="4422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chemeClr val="dk1"/>
                </a:solidFill>
              </a:rPr>
              <a:t>Прямые конкуренты: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/>
          <p:nvPr/>
        </p:nvSpPr>
        <p:spPr>
          <a:xfrm>
            <a:off x="454500" y="1314375"/>
            <a:ext cx="19371300" cy="9920700"/>
          </a:xfrm>
          <a:prstGeom prst="ellipse">
            <a:avLst/>
          </a:prstGeom>
          <a:solidFill>
            <a:srgbClr val="999999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Рынок </a:t>
            </a:r>
            <a:endParaRPr/>
          </a:p>
        </p:txBody>
      </p:sp>
      <p:sp>
        <p:nvSpPr>
          <p:cNvPr id="221" name="Google Shape;221;p37"/>
          <p:cNvSpPr txBox="1">
            <a:spLocks noGrp="1"/>
          </p:cNvSpPr>
          <p:nvPr>
            <p:ph type="body" idx="2"/>
          </p:nvPr>
        </p:nvSpPr>
        <p:spPr>
          <a:xfrm>
            <a:off x="3733975" y="3724150"/>
            <a:ext cx="26037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Москва, Сегмент A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“Молодые” кружки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/>
              <a:t>20 млн руб</a:t>
            </a:r>
            <a:endParaRPr sz="25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222" name="Google Shape;222;p37"/>
          <p:cNvSpPr/>
          <p:nvPr/>
        </p:nvSpPr>
        <p:spPr>
          <a:xfrm>
            <a:off x="648600" y="1341725"/>
            <a:ext cx="2438910" cy="1669086"/>
          </a:xfrm>
          <a:prstGeom prst="flowChartDocument">
            <a:avLst/>
          </a:prstGeom>
          <a:solidFill>
            <a:srgbClr val="F4CCCC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Семьи с детьми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школьного возраста</a:t>
            </a:r>
            <a:endParaRPr sz="1800" b="1">
              <a:solidFill>
                <a:schemeClr val="dk1"/>
              </a:solidFill>
            </a:endParaRPr>
          </a:p>
        </p:txBody>
      </p:sp>
      <p:sp>
        <p:nvSpPr>
          <p:cNvPr id="223" name="Google Shape;223;p37"/>
          <p:cNvSpPr/>
          <p:nvPr/>
        </p:nvSpPr>
        <p:spPr>
          <a:xfrm>
            <a:off x="3516725" y="1341750"/>
            <a:ext cx="13392162" cy="1669086"/>
          </a:xfrm>
          <a:prstGeom prst="flowChartDocument">
            <a:avLst/>
          </a:prstGeom>
          <a:solidFill>
            <a:srgbClr val="FFF2CC"/>
          </a:solidFill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</a:rPr>
              <a:t>Инженерные кружки, клубы, инженерные школы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224" name="Google Shape;224;p37"/>
          <p:cNvSpPr/>
          <p:nvPr/>
        </p:nvSpPr>
        <p:spPr>
          <a:xfrm>
            <a:off x="17365369" y="1341750"/>
            <a:ext cx="2139210" cy="1494990"/>
          </a:xfrm>
          <a:prstGeom prst="flowChartDocument">
            <a:avLst/>
          </a:prstGeom>
          <a:solidFill>
            <a:srgbClr val="D9EAD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Администрация школ 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(Департамент образования)</a:t>
            </a:r>
            <a:endParaRPr sz="1800" b="1">
              <a:solidFill>
                <a:schemeClr val="dk1"/>
              </a:solidFill>
            </a:endParaRPr>
          </a:p>
        </p:txBody>
      </p:sp>
      <p:sp>
        <p:nvSpPr>
          <p:cNvPr id="225" name="Google Shape;225;p37"/>
          <p:cNvSpPr/>
          <p:nvPr/>
        </p:nvSpPr>
        <p:spPr>
          <a:xfrm>
            <a:off x="2519250" y="5428750"/>
            <a:ext cx="15241800" cy="58062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7"/>
          <p:cNvSpPr/>
          <p:nvPr/>
        </p:nvSpPr>
        <p:spPr>
          <a:xfrm>
            <a:off x="3564000" y="7881675"/>
            <a:ext cx="13152300" cy="3277200"/>
          </a:xfrm>
          <a:prstGeom prst="ellipse">
            <a:avLst/>
          </a:prstGeom>
          <a:solidFill>
            <a:srgbClr val="F6B26B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7"/>
          <p:cNvSpPr txBox="1"/>
          <p:nvPr/>
        </p:nvSpPr>
        <p:spPr>
          <a:xfrm>
            <a:off x="534025" y="6595475"/>
            <a:ext cx="1220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b="1"/>
              <a:t>TAM</a:t>
            </a:r>
            <a:endParaRPr sz="3100" b="1"/>
          </a:p>
        </p:txBody>
      </p:sp>
      <p:sp>
        <p:nvSpPr>
          <p:cNvPr id="228" name="Google Shape;228;p37"/>
          <p:cNvSpPr txBox="1"/>
          <p:nvPr/>
        </p:nvSpPr>
        <p:spPr>
          <a:xfrm>
            <a:off x="2529025" y="8463400"/>
            <a:ext cx="1220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b="1"/>
              <a:t>SAM</a:t>
            </a:r>
            <a:endParaRPr sz="3100" b="1"/>
          </a:p>
        </p:txBody>
      </p:sp>
      <p:sp>
        <p:nvSpPr>
          <p:cNvPr id="229" name="Google Shape;229;p37"/>
          <p:cNvSpPr txBox="1"/>
          <p:nvPr/>
        </p:nvSpPr>
        <p:spPr>
          <a:xfrm>
            <a:off x="4814700" y="9822175"/>
            <a:ext cx="1220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b="1"/>
              <a:t>SOM</a:t>
            </a:r>
            <a:endParaRPr sz="3100" b="1"/>
          </a:p>
        </p:txBody>
      </p:sp>
      <p:sp>
        <p:nvSpPr>
          <p:cNvPr id="230" name="Google Shape;230;p37"/>
          <p:cNvSpPr txBox="1">
            <a:spLocks noGrp="1"/>
          </p:cNvSpPr>
          <p:nvPr>
            <p:ph type="body" idx="2"/>
          </p:nvPr>
        </p:nvSpPr>
        <p:spPr>
          <a:xfrm>
            <a:off x="7067667" y="3724150"/>
            <a:ext cx="26037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Москва, Сегмент B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“Старые” кружки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/>
              <a:t>14 млн руб</a:t>
            </a:r>
            <a:endParaRPr sz="25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231" name="Google Shape;231;p37"/>
          <p:cNvSpPr txBox="1">
            <a:spLocks noGrp="1"/>
          </p:cNvSpPr>
          <p:nvPr>
            <p:ph type="body" idx="2"/>
          </p:nvPr>
        </p:nvSpPr>
        <p:spPr>
          <a:xfrm>
            <a:off x="10401358" y="3724150"/>
            <a:ext cx="2914500" cy="19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Города миллионники, Сегмент A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“Молодые” кружки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500" b="1"/>
              <a:t>25 млн руб</a:t>
            </a:r>
            <a:endParaRPr sz="2100"/>
          </a:p>
        </p:txBody>
      </p:sp>
      <p:sp>
        <p:nvSpPr>
          <p:cNvPr id="232" name="Google Shape;232;p37"/>
          <p:cNvSpPr txBox="1">
            <a:spLocks noGrp="1"/>
          </p:cNvSpPr>
          <p:nvPr>
            <p:ph type="body" idx="2"/>
          </p:nvPr>
        </p:nvSpPr>
        <p:spPr>
          <a:xfrm>
            <a:off x="14045850" y="3724150"/>
            <a:ext cx="2981400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Города миллионники, Сегмент B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“Старые” кружки </a:t>
            </a: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500" b="1"/>
              <a:t>17,5 млн руб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233" name="Google Shape;233;p37"/>
          <p:cNvSpPr txBox="1">
            <a:spLocks noGrp="1"/>
          </p:cNvSpPr>
          <p:nvPr>
            <p:ph type="body" idx="2"/>
          </p:nvPr>
        </p:nvSpPr>
        <p:spPr>
          <a:xfrm>
            <a:off x="3615625" y="6967066"/>
            <a:ext cx="26037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/>
              <a:t>1,4 млн руб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234" name="Google Shape;234;p37"/>
          <p:cNvSpPr txBox="1">
            <a:spLocks noGrp="1"/>
          </p:cNvSpPr>
          <p:nvPr>
            <p:ph type="body" idx="2"/>
          </p:nvPr>
        </p:nvSpPr>
        <p:spPr>
          <a:xfrm>
            <a:off x="6949325" y="6967066"/>
            <a:ext cx="26037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/>
              <a:t>1 млн руб</a:t>
            </a:r>
            <a:endParaRPr sz="2100"/>
          </a:p>
        </p:txBody>
      </p:sp>
      <p:sp>
        <p:nvSpPr>
          <p:cNvPr id="235" name="Google Shape;235;p37"/>
          <p:cNvSpPr txBox="1">
            <a:spLocks noGrp="1"/>
          </p:cNvSpPr>
          <p:nvPr>
            <p:ph type="body" idx="2"/>
          </p:nvPr>
        </p:nvSpPr>
        <p:spPr>
          <a:xfrm>
            <a:off x="10283000" y="6967066"/>
            <a:ext cx="29145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2500" b="1"/>
              <a:t>2,1 млн руб</a:t>
            </a:r>
            <a:endParaRPr sz="2500" b="1"/>
          </a:p>
        </p:txBody>
      </p:sp>
      <p:sp>
        <p:nvSpPr>
          <p:cNvPr id="236" name="Google Shape;236;p37"/>
          <p:cNvSpPr txBox="1">
            <a:spLocks noGrp="1"/>
          </p:cNvSpPr>
          <p:nvPr>
            <p:ph type="body" idx="2"/>
          </p:nvPr>
        </p:nvSpPr>
        <p:spPr>
          <a:xfrm>
            <a:off x="13927500" y="6967065"/>
            <a:ext cx="29814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2500" b="1"/>
              <a:t>1,5 млн руб</a:t>
            </a:r>
            <a:endParaRPr sz="2100"/>
          </a:p>
        </p:txBody>
      </p:sp>
      <p:sp>
        <p:nvSpPr>
          <p:cNvPr id="237" name="Google Shape;237;p37"/>
          <p:cNvSpPr txBox="1">
            <a:spLocks noGrp="1"/>
          </p:cNvSpPr>
          <p:nvPr>
            <p:ph type="body" idx="2"/>
          </p:nvPr>
        </p:nvSpPr>
        <p:spPr>
          <a:xfrm>
            <a:off x="4192425" y="8435575"/>
            <a:ext cx="4973700" cy="13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г. Москва, 50 кружков </a:t>
            </a:r>
            <a:endParaRPr sz="2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/>
              <a:t>0.125 млн руб</a:t>
            </a:r>
            <a:endParaRPr sz="25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238" name="Google Shape;238;p37"/>
          <p:cNvSpPr txBox="1">
            <a:spLocks noGrp="1"/>
          </p:cNvSpPr>
          <p:nvPr>
            <p:ph type="body" idx="2"/>
          </p:nvPr>
        </p:nvSpPr>
        <p:spPr>
          <a:xfrm>
            <a:off x="10283000" y="8361075"/>
            <a:ext cx="4891500" cy="13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Города миллионники, 50 кружков </a:t>
            </a:r>
            <a:endParaRPr sz="2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/>
              <a:t>0.075 млн руб</a:t>
            </a:r>
            <a:endParaRPr sz="25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100"/>
              <a:t> </a:t>
            </a: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sp>
        <p:nvSpPr>
          <p:cNvPr id="239" name="Google Shape;239;p37"/>
          <p:cNvSpPr txBox="1"/>
          <p:nvPr/>
        </p:nvSpPr>
        <p:spPr>
          <a:xfrm>
            <a:off x="122625" y="10573150"/>
            <a:ext cx="4597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1"/>
              <a:t>* расчеты в месяц</a:t>
            </a:r>
            <a:endParaRPr sz="1900" b="1" i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598a10670_1_92"/>
          <p:cNvSpPr/>
          <p:nvPr/>
        </p:nvSpPr>
        <p:spPr>
          <a:xfrm>
            <a:off x="1143750" y="2126400"/>
            <a:ext cx="9939300" cy="8538000"/>
          </a:xfrm>
          <a:prstGeom prst="can">
            <a:avLst>
              <a:gd name="adj" fmla="val 17358"/>
            </a:avLst>
          </a:prstGeom>
          <a:solidFill>
            <a:srgbClr val="D9D2E9"/>
          </a:solidFill>
          <a:ln w="952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351C75"/>
              </a:solidFill>
            </a:endParaRPr>
          </a:p>
        </p:txBody>
      </p:sp>
      <p:sp>
        <p:nvSpPr>
          <p:cNvPr id="245" name="Google Shape;245;ge598a10670_1_92"/>
          <p:cNvSpPr txBox="1">
            <a:spLocks noGrp="1"/>
          </p:cNvSpPr>
          <p:nvPr>
            <p:ph type="title"/>
          </p:nvPr>
        </p:nvSpPr>
        <p:spPr>
          <a:xfrm>
            <a:off x="894593" y="515375"/>
            <a:ext cx="41721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Монетизация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b="1"/>
          </a:p>
        </p:txBody>
      </p:sp>
      <p:sp>
        <p:nvSpPr>
          <p:cNvPr id="246" name="Google Shape;246;ge598a10670_1_92"/>
          <p:cNvSpPr txBox="1">
            <a:spLocks noGrp="1"/>
          </p:cNvSpPr>
          <p:nvPr>
            <p:ph type="body" idx="2"/>
          </p:nvPr>
        </p:nvSpPr>
        <p:spPr>
          <a:xfrm>
            <a:off x="10487000" y="1417575"/>
            <a:ext cx="88326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500"/>
              <a:t>Смешанная бизнес модель B2B2C2G</a:t>
            </a:r>
            <a:endParaRPr sz="45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7" name="Google Shape;247;ge598a10670_1_92"/>
          <p:cNvGrpSpPr/>
          <p:nvPr/>
        </p:nvGrpSpPr>
        <p:grpSpPr>
          <a:xfrm>
            <a:off x="1475850" y="3945150"/>
            <a:ext cx="3456775" cy="1030525"/>
            <a:chOff x="1552050" y="2497350"/>
            <a:chExt cx="3456775" cy="1030525"/>
          </a:xfrm>
        </p:grpSpPr>
        <p:sp>
          <p:nvSpPr>
            <p:cNvPr id="248" name="Google Shape;248;ge598a10670_1_92"/>
            <p:cNvSpPr/>
            <p:nvPr/>
          </p:nvSpPr>
          <p:spPr>
            <a:xfrm rot="10800000">
              <a:off x="1552050" y="2497350"/>
              <a:ext cx="3456775" cy="1030525"/>
            </a:xfrm>
            <a:prstGeom prst="flowChartOffpageConnector">
              <a:avLst/>
            </a:prstGeom>
            <a:solidFill>
              <a:srgbClr val="D9EAD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ge598a10670_1_92"/>
            <p:cNvSpPr txBox="1"/>
            <p:nvPr/>
          </p:nvSpPr>
          <p:spPr>
            <a:xfrm>
              <a:off x="1890681" y="2680500"/>
              <a:ext cx="2779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/>
                <a:t>ШКОЛА</a:t>
              </a:r>
              <a:endParaRPr sz="1800" b="1"/>
            </a:p>
          </p:txBody>
        </p:sp>
      </p:grpSp>
      <p:grpSp>
        <p:nvGrpSpPr>
          <p:cNvPr id="250" name="Google Shape;250;ge598a10670_1_92"/>
          <p:cNvGrpSpPr/>
          <p:nvPr/>
        </p:nvGrpSpPr>
        <p:grpSpPr>
          <a:xfrm>
            <a:off x="1509675" y="5187575"/>
            <a:ext cx="3456600" cy="1504759"/>
            <a:chOff x="1890663" y="4196925"/>
            <a:chExt cx="3456600" cy="1806000"/>
          </a:xfrm>
        </p:grpSpPr>
        <p:grpSp>
          <p:nvGrpSpPr>
            <p:cNvPr id="251" name="Google Shape;251;ge598a10670_1_92"/>
            <p:cNvGrpSpPr/>
            <p:nvPr/>
          </p:nvGrpSpPr>
          <p:grpSpPr>
            <a:xfrm>
              <a:off x="2779550" y="4698325"/>
              <a:ext cx="1495575" cy="1284050"/>
              <a:chOff x="2779550" y="4698325"/>
              <a:chExt cx="1495575" cy="1284050"/>
            </a:xfrm>
          </p:grpSpPr>
          <p:sp>
            <p:nvSpPr>
              <p:cNvPr id="252" name="Google Shape;252;ge598a10670_1_92"/>
              <p:cNvSpPr/>
              <p:nvPr/>
            </p:nvSpPr>
            <p:spPr>
              <a:xfrm>
                <a:off x="2904112" y="4698325"/>
                <a:ext cx="563700" cy="513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ge598a10670_1_92"/>
              <p:cNvSpPr/>
              <p:nvPr/>
            </p:nvSpPr>
            <p:spPr>
              <a:xfrm>
                <a:off x="2779550" y="5265369"/>
                <a:ext cx="812650" cy="711256"/>
              </a:xfrm>
              <a:prstGeom prst="flowChartMerg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ge598a10670_1_92"/>
              <p:cNvSpPr/>
              <p:nvPr/>
            </p:nvSpPr>
            <p:spPr>
              <a:xfrm>
                <a:off x="3845054" y="5175325"/>
                <a:ext cx="352200" cy="3243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ge598a10670_1_92"/>
              <p:cNvSpPr/>
              <p:nvPr/>
            </p:nvSpPr>
            <p:spPr>
              <a:xfrm>
                <a:off x="3767200" y="5533326"/>
                <a:ext cx="507925" cy="449049"/>
              </a:xfrm>
              <a:prstGeom prst="flowChartMerg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6" name="Google Shape;256;ge598a10670_1_92"/>
            <p:cNvSpPr/>
            <p:nvPr/>
          </p:nvSpPr>
          <p:spPr>
            <a:xfrm>
              <a:off x="1890663" y="4196925"/>
              <a:ext cx="3456600" cy="1806000"/>
            </a:xfrm>
            <a:prstGeom prst="rect">
              <a:avLst/>
            </a:prstGeom>
            <a:noFill/>
            <a:ln w="9525" cap="flat" cmpd="sng">
              <a:solidFill>
                <a:srgbClr val="1C45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>
                  <a:solidFill>
                    <a:srgbClr val="1C4587"/>
                  </a:solidFill>
                </a:rPr>
                <a:t>СЕМЬЯ</a:t>
              </a:r>
              <a:endParaRPr sz="1800" b="1">
                <a:solidFill>
                  <a:srgbClr val="1C4587"/>
                </a:solidFill>
              </a:endParaRPr>
            </a:p>
          </p:txBody>
        </p:sp>
      </p:grpSp>
      <p:grpSp>
        <p:nvGrpSpPr>
          <p:cNvPr id="257" name="Google Shape;257;ge598a10670_1_92"/>
          <p:cNvGrpSpPr/>
          <p:nvPr/>
        </p:nvGrpSpPr>
        <p:grpSpPr>
          <a:xfrm>
            <a:off x="1116025" y="6883625"/>
            <a:ext cx="4172100" cy="1840446"/>
            <a:chOff x="1192225" y="6273303"/>
            <a:chExt cx="4172100" cy="1940785"/>
          </a:xfrm>
        </p:grpSpPr>
        <p:sp>
          <p:nvSpPr>
            <p:cNvPr id="258" name="Google Shape;258;ge598a10670_1_92"/>
            <p:cNvSpPr/>
            <p:nvPr/>
          </p:nvSpPr>
          <p:spPr>
            <a:xfrm rot="10800000">
              <a:off x="1192225" y="6277600"/>
              <a:ext cx="4172100" cy="1101600"/>
            </a:xfrm>
            <a:prstGeom prst="trapezoid">
              <a:avLst>
                <a:gd name="adj" fmla="val 116131"/>
              </a:avLst>
            </a:prstGeom>
            <a:solidFill>
              <a:srgbClr val="B7B7B7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ge598a10670_1_92"/>
            <p:cNvSpPr txBox="1"/>
            <p:nvPr/>
          </p:nvSpPr>
          <p:spPr>
            <a:xfrm>
              <a:off x="2094175" y="6273303"/>
              <a:ext cx="2460600" cy="779100"/>
            </a:xfrm>
            <a:prstGeom prst="rect">
              <a:avLst/>
            </a:prstGeom>
            <a:solidFill>
              <a:srgbClr val="B7B7B7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>
                  <a:solidFill>
                    <a:srgbClr val="434343"/>
                  </a:solidFill>
                </a:rPr>
                <a:t>СОРЕВНОВАНИЯ И</a:t>
              </a:r>
              <a:endParaRPr sz="1800" b="1">
                <a:solidFill>
                  <a:srgbClr val="434343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>
                  <a:solidFill>
                    <a:srgbClr val="434343"/>
                  </a:solidFill>
                </a:rPr>
                <a:t>КОНКУРСЫ</a:t>
              </a:r>
              <a:endParaRPr sz="1800" b="1">
                <a:solidFill>
                  <a:srgbClr val="434343"/>
                </a:solidFill>
              </a:endParaRPr>
            </a:p>
          </p:txBody>
        </p:sp>
        <p:sp>
          <p:nvSpPr>
            <p:cNvPr id="260" name="Google Shape;260;ge598a10670_1_92"/>
            <p:cNvSpPr/>
            <p:nvPr/>
          </p:nvSpPr>
          <p:spPr>
            <a:xfrm>
              <a:off x="2428125" y="7302988"/>
              <a:ext cx="1668600" cy="911100"/>
            </a:xfrm>
            <a:prstGeom prst="rect">
              <a:avLst/>
            </a:prstGeom>
            <a:solidFill>
              <a:srgbClr val="B7B7B7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1" name="Google Shape;261;ge598a10670_1_92"/>
          <p:cNvSpPr/>
          <p:nvPr/>
        </p:nvSpPr>
        <p:spPr>
          <a:xfrm>
            <a:off x="2205475" y="8876475"/>
            <a:ext cx="1840800" cy="158040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7F6000"/>
                </a:solidFill>
              </a:rPr>
              <a:t>КРУЖОК</a:t>
            </a:r>
            <a:endParaRPr sz="1900" b="1">
              <a:solidFill>
                <a:srgbClr val="7F6000"/>
              </a:solidFill>
            </a:endParaRPr>
          </a:p>
        </p:txBody>
      </p:sp>
      <p:sp>
        <p:nvSpPr>
          <p:cNvPr id="262" name="Google Shape;262;ge598a10670_1_92"/>
          <p:cNvSpPr/>
          <p:nvPr/>
        </p:nvSpPr>
        <p:spPr>
          <a:xfrm flipH="1">
            <a:off x="4966275" y="4289398"/>
            <a:ext cx="909300" cy="15048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e598a10670_1_92"/>
          <p:cNvSpPr/>
          <p:nvPr/>
        </p:nvSpPr>
        <p:spPr>
          <a:xfrm>
            <a:off x="6487575" y="7256900"/>
            <a:ext cx="2185800" cy="15048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5B0F00"/>
                </a:solidFill>
              </a:rPr>
              <a:t>КОМИССИЯ 5% </a:t>
            </a:r>
            <a:endParaRPr sz="1800" b="1">
              <a:solidFill>
                <a:srgbClr val="5B0F00"/>
              </a:solidFill>
            </a:endParaRPr>
          </a:p>
        </p:txBody>
      </p:sp>
      <p:sp>
        <p:nvSpPr>
          <p:cNvPr id="264" name="Google Shape;264;ge598a10670_1_92"/>
          <p:cNvSpPr/>
          <p:nvPr/>
        </p:nvSpPr>
        <p:spPr>
          <a:xfrm>
            <a:off x="4348650" y="9734950"/>
            <a:ext cx="4324800" cy="779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1905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660000"/>
                </a:solidFill>
              </a:rPr>
              <a:t>  </a:t>
            </a:r>
            <a:r>
              <a:rPr lang="ru-RU" sz="1800" b="1">
                <a:solidFill>
                  <a:srgbClr val="5B0F00"/>
                </a:solidFill>
              </a:rPr>
              <a:t>РЕКЛАМА,  ДОП.  ОПЦИИ</a:t>
            </a:r>
            <a:endParaRPr sz="1800" b="1">
              <a:solidFill>
                <a:srgbClr val="5B0F00"/>
              </a:solidFill>
            </a:endParaRPr>
          </a:p>
        </p:txBody>
      </p:sp>
      <p:pic>
        <p:nvPicPr>
          <p:cNvPr id="265" name="Google Shape;265;ge598a10670_1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1100" y="8198219"/>
            <a:ext cx="327000" cy="3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e598a10670_1_92"/>
          <p:cNvSpPr txBox="1"/>
          <p:nvPr/>
        </p:nvSpPr>
        <p:spPr>
          <a:xfrm>
            <a:off x="2898925" y="2323475"/>
            <a:ext cx="6883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b="1">
                <a:solidFill>
                  <a:srgbClr val="351C75"/>
                </a:solidFill>
              </a:rPr>
              <a:t>ПЛАТФОРМА АГРЕГАТОР   </a:t>
            </a:r>
            <a:endParaRPr sz="4000" b="1">
              <a:solidFill>
                <a:srgbClr val="351C75"/>
              </a:solidFill>
            </a:endParaRPr>
          </a:p>
        </p:txBody>
      </p:sp>
      <p:pic>
        <p:nvPicPr>
          <p:cNvPr id="267" name="Google Shape;267;ge598a10670_1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8100" y="9960807"/>
            <a:ext cx="327000" cy="3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e598a10670_1_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75825" y="7675325"/>
            <a:ext cx="1840800" cy="258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e598a10670_1_92"/>
          <p:cNvSpPr/>
          <p:nvPr/>
        </p:nvSpPr>
        <p:spPr>
          <a:xfrm rot="5400000">
            <a:off x="3464100" y="7018550"/>
            <a:ext cx="3750600" cy="1981500"/>
          </a:xfrm>
          <a:prstGeom prst="uturnArrow">
            <a:avLst>
              <a:gd name="adj1" fmla="val 26782"/>
              <a:gd name="adj2" fmla="val 25000"/>
              <a:gd name="adj3" fmla="val 30657"/>
              <a:gd name="adj4" fmla="val 56884"/>
              <a:gd name="adj5" fmla="val 100000"/>
            </a:avLst>
          </a:prstGeom>
          <a:solidFill>
            <a:srgbClr val="E06666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e598a10670_1_92"/>
          <p:cNvSpPr txBox="1"/>
          <p:nvPr/>
        </p:nvSpPr>
        <p:spPr>
          <a:xfrm>
            <a:off x="4119400" y="6115125"/>
            <a:ext cx="184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5B0F00"/>
                </a:solidFill>
              </a:rPr>
              <a:t>ОПЛАТА</a:t>
            </a:r>
            <a:endParaRPr sz="2400" b="1">
              <a:solidFill>
                <a:srgbClr val="5B0F00"/>
              </a:solidFill>
            </a:endParaRPr>
          </a:p>
        </p:txBody>
      </p:sp>
      <p:pic>
        <p:nvPicPr>
          <p:cNvPr id="271" name="Google Shape;271;ge598a10670_1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6624" y="9140475"/>
            <a:ext cx="504899" cy="50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e598a10670_1_92"/>
          <p:cNvSpPr txBox="1"/>
          <p:nvPr/>
        </p:nvSpPr>
        <p:spPr>
          <a:xfrm>
            <a:off x="11244125" y="2997977"/>
            <a:ext cx="8505600" cy="74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На платформе - агрегатор размещаются кружки и площадки для соревнований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Школа заводит на платформу - агрегатор родителей и школьников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Семья через соревнования выбирает кружок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Родители оплачивают кружок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Кружок оплачивает комиссию платформе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Кружок опционально оплачивает рекламу и дополнительные услуги (пробный урок, мастер-класс, оформление визитки, и др)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Гос. финансирование, для охвата школ и увеличивать общий рейтинг школ и уровень образования страны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★"/>
            </a:pPr>
            <a:r>
              <a:rPr lang="ru-RU" sz="2300">
                <a:solidFill>
                  <a:schemeClr val="dk1"/>
                </a:solidFill>
              </a:rPr>
              <a:t>Грантовое финансирование на развитие системы соревновательного кружкового движения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273" name="Google Shape;273;ge598a10670_1_92"/>
          <p:cNvSpPr/>
          <p:nvPr/>
        </p:nvSpPr>
        <p:spPr>
          <a:xfrm rot="2416623">
            <a:off x="5538345" y="5762407"/>
            <a:ext cx="4191749" cy="1097057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1905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5B0F00"/>
                </a:solidFill>
              </a:rPr>
              <a:t>ГОС, ФИНСИРОВАНИЕ</a:t>
            </a:r>
            <a:endParaRPr sz="1800" b="1">
              <a:solidFill>
                <a:srgbClr val="5B0F00"/>
              </a:solidFill>
            </a:endParaRPr>
          </a:p>
        </p:txBody>
      </p:sp>
      <p:pic>
        <p:nvPicPr>
          <p:cNvPr id="274" name="Google Shape;274;ge598a10670_1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7225" y="7234019"/>
            <a:ext cx="327000" cy="3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e598a10670_1_92"/>
          <p:cNvSpPr/>
          <p:nvPr/>
        </p:nvSpPr>
        <p:spPr>
          <a:xfrm rot="-3258754" flipH="1">
            <a:off x="9548172" y="6152212"/>
            <a:ext cx="2174803" cy="1003476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1905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5B0F00"/>
                </a:solidFill>
              </a:rPr>
              <a:t>       ГРАНТЫ</a:t>
            </a:r>
            <a:endParaRPr sz="1800" b="1">
              <a:solidFill>
                <a:srgbClr val="5B0F00"/>
              </a:solidFill>
            </a:endParaRPr>
          </a:p>
        </p:txBody>
      </p:sp>
      <p:pic>
        <p:nvPicPr>
          <p:cNvPr id="276" name="Google Shape;276;ge598a10670_1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5675" y="7096469"/>
            <a:ext cx="327000" cy="3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e598a10670_1_92"/>
          <p:cNvSpPr txBox="1"/>
          <p:nvPr/>
        </p:nvSpPr>
        <p:spPr>
          <a:xfrm>
            <a:off x="4119400" y="9131825"/>
            <a:ext cx="1561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5B0F00"/>
                </a:solidFill>
              </a:rPr>
              <a:t>5 тыс </a:t>
            </a:r>
            <a:endParaRPr sz="2400" b="1">
              <a:solidFill>
                <a:srgbClr val="5B0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Текущие результаты</a:t>
            </a:r>
            <a:endParaRPr/>
          </a:p>
        </p:txBody>
      </p:sp>
      <p:sp>
        <p:nvSpPr>
          <p:cNvPr id="283" name="Google Shape;283;p39"/>
          <p:cNvSpPr txBox="1"/>
          <p:nvPr/>
        </p:nvSpPr>
        <p:spPr>
          <a:xfrm>
            <a:off x="421900" y="2346500"/>
            <a:ext cx="19260300" cy="7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6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Проведено </a:t>
            </a:r>
            <a:r>
              <a:rPr lang="ru-RU" sz="2800" u="sng">
                <a:solidFill>
                  <a:schemeClr val="hlink"/>
                </a:solidFill>
                <a:hlinkClick r:id="rId3"/>
              </a:rPr>
              <a:t>исследование</a:t>
            </a:r>
            <a:r>
              <a:rPr lang="ru-RU" sz="2800">
                <a:solidFill>
                  <a:schemeClr val="dk1"/>
                </a:solidFill>
              </a:rPr>
              <a:t> (HADI) на наличие проблемы у родителей с детьми при поиске кружков</a:t>
            </a:r>
            <a:endParaRPr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Проведен </a:t>
            </a:r>
            <a:r>
              <a:rPr lang="ru-RU" sz="2800" u="sng">
                <a:solidFill>
                  <a:schemeClr val="hlink"/>
                </a:solidFill>
                <a:hlinkClick r:id="rId4"/>
              </a:rPr>
              <a:t>анализ и выбор ЦА</a:t>
            </a:r>
            <a:r>
              <a:rPr lang="ru-RU" sz="2800">
                <a:solidFill>
                  <a:schemeClr val="dk1"/>
                </a:solidFill>
              </a:rPr>
              <a:t> на начальном этапе развития проекта</a:t>
            </a:r>
            <a:endParaRPr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Проанализированы </a:t>
            </a:r>
            <a:r>
              <a:rPr lang="ru-RU" sz="2800" u="sng">
                <a:solidFill>
                  <a:schemeClr val="hlink"/>
                </a:solidFill>
                <a:hlinkClick r:id="rId4"/>
              </a:rPr>
              <a:t>рынки</a:t>
            </a:r>
            <a:r>
              <a:rPr lang="ru-RU" sz="2800">
                <a:solidFill>
                  <a:schemeClr val="dk1"/>
                </a:solidFill>
              </a:rPr>
              <a:t>, определены основные конкуренты и расчет рынка  TAM, SAM, SOM</a:t>
            </a:r>
            <a:endParaRPr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Проведено </a:t>
            </a:r>
            <a:r>
              <a:rPr lang="ru-RU" sz="2800" u="sng">
                <a:solidFill>
                  <a:schemeClr val="hlink"/>
                </a:solidFill>
                <a:hlinkClick r:id="rId4"/>
              </a:rPr>
              <a:t>проблемное интервью</a:t>
            </a:r>
            <a:r>
              <a:rPr lang="ru-RU" sz="2800">
                <a:solidFill>
                  <a:schemeClr val="dk1"/>
                </a:solidFill>
              </a:rPr>
              <a:t> с организациями ДО г. Белореченска, Екатеринбурга и Москвы, Подмосковья</a:t>
            </a:r>
            <a:endParaRPr sz="280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Проведено </a:t>
            </a:r>
            <a:r>
              <a:rPr lang="ru-RU" sz="2800" u="sng">
                <a:solidFill>
                  <a:schemeClr val="hlink"/>
                </a:solidFill>
                <a:hlinkClick r:id="rId4"/>
              </a:rPr>
              <a:t>проблемное и решенческое интервью</a:t>
            </a:r>
            <a:r>
              <a:rPr lang="ru-RU" sz="2800">
                <a:solidFill>
                  <a:schemeClr val="dk1"/>
                </a:solidFill>
              </a:rPr>
              <a:t> со школами Белореченска и Москвы, корректировка ЦА и УТП </a:t>
            </a:r>
            <a:endParaRPr sz="280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Проведена </a:t>
            </a:r>
            <a:r>
              <a:rPr lang="ru-RU" sz="2800" u="sng">
                <a:solidFill>
                  <a:schemeClr val="hlink"/>
                </a:solidFill>
                <a:hlinkClick r:id="rId4"/>
              </a:rPr>
              <a:t>сегментация ЦА</a:t>
            </a:r>
            <a:r>
              <a:rPr lang="ru-RU" sz="2800">
                <a:solidFill>
                  <a:schemeClr val="dk1"/>
                </a:solidFill>
              </a:rPr>
              <a:t> , сформированы УТП для каждого сегмента (A, B) и прописан предполагаемый путь клиента</a:t>
            </a:r>
            <a:endParaRPr sz="2800"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>
                <a:solidFill>
                  <a:schemeClr val="dk1"/>
                </a:solidFill>
              </a:rPr>
              <a:t>Создан </a:t>
            </a:r>
            <a:r>
              <a:rPr lang="ru-RU" sz="2800" u="sng">
                <a:solidFill>
                  <a:schemeClr val="hlink"/>
                </a:solidFill>
                <a:hlinkClick r:id="rId5"/>
              </a:rPr>
              <a:t>сайт-визитка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>
            <a:spLocks noGrp="1"/>
          </p:cNvSpPr>
          <p:nvPr>
            <p:ph type="title"/>
          </p:nvPr>
        </p:nvSpPr>
        <p:spPr>
          <a:xfrm>
            <a:off x="894605" y="515375"/>
            <a:ext cx="42918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Команда 206 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b="1"/>
          </a:p>
        </p:txBody>
      </p:sp>
      <p:sp>
        <p:nvSpPr>
          <p:cNvPr id="289" name="Google Shape;289;p40"/>
          <p:cNvSpPr txBox="1">
            <a:spLocks noGrp="1"/>
          </p:cNvSpPr>
          <p:nvPr>
            <p:ph type="body" idx="2"/>
          </p:nvPr>
        </p:nvSpPr>
        <p:spPr>
          <a:xfrm>
            <a:off x="1257300" y="7337900"/>
            <a:ext cx="54774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Маркетинг, СЕО</a:t>
            </a:r>
            <a:endParaRPr sz="28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Упаковка продукта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Предвидение тенденций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Принятие решений</a:t>
            </a:r>
            <a:endParaRPr sz="2800"/>
          </a:p>
        </p:txBody>
      </p:sp>
      <p:sp>
        <p:nvSpPr>
          <p:cNvPr id="290" name="Google Shape;290;p40"/>
          <p:cNvSpPr txBox="1">
            <a:spLocks noGrp="1"/>
          </p:cNvSpPr>
          <p:nvPr>
            <p:ph type="body" idx="4"/>
          </p:nvPr>
        </p:nvSpPr>
        <p:spPr>
          <a:xfrm>
            <a:off x="1257288" y="65195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Купорова Мария</a:t>
            </a:r>
            <a:endParaRPr/>
          </a:p>
        </p:txBody>
      </p:sp>
      <p:sp>
        <p:nvSpPr>
          <p:cNvPr id="291" name="Google Shape;291;p40"/>
          <p:cNvSpPr txBox="1">
            <a:spLocks noGrp="1"/>
          </p:cNvSpPr>
          <p:nvPr>
            <p:ph type="body" idx="5"/>
          </p:nvPr>
        </p:nvSpPr>
        <p:spPr>
          <a:xfrm>
            <a:off x="7458071" y="7337956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Продакт, СЕО</a:t>
            </a:r>
            <a:endParaRPr sz="28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Прототипирование, программирование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Анализ данных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Креатив</a:t>
            </a:r>
            <a:endParaRPr sz="2800"/>
          </a:p>
        </p:txBody>
      </p:sp>
      <p:sp>
        <p:nvSpPr>
          <p:cNvPr id="292" name="Google Shape;292;p40"/>
          <p:cNvSpPr txBox="1">
            <a:spLocks noGrp="1"/>
          </p:cNvSpPr>
          <p:nvPr>
            <p:ph type="body" idx="7"/>
          </p:nvPr>
        </p:nvSpPr>
        <p:spPr>
          <a:xfrm>
            <a:off x="7458084" y="65332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Сахоненко Мария</a:t>
            </a:r>
            <a:endParaRPr/>
          </a:p>
        </p:txBody>
      </p:sp>
      <p:sp>
        <p:nvSpPr>
          <p:cNvPr id="293" name="Google Shape;293;p40"/>
          <p:cNvSpPr txBox="1">
            <a:spLocks noGrp="1"/>
          </p:cNvSpPr>
          <p:nvPr>
            <p:ph type="body" idx="8"/>
          </p:nvPr>
        </p:nvSpPr>
        <p:spPr>
          <a:xfrm>
            <a:off x="13373553" y="7338025"/>
            <a:ext cx="57141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Продажи, СЕО</a:t>
            </a:r>
            <a:endParaRPr sz="28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Ведение переговоров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Продажи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Стратегическое мышление</a:t>
            </a:r>
            <a:endParaRPr sz="2800"/>
          </a:p>
        </p:txBody>
      </p:sp>
      <p:sp>
        <p:nvSpPr>
          <p:cNvPr id="294" name="Google Shape;294;p40"/>
          <p:cNvSpPr txBox="1">
            <a:spLocks noGrp="1"/>
          </p:cNvSpPr>
          <p:nvPr>
            <p:ph type="body" idx="13"/>
          </p:nvPr>
        </p:nvSpPr>
        <p:spPr>
          <a:xfrm>
            <a:off x="13373542" y="65332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Горин Дмитрий</a:t>
            </a:r>
            <a:endParaRPr/>
          </a:p>
        </p:txBody>
      </p:sp>
      <p:pic>
        <p:nvPicPr>
          <p:cNvPr id="295" name="Google Shape;29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737" y="2520477"/>
            <a:ext cx="3127524" cy="312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8075" y="2668861"/>
            <a:ext cx="3127525" cy="297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0"/>
          <p:cNvPicPr preferRelativeResize="0"/>
          <p:nvPr/>
        </p:nvPicPr>
        <p:blipFill rotWithShape="1">
          <a:blip r:embed="rId5">
            <a:alphaModFix/>
          </a:blip>
          <a:srcRect t="5356" b="11978"/>
          <a:stretch/>
        </p:blipFill>
        <p:spPr>
          <a:xfrm>
            <a:off x="13439425" y="2668850"/>
            <a:ext cx="2696451" cy="29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1"/>
          <p:cNvSpPr txBox="1">
            <a:spLocks noGrp="1"/>
          </p:cNvSpPr>
          <p:nvPr>
            <p:ph type="title"/>
          </p:nvPr>
        </p:nvSpPr>
        <p:spPr>
          <a:xfrm>
            <a:off x="894594" y="515375"/>
            <a:ext cx="50697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Планы развития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b="1"/>
          </a:p>
        </p:txBody>
      </p:sp>
      <p:graphicFrame>
        <p:nvGraphicFramePr>
          <p:cNvPr id="303" name="Google Shape;303;p41"/>
          <p:cNvGraphicFramePr/>
          <p:nvPr/>
        </p:nvGraphicFramePr>
        <p:xfrm>
          <a:off x="469250" y="1426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{40176843-9247-450B-901C-E28E705D5DFD}</a:tableStyleId>
              </a:tblPr>
              <a:tblGrid>
                <a:gridCol w="403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49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Июль 2021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Детализация финансового модели, разработка бизнес плана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Формирование фирменного стиля, бренд-бук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Исследование клиентского спроса - создание тематической Инстаграм-страницы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Расширенное исследование прямых и косвенных конкурентов (квадрат Гартнера)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Август 2021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Пилотная версия fronted платформы, разработка базы данных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Ручное заполнение сайта для запуска на одной школе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Наполнение Инстаграма контентом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3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Сентябрь 2021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Тестирование работы платформы для ГБОУ школы № 1566 г. Москва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2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Октябрь-ноябрь 2021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50 соглашений с кружками г. Москвы,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соглашение с 10 Московскими школами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Привлечение семей г. Белореченск в инженерные Кружки через Инстаграм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2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Декабрь 2021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10 соглашений с онлайн-курсами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соглашение с 10 Московскими школами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соглашения о намерениях в Департаменте образования города Москвы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Январь 2022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50 соглашений с кружками г. Москвы,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6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Март 2022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соглашений со всеми оставшимися кружками г. Москвы,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Май 2022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Начало плановой работы со всеми Московскими школами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6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solidFill>
                            <a:schemeClr val="dk1"/>
                          </a:solidFill>
                        </a:rPr>
                        <a:t>Июнь 2022</a:t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87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Char char="➢"/>
                      </a:pPr>
                      <a:r>
                        <a:rPr lang="ru-RU" sz="2500">
                          <a:solidFill>
                            <a:schemeClr val="dk1"/>
                          </a:solidFill>
                        </a:rPr>
                        <a:t>Подписание соглашения о намерениях в Министерстве образования по городам миллионникам</a:t>
                      </a: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2"/>
          <p:cNvSpPr txBox="1">
            <a:spLocks noGrp="1"/>
          </p:cNvSpPr>
          <p:nvPr>
            <p:ph type="title"/>
          </p:nvPr>
        </p:nvSpPr>
        <p:spPr>
          <a:xfrm>
            <a:off x="906475" y="2852575"/>
            <a:ext cx="5569500" cy="13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8100" b="1"/>
              <a:t>Контакты</a:t>
            </a:r>
            <a:endParaRPr sz="8100"/>
          </a:p>
        </p:txBody>
      </p:sp>
      <p:sp>
        <p:nvSpPr>
          <p:cNvPr id="309" name="Google Shape;309;p42"/>
          <p:cNvSpPr txBox="1"/>
          <p:nvPr/>
        </p:nvSpPr>
        <p:spPr>
          <a:xfrm>
            <a:off x="906475" y="5638700"/>
            <a:ext cx="8287500" cy="30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200" b="1">
                <a:solidFill>
                  <a:srgbClr val="172B4D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http://semeyniyvector.tilda.ws/</a:t>
            </a:r>
            <a:endParaRPr sz="4200" b="1"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200" b="1" u="none" strike="noStrike" cap="none">
                <a:solidFill>
                  <a:schemeClr val="dk1"/>
                </a:solidFill>
              </a:rPr>
              <a:t>+7 (</a:t>
            </a:r>
            <a:r>
              <a:rPr lang="ru-RU" sz="4200" b="1">
                <a:solidFill>
                  <a:schemeClr val="dk1"/>
                </a:solidFill>
              </a:rPr>
              <a:t>921</a:t>
            </a:r>
            <a:r>
              <a:rPr lang="ru-RU" sz="4200" b="1" u="none" strike="noStrike" cap="none">
                <a:solidFill>
                  <a:schemeClr val="dk1"/>
                </a:solidFill>
              </a:rPr>
              <a:t>) </a:t>
            </a:r>
            <a:r>
              <a:rPr lang="ru-RU" sz="4200" b="1">
                <a:solidFill>
                  <a:schemeClr val="dk1"/>
                </a:solidFill>
              </a:rPr>
              <a:t>636 </a:t>
            </a:r>
            <a:r>
              <a:rPr lang="ru-RU" sz="4200" b="1" u="none" strike="noStrike" cap="none">
                <a:solidFill>
                  <a:schemeClr val="dk1"/>
                </a:solidFill>
              </a:rPr>
              <a:t>-</a:t>
            </a:r>
            <a:r>
              <a:rPr lang="ru-RU" sz="4200" b="1">
                <a:solidFill>
                  <a:schemeClr val="dk1"/>
                </a:solidFill>
              </a:rPr>
              <a:t> 36 </a:t>
            </a:r>
            <a:r>
              <a:rPr lang="ru-RU" sz="4200" b="1" u="none" strike="noStrike" cap="none">
                <a:solidFill>
                  <a:schemeClr val="dk1"/>
                </a:solidFill>
              </a:rPr>
              <a:t>-</a:t>
            </a:r>
            <a:r>
              <a:rPr lang="ru-RU" sz="4200" b="1">
                <a:solidFill>
                  <a:schemeClr val="dk1"/>
                </a:solidFill>
              </a:rPr>
              <a:t>78</a:t>
            </a:r>
            <a:endParaRPr sz="2800" b="1"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200" u="sng">
                <a:solidFill>
                  <a:schemeClr val="hlink"/>
                </a:solidFill>
                <a:hlinkClick r:id="rId4"/>
              </a:rPr>
              <a:t>kit.kit.water@gmail.com</a:t>
            </a:r>
            <a:endParaRPr sz="4200">
              <a:solidFill>
                <a:schemeClr val="dk1"/>
              </a:solidFill>
            </a:endParaRPr>
          </a:p>
        </p:txBody>
      </p:sp>
      <p:pic>
        <p:nvPicPr>
          <p:cNvPr id="310" name="Google Shape;31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20325" y="2890950"/>
            <a:ext cx="9097674" cy="56952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1358</Words>
  <Application>Microsoft Office PowerPoint</Application>
  <PresentationFormat>Произвольный</PresentationFormat>
  <Paragraphs>285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ОБЛОЖКИ</vt:lpstr>
      <vt:lpstr>РАЗДЕЛИТЕЛИ</vt:lpstr>
      <vt:lpstr>Семейный вектор</vt:lpstr>
      <vt:lpstr>Проблема</vt:lpstr>
      <vt:lpstr>Целевая аудитория</vt:lpstr>
      <vt:lpstr>Решение (часть 1) </vt:lpstr>
      <vt:lpstr>Решение (часть 2) </vt:lpstr>
      <vt:lpstr>УТП по сегментам ЦА </vt:lpstr>
      <vt:lpstr>Конкуренты</vt:lpstr>
      <vt:lpstr>Рынок </vt:lpstr>
      <vt:lpstr>Монетизация </vt:lpstr>
      <vt:lpstr>Текущие результаты</vt:lpstr>
      <vt:lpstr>Команда 206   </vt:lpstr>
      <vt:lpstr>Планы развития 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вектор</dc:title>
  <dc:creator>Анна Мельянцова</dc:creator>
  <cp:lastModifiedBy>MaryIvana</cp:lastModifiedBy>
  <cp:revision>4</cp:revision>
  <dcterms:created xsi:type="dcterms:W3CDTF">2021-07-02T15:32:26Z</dcterms:created>
  <dcterms:modified xsi:type="dcterms:W3CDTF">2021-07-27T17:25:39Z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