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iEAAe6uiyHvZOn995mJldX2qm0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F99D52-33E4-401A-9D19-36BAEC0948DA}">
  <a:tblStyle styleId="{2AF99D52-33E4-401A-9D19-36BAEC0948D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8.jpg"/><Relationship Id="rId5" Type="http://schemas.openxmlformats.org/officeDocument/2006/relationships/image" Target="../media/image4.jpg"/><Relationship Id="rId6" Type="http://schemas.openxmlformats.org/officeDocument/2006/relationships/image" Target="../media/image9.png"/><Relationship Id="rId7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jpg"/><Relationship Id="rId6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Подводный беспилотник для визуальной проверки сооружений работающих под водой 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1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Визуальный  мониторинг сооружений, систем и процессов, происходящих под водой проблематичен.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Привлечение водолазов для мониторинга сооружений -  </a:t>
            </a:r>
            <a:r>
              <a:rPr b="1" i="0" lang="ru-RU" sz="3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дорого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Привлечение водолазов для исследования труднодоступных мест 									- </a:t>
            </a:r>
            <a:r>
              <a:rPr b="1" i="0" lang="ru-RU" sz="3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опасно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Выкачка воды из системы водоотведения - </a:t>
            </a:r>
            <a:r>
              <a:rPr b="1" i="0" lang="ru-RU" sz="3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долго</a:t>
            </a:r>
            <a:r>
              <a:rPr b="1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1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-18288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88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88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88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Порты, организации проводящие водолазные работы, рыболовные хозяйства, Министерство природных ресурсов и экологии РФ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81" name="Google Shape;181;p3"/>
          <p:cNvPicPr preferRelativeResize="0"/>
          <p:nvPr/>
        </p:nvPicPr>
        <p:blipFill rotWithShape="1">
          <a:blip r:embed="rId4">
            <a:alphaModFix/>
          </a:blip>
          <a:srcRect b="23522" l="11300" r="0" t="6943"/>
          <a:stretch/>
        </p:blipFill>
        <p:spPr>
          <a:xfrm>
            <a:off x="6793865" y="1809115"/>
            <a:ext cx="4692015" cy="280924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"/>
          <p:cNvSpPr txBox="1"/>
          <p:nvPr/>
        </p:nvSpPr>
        <p:spPr>
          <a:xfrm>
            <a:off x="825500" y="1849120"/>
            <a:ext cx="5524500" cy="276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Подводный автоматический аппарат, управляемый дистанционно, с камерой и фонарями, способный производит визуальную диагностику подводных объектов.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1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 аппарат работает под водой, способен погружаться на расстояние до 100 м и имеет усиленный шнур.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1" name="Google Shape;191;p4"/>
          <p:cNvSpPr txBox="1"/>
          <p:nvPr/>
        </p:nvSpPr>
        <p:spPr>
          <a:xfrm>
            <a:off x="1003300" y="3916045"/>
            <a:ext cx="214693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Надежность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"/>
          <p:cNvSpPr txBox="1"/>
          <p:nvPr/>
        </p:nvSpPr>
        <p:spPr>
          <a:xfrm>
            <a:off x="3352800" y="3898265"/>
            <a:ext cx="279717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Хорошая камера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4"/>
          <p:cNvSpPr txBox="1"/>
          <p:nvPr/>
        </p:nvSpPr>
        <p:spPr>
          <a:xfrm>
            <a:off x="6515100" y="3916045"/>
            <a:ext cx="226187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Мобильность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8971915" y="3758565"/>
            <a:ext cx="3011805" cy="610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Красивый дизайн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66160" y="1978025"/>
            <a:ext cx="2120900" cy="1577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3825" y="1629410"/>
            <a:ext cx="2642870" cy="20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8518" y="164814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4"/>
          <p:cNvPicPr preferRelativeResize="0"/>
          <p:nvPr/>
        </p:nvPicPr>
        <p:blipFill rotWithShape="1">
          <a:blip r:embed="rId7">
            <a:alphaModFix/>
          </a:blip>
          <a:srcRect b="56457" l="37676" r="40899" t="4281"/>
          <a:stretch/>
        </p:blipFill>
        <p:spPr>
          <a:xfrm>
            <a:off x="6962775" y="1766570"/>
            <a:ext cx="1365885" cy="188531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4"/>
          <p:cNvSpPr/>
          <p:nvPr/>
        </p:nvSpPr>
        <p:spPr>
          <a:xfrm>
            <a:off x="6644640" y="2279015"/>
            <a:ext cx="400050" cy="51244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1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России более 2,8 млн рек, 117 речных портов, более 200 рыборазводческих хозяйств, 20 крупнейших гидроэлектостанций, множество мостов через реки </a:t>
            </a:r>
            <a:r>
              <a:rPr b="0" i="0" lang="ru-RU" sz="27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－ </a:t>
            </a:r>
            <a:r>
              <a:rPr b="0" i="0" lang="ru-RU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все это наши потенциальные потребители.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2020 году глобальный рынок подводных дронов принес  доход в $4,1 млрд. По прогнозам издания Exactitude consultancy рынок будет расти до 2030 года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88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88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7" name="Google Shape;207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b="1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6" name="Google Shape;216;p6"/>
          <p:cNvGraphicFramePr/>
          <p:nvPr/>
        </p:nvGraphicFramePr>
        <p:xfrm>
          <a:off x="803275" y="13474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{2AF99D52-33E4-401A-9D19-36BAEC0948DA}</a:tableStyleId>
              </a:tblPr>
              <a:tblGrid>
                <a:gridCol w="2122800"/>
                <a:gridCol w="1731000"/>
                <a:gridCol w="2926075"/>
                <a:gridCol w="3922400"/>
              </a:tblGrid>
              <a:tr h="640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Производитель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Цена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Подводный аппарат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</a:rPr>
                        <a:t>Характеристики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solidFill>
                      <a:srgbClr val="9CC2E5"/>
                    </a:solidFill>
                  </a:tcPr>
                </a:tc>
              </a:tr>
              <a:tr h="1808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Chasing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(Китай)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от 229 000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до 1 000 000 р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>
                          <a:solidFill>
                            <a:schemeClr val="dk1"/>
                          </a:solidFill>
                        </a:rPr>
                        <a:t>Вес - 5.7 кг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>
                          <a:solidFill>
                            <a:schemeClr val="dk1"/>
                          </a:solidFill>
                        </a:rPr>
                        <a:t>Макс. глубина - 150 м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>
                          <a:solidFill>
                            <a:schemeClr val="dk1"/>
                          </a:solidFill>
                        </a:rPr>
                        <a:t>Макс. Скорость погружения - 2 м/сек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>
                          <a:solidFill>
                            <a:schemeClr val="dk1"/>
                          </a:solidFill>
                        </a:rPr>
                        <a:t>Время работы - до 5ч 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</a:tr>
              <a:tr h="1074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QYSEA Fifish V6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(Китай)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от 236 000 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до 500 000 р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Габариты 381 х 330 х 142 мм 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Вес 3,9 фунтов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>
                          <a:solidFill>
                            <a:schemeClr val="dk1"/>
                          </a:solidFill>
                        </a:rPr>
                        <a:t>Макс. глубина - 100 м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Время работы: до 6 часов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Камера 4K UHD</a:t>
                      </a:r>
                      <a:endParaRPr sz="16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</a:tr>
              <a:tr h="1463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Смартдайв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(Россия)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от 790 000 р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Габариты - 465x370x260 мм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Вес - 12 кг 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Автономная работа до 4-х часов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глубина погружения - 150 метров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Максимальная скорость - 1,5 м/с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cap="none" strike="noStrike"/>
                        <a:t>Видеокамера Full HD</a:t>
                      </a:r>
                      <a:endParaRPr sz="1600" u="none" cap="none" strike="noStrike"/>
                    </a:p>
                  </a:txBody>
                  <a:tcPr marT="45725" marB="45725" marR="91450" marL="91450" anchor="ctr"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pic>
        <p:nvPicPr>
          <p:cNvPr id="217" name="Google Shape;21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6360" y="2037715"/>
            <a:ext cx="2141220" cy="1706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6"/>
          <p:cNvPicPr preferRelativeResize="0"/>
          <p:nvPr/>
        </p:nvPicPr>
        <p:blipFill rotWithShape="1">
          <a:blip r:embed="rId5">
            <a:alphaModFix/>
          </a:blip>
          <a:srcRect b="30654" l="0" r="0" t="17808"/>
          <a:stretch/>
        </p:blipFill>
        <p:spPr>
          <a:xfrm>
            <a:off x="5193665" y="3933825"/>
            <a:ext cx="2129155" cy="10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93665" y="5176520"/>
            <a:ext cx="2113915" cy="1410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508000" y="1314450"/>
            <a:ext cx="1842135" cy="156146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13B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1214755" y="4735195"/>
            <a:ext cx="2134235" cy="156146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04D4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7131050" y="1602740"/>
            <a:ext cx="1974850" cy="156146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CF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9302750" y="3735070"/>
            <a:ext cx="1816100" cy="156146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CF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9535160" y="1626235"/>
            <a:ext cx="1816100" cy="156146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13B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/>
          <p:nvPr/>
        </p:nvSpPr>
        <p:spPr>
          <a:xfrm>
            <a:off x="1689735" y="2891790"/>
            <a:ext cx="1816100" cy="156146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CF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1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3" name="Google Shape;233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4" name="Google Shape;234;p7"/>
          <p:cNvSpPr txBox="1"/>
          <p:nvPr/>
        </p:nvSpPr>
        <p:spPr>
          <a:xfrm>
            <a:off x="596265" y="1758950"/>
            <a:ext cx="1714500" cy="5835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Закупка комплектующих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7"/>
          <p:cNvSpPr txBox="1"/>
          <p:nvPr/>
        </p:nvSpPr>
        <p:spPr>
          <a:xfrm>
            <a:off x="1417320" y="5220970"/>
            <a:ext cx="1930400" cy="64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Печать корпуса на 3Д принтере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7"/>
          <p:cNvSpPr txBox="1"/>
          <p:nvPr/>
        </p:nvSpPr>
        <p:spPr>
          <a:xfrm>
            <a:off x="1886585" y="3382645"/>
            <a:ext cx="1499235" cy="521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Сборка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"/>
          <p:cNvSpPr txBox="1"/>
          <p:nvPr/>
        </p:nvSpPr>
        <p:spPr>
          <a:xfrm>
            <a:off x="7302500" y="2193925"/>
            <a:ext cx="18034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Маркетплейсы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/>
          <p:cNvSpPr txBox="1"/>
          <p:nvPr/>
        </p:nvSpPr>
        <p:spPr>
          <a:xfrm>
            <a:off x="9506585" y="4257040"/>
            <a:ext cx="1397000" cy="64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Продажи B2B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7"/>
          <p:cNvSpPr txBox="1"/>
          <p:nvPr/>
        </p:nvSpPr>
        <p:spPr>
          <a:xfrm>
            <a:off x="9864725" y="2107565"/>
            <a:ext cx="1181735" cy="64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Продажи B2C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0" name="Google Shape;240;p7"/>
          <p:cNvCxnSpPr/>
          <p:nvPr/>
        </p:nvCxnSpPr>
        <p:spPr>
          <a:xfrm>
            <a:off x="2301240" y="2193290"/>
            <a:ext cx="2244725" cy="97282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41" name="Google Shape;241;p7"/>
          <p:cNvCxnSpPr/>
          <p:nvPr/>
        </p:nvCxnSpPr>
        <p:spPr>
          <a:xfrm flipH="1" rot="10800000">
            <a:off x="3054985" y="4315460"/>
            <a:ext cx="1391285" cy="66294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42" name="Google Shape;242;p7"/>
          <p:cNvCxnSpPr/>
          <p:nvPr/>
        </p:nvCxnSpPr>
        <p:spPr>
          <a:xfrm flipH="1" rot="10800000">
            <a:off x="6470015" y="2553970"/>
            <a:ext cx="736600" cy="72453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43" name="Google Shape;243;p7"/>
          <p:cNvCxnSpPr/>
          <p:nvPr/>
        </p:nvCxnSpPr>
        <p:spPr>
          <a:xfrm>
            <a:off x="9054465" y="2500630"/>
            <a:ext cx="516890" cy="317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44" name="Google Shape;244;p7"/>
          <p:cNvCxnSpPr/>
          <p:nvPr/>
        </p:nvCxnSpPr>
        <p:spPr>
          <a:xfrm>
            <a:off x="6507480" y="4340225"/>
            <a:ext cx="749300" cy="23749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245" name="Google Shape;245;p7"/>
          <p:cNvSpPr/>
          <p:nvPr/>
        </p:nvSpPr>
        <p:spPr>
          <a:xfrm>
            <a:off x="4218940" y="2766060"/>
            <a:ext cx="2534285" cy="211201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01B6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7"/>
          <p:cNvSpPr txBox="1"/>
          <p:nvPr/>
        </p:nvSpPr>
        <p:spPr>
          <a:xfrm>
            <a:off x="4377690" y="3336925"/>
            <a:ext cx="2275840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Подводный беспилотник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7"/>
          <p:cNvSpPr/>
          <p:nvPr/>
        </p:nvSpPr>
        <p:spPr>
          <a:xfrm>
            <a:off x="7119620" y="4043045"/>
            <a:ext cx="1871980" cy="156146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04D4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7"/>
          <p:cNvSpPr txBox="1"/>
          <p:nvPr/>
        </p:nvSpPr>
        <p:spPr>
          <a:xfrm>
            <a:off x="7071995" y="4634230"/>
            <a:ext cx="1946275" cy="5835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 продажи,</a:t>
            </a:r>
            <a:b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тендеры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9" name="Google Shape;249;p7"/>
          <p:cNvCxnSpPr>
            <a:stCxn id="231" idx="0"/>
            <a:endCxn id="245" idx="3"/>
          </p:cNvCxnSpPr>
          <p:nvPr/>
        </p:nvCxnSpPr>
        <p:spPr>
          <a:xfrm>
            <a:off x="3505835" y="3672523"/>
            <a:ext cx="713100" cy="149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50" name="Google Shape;250;p7"/>
          <p:cNvCxnSpPr>
            <a:endCxn id="229" idx="3"/>
          </p:cNvCxnSpPr>
          <p:nvPr/>
        </p:nvCxnSpPr>
        <p:spPr>
          <a:xfrm>
            <a:off x="8818250" y="4514603"/>
            <a:ext cx="484500" cy="12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b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проведения НИОКР и создание прототипа нам необходимо 3,2 млн рублей.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создание ИП и производство подводных дронов </a:t>
            </a:r>
            <a:r>
              <a:rPr lang="ru-RU" sz="28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－</a:t>
            </a:r>
            <a:b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7,8 млн рублей.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8" name="Google Shape;258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b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Заявка на гранд в фонд НТИ или фонд президентских грантов на НИОКР для создания прототипа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Патент на устройство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Сертификация Минсельхоз, Росприроднадзор, Министерство природных ресурсов и экологии РФ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государственных тендерах и конкурсах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6" name="Google Shape;266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b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3200"/>
              <a:buFont typeface="Arial"/>
              <a:buChar char="•"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 на НИОКР: конструктор, программист, технолог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3200"/>
              <a:buFont typeface="Arial"/>
              <a:buChar char="•"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 для производства: сборщик электроники, производитель корпуса, сборщик-технолог, менеджер-администратор.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4400"/>
              <a:buFont typeface="Arial"/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4" name="Google Shape;274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"/>
          <p:cNvSpPr txBox="1"/>
          <p:nvPr/>
        </p:nvSpPr>
        <p:spPr>
          <a:xfrm>
            <a:off x="593974" y="16929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2023-11-28T09:56:00Z</dcterms:created>
  <dc:creator>Руковичникова Анастасия Романовна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10FCC643DE5A478BAB4589F9A3BF601A_12</vt:lpwstr>
  </property>
  <property fmtid="{D5CDD505-2E9C-101B-9397-08002B2CF9AE}" pid="3" name="KSOProductBuildVer">
    <vt:lpwstr>1049-12.2.0.13306</vt:lpwstr>
  </property>
</Properties>
</file>