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8" r:id="rId2"/>
    <p:sldId id="302" r:id="rId3"/>
    <p:sldId id="304" r:id="rId4"/>
    <p:sldId id="292" r:id="rId5"/>
    <p:sldId id="293" r:id="rId6"/>
    <p:sldId id="294" r:id="rId7"/>
    <p:sldId id="301" r:id="rId8"/>
    <p:sldId id="296" r:id="rId9"/>
    <p:sldId id="305" r:id="rId10"/>
    <p:sldId id="297" r:id="rId11"/>
    <p:sldId id="307" r:id="rId12"/>
    <p:sldId id="309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4143" userDrawn="1">
          <p15:clr>
            <a:srgbClr val="A4A3A4"/>
          </p15:clr>
        </p15:guide>
        <p15:guide id="1" orient="horz" pos="176" userDrawn="1">
          <p15:clr>
            <a:srgbClr val="A4A3A4"/>
          </p15:clr>
        </p15:guide>
        <p15:guide id="2" pos="7482" userDrawn="1">
          <p15:clr>
            <a:srgbClr val="A4A3A4"/>
          </p15:clr>
        </p15:guide>
        <p15:guide id="3" pos="1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0" orient="horz" pos="2880" userDrawn="1">
          <p15:clr>
            <a:srgbClr val="A4A3A4"/>
          </p15:clr>
        </p15:guide>
        <p15:guide id="1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4" d="100"/>
          <a:sy n="114" d="100"/>
        </p:scale>
        <p:origin x="696" y="12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54s10440333\&#1089;&#1090;&#1091;&#1076;&#1077;&#1085;&#1090;&#1072;&#1084;\&#1052;&#1050;&#1055;%203&#1069;&#1058;&#1052;-01-1%2020\&#1087;&#1088;&#1086;&#1077;&#1082;&#109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2019</c:v>
          </c:tx>
          <c:spPr>
            <a:solidFill>
              <a:srgbClr val="00B050"/>
            </a:solidFill>
          </c:spPr>
          <c:invertIfNegative val="0"/>
          <c:val>
            <c:numLit>
              <c:formatCode>General</c:formatCode>
              <c:ptCount val="1"/>
              <c:pt idx="0">
                <c:v>1950.5</c:v>
              </c:pt>
            </c:numLit>
          </c:val>
          <c:extLst>
            <c:ext xmlns:c16="http://schemas.microsoft.com/office/drawing/2014/chart" uri="{C3380CC4-5D6E-409C-BE32-E72D297353CC}">
              <c16:uniqueId val="{00000000-7A9B-4E89-ABA7-B81F3BEC962B}"/>
            </c:ext>
          </c:extLst>
        </c:ser>
        <c:ser>
          <c:idx val="1"/>
          <c:order val="1"/>
          <c:tx>
            <c:v>2020</c:v>
          </c:tx>
          <c:invertIfNegative val="0"/>
          <c:val>
            <c:numLit>
              <c:formatCode>General</c:formatCode>
              <c:ptCount val="1"/>
              <c:pt idx="0">
                <c:v>2251.3000000000002</c:v>
              </c:pt>
            </c:numLit>
          </c:val>
          <c:extLst>
            <c:ext xmlns:c16="http://schemas.microsoft.com/office/drawing/2014/chart" uri="{C3380CC4-5D6E-409C-BE32-E72D297353CC}">
              <c16:uniqueId val="{00000001-7A9B-4E89-ABA7-B81F3BEC962B}"/>
            </c:ext>
          </c:extLst>
        </c:ser>
        <c:ser>
          <c:idx val="2"/>
          <c:order val="2"/>
          <c:tx>
            <c:v>2021</c:v>
          </c:tx>
          <c:spPr>
            <a:solidFill>
              <a:srgbClr val="FFFF00"/>
            </a:solidFill>
          </c:spPr>
          <c:invertIfNegative val="0"/>
          <c:val>
            <c:numLit>
              <c:formatCode>General</c:formatCode>
              <c:ptCount val="1"/>
              <c:pt idx="0">
                <c:v>2417.5</c:v>
              </c:pt>
            </c:numLit>
          </c:val>
          <c:extLst>
            <c:ext xmlns:c16="http://schemas.microsoft.com/office/drawing/2014/chart" uri="{C3380CC4-5D6E-409C-BE32-E72D297353CC}">
              <c16:uniqueId val="{00000002-7A9B-4E89-ABA7-B81F3BEC962B}"/>
            </c:ext>
          </c:extLst>
        </c:ser>
        <c:ser>
          <c:idx val="3"/>
          <c:order val="3"/>
          <c:tx>
            <c:v>2022</c:v>
          </c:tx>
          <c:spPr>
            <a:solidFill>
              <a:srgbClr val="7030A0"/>
            </a:solidFill>
          </c:spPr>
          <c:invertIfNegative val="0"/>
          <c:val>
            <c:numLit>
              <c:formatCode>General</c:formatCode>
              <c:ptCount val="1"/>
              <c:pt idx="0">
                <c:v>2387.6999999999998</c:v>
              </c:pt>
            </c:numLit>
          </c:val>
          <c:extLst>
            <c:ext xmlns:c16="http://schemas.microsoft.com/office/drawing/2014/chart" uri="{C3380CC4-5D6E-409C-BE32-E72D297353CC}">
              <c16:uniqueId val="{00000003-7A9B-4E89-ABA7-B81F3BEC962B}"/>
            </c:ext>
          </c:extLst>
        </c:ser>
        <c:ser>
          <c:idx val="4"/>
          <c:order val="4"/>
          <c:tx>
            <c:v>2023</c:v>
          </c:tx>
          <c:invertIfNegative val="0"/>
          <c:val>
            <c:numLit>
              <c:formatCode>General</c:formatCode>
              <c:ptCount val="1"/>
              <c:pt idx="0">
                <c:v>2547.5</c:v>
              </c:pt>
            </c:numLit>
          </c:val>
          <c:extLst>
            <c:ext xmlns:c16="http://schemas.microsoft.com/office/drawing/2014/chart" uri="{C3380CC4-5D6E-409C-BE32-E72D297353CC}">
              <c16:uniqueId val="{00000004-7A9B-4E89-ABA7-B81F3BEC9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355584"/>
        <c:axId val="44357120"/>
      </c:barChart>
      <c:catAx>
        <c:axId val="44355584"/>
        <c:scaling>
          <c:orientation val="minMax"/>
        </c:scaling>
        <c:delete val="0"/>
        <c:axPos val="b"/>
        <c:majorTickMark val="out"/>
        <c:minorTickMark val="none"/>
        <c:tickLblPos val="nextTo"/>
        <c:crossAx val="44357120"/>
        <c:crosses val="autoZero"/>
        <c:auto val="1"/>
        <c:lblAlgn val="ctr"/>
        <c:lblOffset val="100"/>
        <c:noMultiLvlLbl val="0"/>
      </c:catAx>
      <c:valAx>
        <c:axId val="44357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3555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FA1784A-D494-41ED-9821-EADF0B24554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E949CC1-A908-4B21-BE5A-0413DABF5F2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C027208-ACEF-4067-A0FD-A8CAF13D3EB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6A348B3-7F33-48B1-8F33-D8DA966DF81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AF015D2-C1CD-4794-95B6-1B07BB42CE0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82A2F3D-0C66-450D-88F6-6B40FBA65ED5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8A7AD58-B183-4506-90FC-4B5AEE69E9F7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D4CD3C7-1249-4586-971C-AD0B171A88C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D678695-96EB-4372-84B8-A0EC458B4433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D678695-96EB-4372-84B8-A0EC458B4433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243D532-64AA-4DDF-81F9-E8F9A503DC73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 noEditPoints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 noEditPoints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 noEditPoints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 noEditPoints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 noEditPoints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 noEditPoints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/>
            <a:lvl2pPr algn="ctr"/>
            <a:lvl3pPr algn="ctr"/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 noEditPoints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 noEditPoints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 noEditPoints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/>
            <a:lvl2pPr algn="ctr"/>
            <a:lvl3pPr algn="ctr"/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 noEditPoints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 noEditPoints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 noEditPoints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 noEditPoints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 noEditPoints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 noEditPoints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/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 noEditPoints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/>
          </a:p>
        </p:txBody>
      </p:sp>
      <p:sp>
        <p:nvSpPr>
          <p:cNvPr id="27" name="Рисунок 25"/>
          <p:cNvSpPr>
            <a:spLocks noGrp="1" noEditPoints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/>
          </a:p>
        </p:txBody>
      </p:sp>
      <p:sp>
        <p:nvSpPr>
          <p:cNvPr id="28" name="Рисунок 25"/>
          <p:cNvSpPr>
            <a:spLocks noGrp="1" noEditPoints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/>
          </a:p>
        </p:txBody>
      </p:sp>
      <p:sp>
        <p:nvSpPr>
          <p:cNvPr id="29" name="Рисунок 25"/>
          <p:cNvSpPr>
            <a:spLocks noGrp="1" noEditPoints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 noEditPoints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  <p:txBody>
          <a:bodyPr/>
          <a:lstStyle/>
          <a:p>
            <a:endParaRPr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/>
          </a:lstStyle>
          <a:p>
            <a:pPr marL="0" marR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3100" b="1" i="0" u="none" strike="noStrike" kern="1200" cap="none" spc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 noEditPoints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 noEditPoints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/>
          </a:lstStyle>
          <a:p>
            <a:pPr marL="0" marR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3100" b="1" i="0" u="none" strike="noStrike" kern="1200" cap="none" spc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 noEditPoints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 noEditPoints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 noEditPoints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 noEditPoints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 noEditPoints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 dirty="0"/>
          </a:p>
        </p:txBody>
      </p:sp>
      <p:sp>
        <p:nvSpPr>
          <p:cNvPr id="21" name="Рисунок 19"/>
          <p:cNvSpPr>
            <a:spLocks noGrp="1" noEditPoints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 dirty="0"/>
          </a:p>
        </p:txBody>
      </p:sp>
      <p:sp>
        <p:nvSpPr>
          <p:cNvPr id="22" name="Рисунок 19"/>
          <p:cNvSpPr>
            <a:spLocks noGrp="1" noEditPoints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 dirty="0"/>
          </a:p>
        </p:txBody>
      </p:sp>
      <p:sp>
        <p:nvSpPr>
          <p:cNvPr id="23" name="Рисунок 19"/>
          <p:cNvSpPr>
            <a:spLocks noGrp="1" noEditPoints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/>
          </a:lstStyle>
          <a:p>
            <a:pPr lvl="0"/>
            <a:endParaRPr lang="ru-RU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886755" y="1553227"/>
            <a:ext cx="5753344" cy="1495017"/>
          </a:xfrm>
        </p:spPr>
        <p:txBody>
          <a:bodyPr>
            <a:normAutofit/>
          </a:bodyPr>
          <a:lstStyle/>
          <a:p>
            <a:r>
              <a:rPr lang="ru-RU" dirty="0">
                <a:cs typeface="Calibri"/>
              </a:rPr>
              <a:t>Разработка Энергоэффективного двигателя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Заголовок 1"/>
          <p:cNvSpPr txBox="1"/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cs typeface="Calibri"/>
              </a:rPr>
              <a:t>Мы делаем это для того, чтобы мир стал чище!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35000" y="4702629"/>
            <a:ext cx="881136" cy="81099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75929" y="4747576"/>
            <a:ext cx="1501407" cy="69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>
          <a:xfrm>
            <a:off x="609520" y="998400"/>
            <a:ext cx="6725967" cy="5260886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нынешних</a:t>
            </a:r>
            <a:r>
              <a:rPr lang="en-US" dirty="0"/>
              <a:t> </a:t>
            </a:r>
            <a:r>
              <a:rPr lang="en-US" dirty="0" err="1"/>
              <a:t>политико-экономических</a:t>
            </a:r>
            <a:r>
              <a:rPr lang="en-US" dirty="0"/>
              <a:t> и </a:t>
            </a:r>
            <a:r>
              <a:rPr lang="en-US" dirty="0" err="1"/>
              <a:t>экологических</a:t>
            </a:r>
            <a:r>
              <a:rPr lang="en-US" dirty="0"/>
              <a:t> </a:t>
            </a:r>
            <a:r>
              <a:rPr lang="en-US" dirty="0" err="1"/>
              <a:t>тенденциях</a:t>
            </a:r>
            <a:r>
              <a:rPr lang="en-US" dirty="0"/>
              <a:t>, </a:t>
            </a:r>
            <a:r>
              <a:rPr lang="en-US" dirty="0" err="1"/>
              <a:t>многие</a:t>
            </a:r>
            <a:r>
              <a:rPr lang="en-US" dirty="0"/>
              <a:t> </a:t>
            </a:r>
            <a:r>
              <a:rPr lang="en-US" dirty="0" err="1"/>
              <a:t>развитые</a:t>
            </a:r>
            <a:r>
              <a:rPr lang="en-US" dirty="0"/>
              <a:t> </a:t>
            </a:r>
            <a:r>
              <a:rPr lang="en-US" dirty="0" err="1"/>
              <a:t>страны</a:t>
            </a:r>
            <a:r>
              <a:rPr lang="en-US" dirty="0"/>
              <a:t> </a:t>
            </a:r>
            <a:r>
              <a:rPr lang="en-US" dirty="0" err="1"/>
              <a:t>вводят</a:t>
            </a:r>
            <a:r>
              <a:rPr lang="en-US" dirty="0"/>
              <a:t> </a:t>
            </a:r>
            <a:r>
              <a:rPr lang="en-US" dirty="0" err="1"/>
              <a:t>законы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запрет</a:t>
            </a:r>
            <a:r>
              <a:rPr lang="en-US" dirty="0"/>
              <a:t> </a:t>
            </a:r>
            <a:r>
              <a:rPr lang="en-US" dirty="0" err="1"/>
              <a:t>производства</a:t>
            </a:r>
            <a:r>
              <a:rPr lang="en-US" dirty="0"/>
              <a:t> </a:t>
            </a:r>
            <a:r>
              <a:rPr lang="en-US" dirty="0" err="1"/>
              <a:t>автотранспорта</a:t>
            </a:r>
            <a:r>
              <a:rPr lang="en-US" dirty="0"/>
              <a:t> </a:t>
            </a:r>
            <a:r>
              <a:rPr lang="en-US" dirty="0" err="1"/>
              <a:t>использующий</a:t>
            </a:r>
            <a:r>
              <a:rPr lang="en-US" dirty="0"/>
              <a:t> </a:t>
            </a:r>
            <a:r>
              <a:rPr lang="en-US" dirty="0" err="1"/>
              <a:t>бензиновый</a:t>
            </a:r>
            <a:r>
              <a:rPr lang="en-US" dirty="0"/>
              <a:t> и </a:t>
            </a:r>
            <a:r>
              <a:rPr lang="en-US" dirty="0" err="1"/>
              <a:t>дизельный</a:t>
            </a:r>
            <a:r>
              <a:rPr lang="en-US" dirty="0"/>
              <a:t> </a:t>
            </a:r>
            <a:r>
              <a:rPr lang="en-US" dirty="0" err="1"/>
              <a:t>двигателя</a:t>
            </a:r>
            <a:r>
              <a:rPr lang="en-US" dirty="0"/>
              <a:t>, а </a:t>
            </a:r>
            <a:r>
              <a:rPr lang="en-US" dirty="0" err="1"/>
              <a:t>так</a:t>
            </a:r>
            <a:r>
              <a:rPr lang="en-US" dirty="0"/>
              <a:t> </a:t>
            </a:r>
            <a:r>
              <a:rPr lang="en-US" dirty="0" err="1"/>
              <a:t>же</a:t>
            </a:r>
            <a:r>
              <a:rPr lang="en-US" dirty="0"/>
              <a:t> </a:t>
            </a:r>
            <a:r>
              <a:rPr lang="en-US" dirty="0" err="1"/>
              <a:t>увеличивают</a:t>
            </a:r>
            <a:r>
              <a:rPr lang="en-US" dirty="0"/>
              <a:t> </a:t>
            </a:r>
            <a:r>
              <a:rPr lang="en-US" dirty="0" err="1"/>
              <a:t>налоговые</a:t>
            </a:r>
            <a:r>
              <a:rPr lang="en-US" dirty="0"/>
              <a:t> </a:t>
            </a:r>
            <a:r>
              <a:rPr lang="en-US" dirty="0" err="1"/>
              <a:t>сборы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лица</a:t>
            </a:r>
            <a:r>
              <a:rPr lang="en-US" dirty="0"/>
              <a:t> </a:t>
            </a:r>
            <a:r>
              <a:rPr lang="en-US" dirty="0" err="1"/>
              <a:t>продолжающие</a:t>
            </a:r>
            <a:r>
              <a:rPr lang="en-US" dirty="0"/>
              <a:t> </a:t>
            </a:r>
            <a:r>
              <a:rPr lang="en-US" dirty="0" err="1"/>
              <a:t>использовать</a:t>
            </a:r>
            <a:r>
              <a:rPr lang="en-US" dirty="0"/>
              <a:t> ДВС, </a:t>
            </a:r>
            <a:r>
              <a:rPr lang="en-US" dirty="0" err="1"/>
              <a:t>который</a:t>
            </a:r>
            <a:r>
              <a:rPr lang="en-US" dirty="0"/>
              <a:t> </a:t>
            </a:r>
            <a:r>
              <a:rPr lang="en-US" dirty="0" err="1"/>
              <a:t>своей</a:t>
            </a:r>
            <a:r>
              <a:rPr lang="en-US" dirty="0"/>
              <a:t> </a:t>
            </a:r>
            <a:r>
              <a:rPr lang="en-US" dirty="0" err="1"/>
              <a:t>работой</a:t>
            </a:r>
            <a:r>
              <a:rPr lang="en-US" dirty="0"/>
              <a:t> </a:t>
            </a:r>
            <a:r>
              <a:rPr lang="en-US" dirty="0" err="1"/>
              <a:t>загрязняет</a:t>
            </a:r>
            <a:r>
              <a:rPr lang="en-US" dirty="0"/>
              <a:t> </a:t>
            </a:r>
            <a:r>
              <a:rPr lang="en-US" dirty="0" err="1"/>
              <a:t>атмосферу</a:t>
            </a:r>
            <a:r>
              <a:rPr lang="en-US" dirty="0"/>
              <a:t>. </a:t>
            </a:r>
          </a:p>
          <a:p>
            <a:endParaRPr lang="ru-RU" dirty="0"/>
          </a:p>
          <a:p>
            <a:r>
              <a:rPr lang="ru-RU" dirty="0"/>
              <a:t>Э</a:t>
            </a:r>
            <a:r>
              <a:rPr lang="en-US" dirty="0" err="1"/>
              <a:t>лектромобили</a:t>
            </a:r>
            <a:r>
              <a:rPr lang="en-US" dirty="0"/>
              <a:t> </a:t>
            </a:r>
            <a:r>
              <a:rPr lang="en-US" dirty="0" err="1"/>
              <a:t>получают</a:t>
            </a:r>
            <a:r>
              <a:rPr lang="en-US" dirty="0"/>
              <a:t> </a:t>
            </a:r>
            <a:r>
              <a:rPr lang="ru-RU" dirty="0"/>
              <a:t>финансовую</a:t>
            </a:r>
            <a:r>
              <a:rPr lang="en-US" dirty="0"/>
              <a:t> </a:t>
            </a:r>
            <a:r>
              <a:rPr lang="en-US" dirty="0" err="1"/>
              <a:t>поддержку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счет</a:t>
            </a:r>
            <a:r>
              <a:rPr lang="en-US" dirty="0"/>
              <a:t> </a:t>
            </a:r>
            <a:r>
              <a:rPr lang="en-US" dirty="0" err="1"/>
              <a:t>нулевых</a:t>
            </a:r>
            <a:r>
              <a:rPr lang="en-US" dirty="0"/>
              <a:t> </a:t>
            </a:r>
            <a:r>
              <a:rPr lang="en-US" dirty="0" err="1"/>
              <a:t>выбросов</a:t>
            </a:r>
            <a:r>
              <a:rPr lang="en-US" dirty="0"/>
              <a:t>,</a:t>
            </a:r>
            <a:r>
              <a:rPr lang="ru-RU" dirty="0"/>
              <a:t> но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литий-ионные</a:t>
            </a:r>
            <a:r>
              <a:rPr lang="en-US" dirty="0"/>
              <a:t> </a:t>
            </a:r>
            <a:r>
              <a:rPr lang="en-US" dirty="0" err="1"/>
              <a:t>батареи</a:t>
            </a:r>
            <a:r>
              <a:rPr lang="en-US" dirty="0"/>
              <a:t> </a:t>
            </a:r>
            <a:r>
              <a:rPr lang="en-US" dirty="0" err="1"/>
              <a:t>являются</a:t>
            </a:r>
            <a:r>
              <a:rPr lang="en-US" dirty="0"/>
              <a:t> </a:t>
            </a:r>
            <a:r>
              <a:rPr lang="en-US" dirty="0" err="1"/>
              <a:t>черезвычайно</a:t>
            </a:r>
            <a:r>
              <a:rPr lang="en-US" dirty="0"/>
              <a:t> </a:t>
            </a:r>
            <a:r>
              <a:rPr lang="en-US" dirty="0" err="1"/>
              <a:t>токсичным</a:t>
            </a:r>
            <a:r>
              <a:rPr lang="en-US" dirty="0"/>
              <a:t> </a:t>
            </a:r>
            <a:r>
              <a:rPr lang="en-US" dirty="0" err="1"/>
              <a:t>элементом</a:t>
            </a:r>
            <a:r>
              <a:rPr lang="en-US" dirty="0"/>
              <a:t>, </a:t>
            </a:r>
            <a:r>
              <a:rPr lang="en-US" dirty="0" err="1"/>
              <a:t>начиная</a:t>
            </a:r>
            <a:r>
              <a:rPr lang="en-US" dirty="0"/>
              <a:t> с </a:t>
            </a:r>
            <a:r>
              <a:rPr lang="en-US" dirty="0" err="1"/>
              <a:t>его</a:t>
            </a:r>
            <a:r>
              <a:rPr lang="en-US" dirty="0"/>
              <a:t> </a:t>
            </a:r>
            <a:r>
              <a:rPr lang="en-US" dirty="0" err="1"/>
              <a:t>добычи</a:t>
            </a:r>
            <a:r>
              <a:rPr lang="en-US" dirty="0"/>
              <a:t>, </a:t>
            </a:r>
            <a:r>
              <a:rPr lang="en-US" dirty="0" err="1"/>
              <a:t>заканчивая</a:t>
            </a:r>
            <a:r>
              <a:rPr lang="en-US" dirty="0"/>
              <a:t> </a:t>
            </a:r>
            <a:r>
              <a:rPr lang="en-US" dirty="0" err="1"/>
              <a:t>её</a:t>
            </a:r>
            <a:r>
              <a:rPr lang="en-US" dirty="0"/>
              <a:t> </a:t>
            </a:r>
            <a:r>
              <a:rPr lang="en-US" dirty="0" err="1"/>
              <a:t>утилизацией</a:t>
            </a:r>
            <a:r>
              <a:rPr lang="en-US" dirty="0"/>
              <a:t>.</a:t>
            </a:r>
            <a:r>
              <a:rPr lang="ru-RU" dirty="0"/>
              <a:t> </a:t>
            </a:r>
          </a:p>
          <a:p>
            <a:r>
              <a:rPr lang="ru-RU" dirty="0"/>
              <a:t>Задачи по развитию водородного направления определены в "Энергетической стратегии РФ на период до 2035 года"</a:t>
            </a:r>
          </a:p>
          <a:p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7335487" y="975662"/>
          <a:ext cx="4753593" cy="303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028320" y="3985836"/>
            <a:ext cx="34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Спрос на автомобили с водородным двигателем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>
          <a:xfrm>
            <a:off x="609521" y="983009"/>
            <a:ext cx="6255901" cy="2446785"/>
          </a:xfrm>
        </p:spPr>
        <p:txBody>
          <a:bodyPr>
            <a:normAutofit/>
          </a:bodyPr>
          <a:lstStyle/>
          <a:p>
            <a:r>
              <a:rPr lang="ru-RU" dirty="0"/>
              <a:t>Решением проблемы будет использование </a:t>
            </a:r>
            <a:r>
              <a:rPr lang="ru-RU" dirty="0" err="1"/>
              <a:t>энергоэффективных</a:t>
            </a:r>
            <a:r>
              <a:rPr lang="ru-RU" dirty="0"/>
              <a:t> двигателей(силовых агрегатов) работающих на водороде с использованием более дешевых и </a:t>
            </a:r>
            <a:r>
              <a:rPr lang="ru-RU" dirty="0" err="1"/>
              <a:t>энергоэффективынх</a:t>
            </a:r>
            <a:r>
              <a:rPr lang="ru-RU" dirty="0"/>
              <a:t> топливных ячеек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1026" name="Picture 2" descr="Z:\1548325884_mb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5175" y="1971303"/>
            <a:ext cx="5385760" cy="3566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Ключевые сегменты: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Производители транспортных средств: Автомобилей, автобусов, грузовиков и поездов.</a:t>
            </a:r>
          </a:p>
          <a:p>
            <a:pPr marL="0" indent="0"/>
            <a:r>
              <a:rPr lang="ru-RU" dirty="0" err="1"/>
              <a:t>ЯлМЗ</a:t>
            </a:r>
            <a:r>
              <a:rPr lang="ru-RU" dirty="0"/>
              <a:t> и </a:t>
            </a:r>
            <a:r>
              <a:rPr lang="ru-RU" dirty="0" err="1"/>
              <a:t>ЕлАЗ</a:t>
            </a:r>
            <a:r>
              <a:rPr lang="ru-RU" dirty="0"/>
              <a:t>, </a:t>
            </a:r>
            <a:r>
              <a:rPr lang="en-US" dirty="0"/>
              <a:t>Lada, </a:t>
            </a:r>
            <a:r>
              <a:rPr lang="en-US" dirty="0" err="1"/>
              <a:t>Hyndai</a:t>
            </a:r>
            <a:r>
              <a:rPr lang="ru-RU" dirty="0"/>
              <a:t>, КАМАЗ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Транспортные компании и логистические центры: Водородные двигатели могут быть использованы в грузовом и пассажирском транспорте. </a:t>
            </a:r>
          </a:p>
          <a:p>
            <a:pPr marL="0" indent="0"/>
            <a:r>
              <a:rPr lang="ru-RU" dirty="0"/>
              <a:t>Деловые линии, СДЕК.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Инвесторы и финансовые учреждения: Фонды и банки могут быть заинтересованы во вложении средств в развитие водородной экономики и водородных технологий, включая водородные двигатели.</a:t>
            </a:r>
          </a:p>
          <a:p>
            <a:pPr marL="0" indent="0"/>
            <a:r>
              <a:rPr lang="ru-RU" dirty="0"/>
              <a:t>Сбербанк, ВТБ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Государственные и муниципальные организации: Правительства и муниципалитеты могут быть заинтересованы в развитии, для снижения выбросов углекислого газа и улучшения экологической обстановки.</a:t>
            </a:r>
          </a:p>
          <a:p>
            <a:pPr marL="0" indent="0"/>
            <a:r>
              <a:rPr lang="ru-RU" dirty="0"/>
              <a:t>ЦОДД, Министерство экологии РФ.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r>
              <a:rPr lang="ru-RU" dirty="0"/>
              <a:t>Схема движения товара и денег в модели водородного двигателя выглядит следующим образом: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cs typeface="Arial" pitchFamily="34" charset="0"/>
              </a:rPr>
              <a:t>Разработка силового агрегата на водородном топливе для ТС</a:t>
            </a:r>
            <a:endParaRPr lang="ru-RU" dirty="0"/>
          </a:p>
          <a:p>
            <a:pPr marL="0" indent="0"/>
            <a:r>
              <a:rPr lang="ru-RU" dirty="0">
                <a:cs typeface="Arial" pitchFamily="34" charset="0"/>
              </a:rPr>
              <a:t>2. Патент</a:t>
            </a:r>
          </a:p>
          <a:p>
            <a:pPr marL="0" indent="0"/>
            <a:r>
              <a:rPr lang="ru-RU" dirty="0">
                <a:cs typeface="Arial" pitchFamily="34" charset="0"/>
              </a:rPr>
              <a:t>3. Лицензия</a:t>
            </a:r>
          </a:p>
          <a:p>
            <a:pPr marL="0" indent="0"/>
            <a:r>
              <a:rPr lang="ru-RU" dirty="0">
                <a:cs typeface="Arial" pitchFamily="34" charset="0"/>
              </a:rPr>
              <a:t>4. Продажа лицензии</a:t>
            </a:r>
          </a:p>
          <a:p>
            <a:pPr marL="0" indent="0"/>
            <a:endParaRPr lang="ru-RU" dirty="0">
              <a:cs typeface="Arial" pitchFamily="34" charset="0"/>
            </a:endParaRPr>
          </a:p>
          <a:p>
            <a:pPr marL="0" indent="0"/>
            <a:endParaRPr lang="ru-RU" dirty="0">
              <a:cs typeface="Arial" pitchFamily="34" charset="0"/>
            </a:endParaRPr>
          </a:p>
        </p:txBody>
      </p:sp>
      <p:pic>
        <p:nvPicPr>
          <p:cNvPr id="7" name="Picture 3" descr="Z:\Mirai-fuel-ce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7583" y="2800771"/>
            <a:ext cx="6133310" cy="28993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Продажи будут осуществляться на территории стран СНГ, основой акцент делается на АО </a:t>
            </a:r>
            <a:r>
              <a:rPr lang="en-US" dirty="0"/>
              <a:t>“</a:t>
            </a:r>
            <a:r>
              <a:rPr lang="ru-RU" dirty="0" err="1"/>
              <a:t>АвтоВаз</a:t>
            </a:r>
            <a:r>
              <a:rPr lang="en-US" dirty="0"/>
              <a:t>”</a:t>
            </a:r>
            <a:endParaRPr lang="ru-RU" dirty="0"/>
          </a:p>
          <a:p>
            <a:r>
              <a:rPr lang="ru-RU" dirty="0"/>
              <a:t> Такая идея будет пользоваться спросом так как экологические нормы постоянно растут, да и топливо дешевле не становиться, особенно большой спрос будет среди коммерческого транспорта, который много эксплуатируется</a:t>
            </a:r>
          </a:p>
          <a:p>
            <a:endParaRPr lang="ru-RU" dirty="0"/>
          </a:p>
          <a:p>
            <a:r>
              <a:rPr lang="ru-RU" dirty="0"/>
              <a:t>Переменные затраты: </a:t>
            </a:r>
          </a:p>
          <a:p>
            <a:br>
              <a:rPr lang="ru-RU" dirty="0"/>
            </a:br>
            <a:r>
              <a:rPr lang="ru-RU" dirty="0"/>
              <a:t>Рабочий проект 931 тыс. руб.</a:t>
            </a:r>
          </a:p>
          <a:p>
            <a:r>
              <a:rPr lang="ru-RU" dirty="0"/>
              <a:t>Создание прототипа 20 млн. руб.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>
          <a:xfrm>
            <a:off x="609521" y="983009"/>
            <a:ext cx="8836483" cy="5144573"/>
          </a:xfrm>
        </p:spPr>
        <p:txBody>
          <a:bodyPr/>
          <a:lstStyle/>
          <a:p>
            <a:r>
              <a:rPr lang="ru-RU" dirty="0"/>
              <a:t>Основные конкуренты это SNAG Racing совместно с компанией </a:t>
            </a:r>
            <a:r>
              <a:rPr lang="ru-RU" dirty="0" err="1"/>
              <a:t>Ecolibri</a:t>
            </a:r>
            <a:r>
              <a:rPr lang="ru-RU" dirty="0"/>
              <a:t> - Российская </a:t>
            </a:r>
            <a:r>
              <a:rPr lang="ru-RU" dirty="0" err="1"/>
              <a:t>команада</a:t>
            </a:r>
            <a:r>
              <a:rPr lang="ru-RU" dirty="0"/>
              <a:t> </a:t>
            </a:r>
            <a:r>
              <a:rPr lang="ru-RU" dirty="0" err="1"/>
              <a:t>Dacar</a:t>
            </a:r>
            <a:r>
              <a:rPr lang="ru-RU" dirty="0"/>
              <a:t> и Российская компания занимающаяся разработкой электрический самолетов вертикального взлета и</a:t>
            </a:r>
          </a:p>
          <a:p>
            <a:r>
              <a:rPr lang="ru-RU" dirty="0"/>
              <a:t>посадки. Они совместно занимаются разработкой водородных </a:t>
            </a:r>
            <a:r>
              <a:rPr lang="ru-RU" dirty="0" err="1"/>
              <a:t>автодвигателей</a:t>
            </a:r>
            <a:r>
              <a:rPr lang="ru-RU" dirty="0"/>
              <a:t> и авиадвигателей</a:t>
            </a:r>
          </a:p>
          <a:p>
            <a:endParaRPr lang="ru-RU" dirty="0"/>
          </a:p>
          <a:p>
            <a:r>
              <a:rPr lang="ru-RU" dirty="0"/>
              <a:t>Нашим преимуществом является большая экономичность 1 кг водорода на 160 км в отличии от конкурентов которые имеют 100 км на 1 кг водорода, </a:t>
            </a:r>
            <a:r>
              <a:rPr lang="ru-RU" dirty="0" err="1"/>
              <a:t>экологичность</a:t>
            </a:r>
            <a:r>
              <a:rPr lang="ru-RU" dirty="0"/>
              <a:t> за счет электролиза 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25905" y="1205933"/>
            <a:ext cx="1867161" cy="5048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21222" y="1458380"/>
            <a:ext cx="2676525" cy="26765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5146" y="5212141"/>
            <a:ext cx="10644763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Цена конкурента</a:t>
            </a:r>
            <a:r>
              <a:rPr lang="en-US" dirty="0"/>
              <a:t> </a:t>
            </a:r>
            <a:r>
              <a:rPr lang="ru-RU" dirty="0"/>
              <a:t>за топливную ячейку силового агрегата</a:t>
            </a:r>
            <a:r>
              <a:rPr lang="en-US" dirty="0"/>
              <a:t>1,3 </a:t>
            </a:r>
            <a:r>
              <a:rPr lang="ru-RU" dirty="0"/>
              <a:t>млн. руб.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Количественные показатели:</a:t>
            </a:r>
          </a:p>
          <a:p>
            <a:r>
              <a:rPr lang="ru-RU" dirty="0"/>
              <a:t>Был разработан план по снижению стоимости топливных ячеек, путем замены платинового катализатора на </a:t>
            </a:r>
            <a:r>
              <a:rPr lang="ru-RU" dirty="0" err="1"/>
              <a:t>металлопорфирины</a:t>
            </a:r>
            <a:r>
              <a:rPr lang="ru-RU" dirty="0"/>
              <a:t> железа и марганца. Качественные показатели:</a:t>
            </a:r>
          </a:p>
          <a:p>
            <a:r>
              <a:rPr lang="ru-RU" dirty="0"/>
              <a:t>-Снижение себестоимости силового агрегата на водородном топливе</a:t>
            </a:r>
          </a:p>
          <a:p>
            <a:r>
              <a:rPr lang="ru-RU" dirty="0"/>
              <a:t>-Снижение выбросов в атмосферу</a:t>
            </a:r>
          </a:p>
          <a:p>
            <a:r>
              <a:rPr lang="ru-RU" dirty="0"/>
              <a:t>-Повышение КПД за счет замены материала и увеличения сечения катализатора.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84235" y="65953"/>
            <a:ext cx="8941620" cy="858359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cs typeface="Times New Roman" panose="02020603050405020304" pitchFamily="18" charset="0"/>
              </a:rPr>
              <a:t>План развития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12582" y="2084602"/>
            <a:ext cx="293564" cy="463856"/>
          </a:xfrm>
          <a:prstGeom prst="rect">
            <a:avLst/>
          </a:prstGeom>
        </p:spPr>
        <p:txBody>
          <a:bodyPr wrap="none" lIns="108850" tIns="54425" rIns="108850" bIns="54425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586744" y="1909188"/>
            <a:ext cx="10467299" cy="64822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201621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1946" y="1270347"/>
            <a:ext cx="2024030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09.2023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5664" y="1270347"/>
            <a:ext cx="2975943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12.2023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7326" y="1270347"/>
            <a:ext cx="2495954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06.2025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89606" y="2608434"/>
            <a:ext cx="2024029" cy="8534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07326" y="2615916"/>
            <a:ext cx="3008252" cy="5177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400" dirty="0"/>
              <a:t>Получение Патента.</a:t>
            </a:r>
          </a:p>
          <a:p>
            <a:r>
              <a:rPr lang="ru-RU" sz="1400" dirty="0"/>
              <a:t>Продажа лицензии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9160" y="2615916"/>
            <a:ext cx="1953422" cy="6482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400" dirty="0"/>
              <a:t>Поиск и изучение патентов, научных статей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2585" y="2615916"/>
            <a:ext cx="2159351" cy="756244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sz="1400" dirty="0"/>
              <a:t>Получение компетенции по созданию проекта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27018" y="3607977"/>
            <a:ext cx="3225075" cy="3110734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Методология бережливый </a:t>
            </a:r>
            <a:r>
              <a:rPr lang="ru-RU" sz="1300" dirty="0" err="1">
                <a:cs typeface="Traditional Arabic" panose="02020603050405020304" pitchFamily="18" charset="-78"/>
              </a:rPr>
              <a:t>стартап</a:t>
            </a: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Бизнес моделирование. Ценностное предложение для клиента.</a:t>
            </a: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Сегментация целевой аудитории. Работа с целевыми рынками.</a:t>
            </a: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Маркетинг и продвижение продуктов.</a:t>
            </a:r>
          </a:p>
          <a:p>
            <a:pPr marL="340157" indent="-340157"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Пиар в </a:t>
            </a:r>
            <a:r>
              <a:rPr lang="ru-RU" sz="1300" dirty="0" err="1">
                <a:cs typeface="Traditional Arabic" panose="02020603050405020304" pitchFamily="18" charset="-78"/>
              </a:rPr>
              <a:t>стартапе</a:t>
            </a: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Построение воронки продаж</a:t>
            </a:r>
          </a:p>
          <a:p>
            <a:pPr marL="340157" indent="-340157"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Финансы и</a:t>
            </a:r>
            <a:r>
              <a:rPr lang="en-US" sz="1300" dirty="0">
                <a:cs typeface="Traditional Arabic" panose="02020603050405020304" pitchFamily="18" charset="-78"/>
              </a:rPr>
              <a:t> unit </a:t>
            </a:r>
            <a:r>
              <a:rPr lang="ru-RU" sz="1300" dirty="0">
                <a:cs typeface="Traditional Arabic" panose="02020603050405020304" pitchFamily="18" charset="-78"/>
              </a:rPr>
              <a:t>экономика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4353636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10253609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43080" y="2592166"/>
            <a:ext cx="2223111" cy="8459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400" dirty="0"/>
              <a:t>Разработка идеи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7664239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43080" y="1270347"/>
            <a:ext cx="2495954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06.2024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047821" y="3316406"/>
            <a:ext cx="2825731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лицензии Автопрому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01935" y="3590403"/>
            <a:ext cx="3225075" cy="1310242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Изучение патентов</a:t>
            </a: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Проектной документации</a:t>
            </a: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Изучение зарубежного опыта</a:t>
            </a: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cs typeface="Traditional Arabic" panose="02020603050405020304" pitchFamily="18" charset="-78"/>
              </a:rPr>
              <a:t>Изучение рынка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27453" y="3493523"/>
            <a:ext cx="2825731" cy="1556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по снижению себестоимости силового агрегата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его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экономичности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>
          <a:xfrm>
            <a:off x="609521" y="983009"/>
            <a:ext cx="11643439" cy="94915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Затраты на создание рабочего проекта 20,93 млн. руб.:</a:t>
            </a:r>
          </a:p>
          <a:p>
            <a:r>
              <a:rPr lang="ru-RU" dirty="0"/>
              <a:t>Рабочий проект 931 тыс. руб.</a:t>
            </a:r>
          </a:p>
          <a:p>
            <a:r>
              <a:rPr lang="ru-RU" dirty="0"/>
              <a:t>Создание прототипа 20 млн. руб.</a:t>
            </a:r>
          </a:p>
        </p:txBody>
      </p:sp>
      <p:sp>
        <p:nvSpPr>
          <p:cNvPr id="12" name="Объект 1"/>
          <p:cNvSpPr txBox="1">
            <a:spLocks noEditPoints="1"/>
          </p:cNvSpPr>
          <p:nvPr/>
        </p:nvSpPr>
        <p:spPr>
          <a:xfrm>
            <a:off x="1070165" y="4468792"/>
            <a:ext cx="4244670" cy="1398943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154" y="2982997"/>
            <a:ext cx="1232401" cy="165603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609521" y="2303813"/>
            <a:ext cx="10632888" cy="347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57479" y="3220285"/>
            <a:ext cx="1990350" cy="141875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16666" y="3220286"/>
            <a:ext cx="2233160" cy="148579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02624" y="3153242"/>
            <a:ext cx="2228692" cy="14857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521" y="4745738"/>
            <a:ext cx="1435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200 тыс.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72422" y="4782209"/>
            <a:ext cx="1409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1,3 млн. руб.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40214" y="4782209"/>
            <a:ext cx="1435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350 тыс. руб.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2648" y="4820015"/>
            <a:ext cx="1435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500 тыс. руб.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5678" y="1903516"/>
            <a:ext cx="305320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Установка прототипа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 noEditPoints="1"/>
          </p:cNvSpPr>
          <p:nvPr>
            <p:ph idx="1"/>
          </p:nvPr>
        </p:nvSpPr>
        <p:spPr>
          <a:xfrm>
            <a:off x="609521" y="983008"/>
            <a:ext cx="11643439" cy="320898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Выручка инвестора :</a:t>
            </a:r>
          </a:p>
          <a:p>
            <a:pPr marL="457200" indent="-457200">
              <a:buAutoNum type="arabicParenR"/>
            </a:pPr>
            <a:r>
              <a:rPr lang="ru-RU" dirty="0"/>
              <a:t>Будет происходить за счет продажи лицензии сроком на 1 год стоимостью  100 млн. руб.</a:t>
            </a:r>
          </a:p>
          <a:p>
            <a:pPr marL="457200" indent="-457200">
              <a:buAutoNum type="arabicParenR"/>
            </a:pPr>
            <a:r>
              <a:rPr lang="ru-RU" dirty="0"/>
              <a:t>Продаж топливных ячеек производителям двигателей (топливная ячейка с платиновым катализатором стоит 1,3 млн. рублей</a:t>
            </a:r>
            <a:r>
              <a:rPr lang="en-US" dirty="0"/>
              <a:t>;</a:t>
            </a:r>
            <a:r>
              <a:rPr lang="ru-RU" dirty="0"/>
              <a:t> планируемая себестоимость одной проектируемой топливной ячейки составит 700 тыс. руб.)</a:t>
            </a:r>
          </a:p>
          <a:p>
            <a:pPr marL="0" indent="0"/>
            <a:r>
              <a:rPr lang="ru-RU" dirty="0"/>
              <a:t>При продаже Автозаводу с выпуском автомобилей около 120 тыс. шт., если каждый 50 автомобиль будет выпускаться с водородным двигателем, то выручка составит 480 млн. руб. (при продаже одной ячейки за 900 тыс. руб.)</a:t>
            </a:r>
          </a:p>
          <a:p>
            <a:pPr marL="0" indent="0"/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 noEditPoints="1"/>
          </p:cNvSpPr>
          <p:nvPr>
            <p:ph type="sldNum" sz="quarter" idx="12"/>
          </p:nvPr>
        </p:nvSpPr>
        <p:spPr>
          <a:xfrm>
            <a:off x="11237549" y="6425109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t>12</a:t>
            </a:fld>
            <a:endParaRPr lang="ru-RU" dirty="0"/>
          </a:p>
        </p:txBody>
      </p:sp>
      <p:sp>
        <p:nvSpPr>
          <p:cNvPr id="4" name="Заголовок 3"/>
          <p:cNvSpPr>
            <a:spLocks noGrp="1" noEditPoint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Автолюбители	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5426468" y="3141101"/>
            <a:ext cx="2362950" cy="941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spcBef>
                <a:spcPts val="125"/>
              </a:spcBef>
            </a:pPr>
            <a:r>
              <a:rPr lang="ru-RU" sz="1550" dirty="0">
                <a:latin typeface="Arial" pitchFamily="34" charset="0"/>
                <a:cs typeface="Arial" pitchFamily="34" charset="0"/>
              </a:rPr>
              <a:t>Логинов Дмитрий Юрьевич.</a:t>
            </a:r>
          </a:p>
          <a:p>
            <a:pPr marL="12700" algn="r">
              <a:spcBef>
                <a:spcPts val="125"/>
              </a:spcBef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Координатор.</a:t>
            </a:r>
          </a:p>
          <a:p>
            <a:pPr marL="12700" algn="r">
              <a:spcBef>
                <a:spcPts val="125"/>
              </a:spcBef>
            </a:pPr>
            <a:endParaRPr sz="15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bject 4"/>
          <p:cNvSpPr txBox="1"/>
          <p:nvPr/>
        </p:nvSpPr>
        <p:spPr>
          <a:xfrm>
            <a:off x="2004958" y="2861087"/>
            <a:ext cx="2521586" cy="94711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Архаров Владислав Александрович.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endParaRPr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6"/>
          <p:cNvSpPr txBox="1"/>
          <p:nvPr/>
        </p:nvSpPr>
        <p:spPr>
          <a:xfrm>
            <a:off x="3269614" y="1172080"/>
            <a:ext cx="2521586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1550" spc="-10" dirty="0">
                <a:latin typeface="Arial" pitchFamily="34" charset="0"/>
                <a:cs typeface="Arial" pitchFamily="34" charset="0"/>
              </a:rPr>
              <a:t>.</a:t>
            </a:r>
            <a:endParaRPr sz="15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bject 8"/>
          <p:cNvSpPr txBox="1"/>
          <p:nvPr/>
        </p:nvSpPr>
        <p:spPr>
          <a:xfrm>
            <a:off x="7936944" y="1299358"/>
            <a:ext cx="2521586" cy="94160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r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 Константин Павлович.</a:t>
            </a:r>
          </a:p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Капитан команды.</a:t>
            </a:r>
          </a:p>
          <a:p>
            <a:pPr marL="12700" marR="5080" algn="r">
              <a:lnSpc>
                <a:spcPct val="103000"/>
              </a:lnSpc>
              <a:spcBef>
                <a:spcPts val="70"/>
              </a:spcBef>
            </a:pPr>
            <a:r>
              <a:rPr lang="ru-RU" sz="15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89814323167</a:t>
            </a:r>
            <a:endParaRPr sz="155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10"/>
          <p:cNvSpPr txBox="1"/>
          <p:nvPr/>
        </p:nvSpPr>
        <p:spPr>
          <a:xfrm>
            <a:off x="10159564" y="3015651"/>
            <a:ext cx="1456691" cy="119282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Коновалов Артем Андреевич.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endParaRPr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12"/>
          <p:cNvSpPr txBox="1"/>
          <p:nvPr/>
        </p:nvSpPr>
        <p:spPr>
          <a:xfrm>
            <a:off x="2288665" y="4927294"/>
            <a:ext cx="1445652" cy="94711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Гущин Илья Владимирович</a:t>
            </a:r>
            <a:r>
              <a:rPr lang="en-US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2700" marR="5080">
              <a:lnSpc>
                <a:spcPct val="102899"/>
              </a:lnSpc>
              <a:spcBef>
                <a:spcPts val="70"/>
              </a:spcBef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Экономист.</a:t>
            </a:r>
          </a:p>
          <a:p>
            <a:pPr marL="12700" marR="5080">
              <a:lnSpc>
                <a:spcPct val="102899"/>
              </a:lnSpc>
              <a:spcBef>
                <a:spcPts val="70"/>
              </a:spcBef>
            </a:pPr>
            <a:endParaRPr sz="15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5"/>
          <p:cNvSpPr txBox="1"/>
          <p:nvPr/>
        </p:nvSpPr>
        <p:spPr>
          <a:xfrm>
            <a:off x="11628501" y="6426813"/>
            <a:ext cx="195579" cy="238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760"/>
              </a:lnSpc>
            </a:pPr>
            <a:endParaRPr lang="ru-RU" dirty="0"/>
          </a:p>
        </p:txBody>
      </p:sp>
      <p:sp>
        <p:nvSpPr>
          <p:cNvPr id="29" name="object 8"/>
          <p:cNvSpPr txBox="1"/>
          <p:nvPr/>
        </p:nvSpPr>
        <p:spPr>
          <a:xfrm>
            <a:off x="6828676" y="4927295"/>
            <a:ext cx="1356995" cy="94711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Гурин Антон Андреевич.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идей.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endParaRPr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8"/>
          <p:cNvSpPr txBox="1"/>
          <p:nvPr/>
        </p:nvSpPr>
        <p:spPr>
          <a:xfrm>
            <a:off x="3301060" y="1148463"/>
            <a:ext cx="2521586" cy="95994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r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Ермилов Владимир </a:t>
            </a:r>
          </a:p>
          <a:p>
            <a:pPr marL="12700" marR="5080" algn="r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Витальевич.</a:t>
            </a:r>
          </a:p>
          <a:p>
            <a:pPr marL="12700" marR="5080" algn="r">
              <a:lnSpc>
                <a:spcPct val="103000"/>
              </a:lnSpc>
              <a:spcBef>
                <a:spcPts val="70"/>
              </a:spcBef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РПО, заведующий кафедрой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endParaRPr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4426" y="3123601"/>
            <a:ext cx="1323211" cy="1451680"/>
          </a:xfrm>
          <a:prstGeom prst="rect">
            <a:avLst/>
          </a:prstGeom>
          <a:noFill/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9162" y="1291257"/>
            <a:ext cx="1240511" cy="1654014"/>
          </a:xfrm>
          <a:prstGeom prst="rect">
            <a:avLst/>
          </a:prstGeom>
          <a:noFill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24539" y="3076081"/>
            <a:ext cx="1125537" cy="1594203"/>
          </a:xfrm>
          <a:prstGeom prst="rect">
            <a:avLst/>
          </a:prstGeom>
          <a:noFill/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6126" y="4888913"/>
            <a:ext cx="1006157" cy="1341543"/>
          </a:xfrm>
          <a:prstGeom prst="rect">
            <a:avLst/>
          </a:prstGeom>
          <a:noFill/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89962" y="4927295"/>
            <a:ext cx="1071299" cy="1426637"/>
          </a:xfrm>
          <a:prstGeom prst="rect">
            <a:avLst/>
          </a:prstGeom>
          <a:noFill/>
        </p:spPr>
      </p:pic>
      <p:pic>
        <p:nvPicPr>
          <p:cNvPr id="37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22378" y="5012221"/>
            <a:ext cx="1150478" cy="1533971"/>
          </a:xfrm>
          <a:prstGeom prst="rect">
            <a:avLst/>
          </a:prstGeom>
          <a:noFill/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9"/>
          <a:srcRect t="3332" r="22413"/>
          <a:stretch/>
        </p:blipFill>
        <p:spPr>
          <a:xfrm>
            <a:off x="548684" y="3006686"/>
            <a:ext cx="1161955" cy="1217543"/>
          </a:xfrm>
          <a:prstGeom prst="rect">
            <a:avLst/>
          </a:prstGeom>
        </p:spPr>
      </p:pic>
      <p:sp>
        <p:nvSpPr>
          <p:cNvPr id="39" name="object 10"/>
          <p:cNvSpPr txBox="1"/>
          <p:nvPr/>
        </p:nvSpPr>
        <p:spPr>
          <a:xfrm>
            <a:off x="10701954" y="4969913"/>
            <a:ext cx="1456691" cy="118788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5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Эшбобоев</a:t>
            </a: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Фазлидин</a:t>
            </a: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Фахридинович</a:t>
            </a: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Специалист.</a:t>
            </a:r>
          </a:p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lang="ru-RU" sz="1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Изображение 39"/>
          <p:cNvPicPr>
            <a:picLocks noChangeAspect="1"/>
          </p:cNvPicPr>
          <p:nvPr/>
        </p:nvPicPr>
        <p:blipFill>
          <a:blip r:embed="rId10"/>
          <a:srcRect t="23395" b="24279"/>
          <a:stretch/>
        </p:blipFill>
        <p:spPr>
          <a:xfrm>
            <a:off x="2634037" y="1022228"/>
            <a:ext cx="1271154" cy="14395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2852</TotalTime>
  <Words>773</Words>
  <Application>Microsoft Office PowerPoint</Application>
  <PresentationFormat>Произвольный</PresentationFormat>
  <Paragraphs>126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Презентация</vt:lpstr>
      <vt:lpstr>Разработка Энергоэффективного двигателя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проекта</vt:lpstr>
      <vt:lpstr>Предложение для инвестора</vt:lpstr>
      <vt:lpstr>Предложение для инвестора</vt:lpstr>
      <vt:lpstr>Команда Автолюбители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Коновалов Артем</cp:lastModifiedBy>
  <cp:revision>367</cp:revision>
  <dcterms:created xsi:type="dcterms:W3CDTF">2022-04-04T12:37:27Z</dcterms:created>
  <dcterms:modified xsi:type="dcterms:W3CDTF">2023-12-06T06:17:22Z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