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17"/>
  </p:notesMasterIdLst>
  <p:handoutMasterIdLst>
    <p:handoutMasterId r:id="rId18"/>
  </p:handoutMasterIdLst>
  <p:sldIdLst>
    <p:sldId id="323" r:id="rId6"/>
    <p:sldId id="314" r:id="rId7"/>
    <p:sldId id="327" r:id="rId8"/>
    <p:sldId id="328" r:id="rId9"/>
    <p:sldId id="316" r:id="rId10"/>
    <p:sldId id="330" r:id="rId11"/>
    <p:sldId id="317" r:id="rId12"/>
    <p:sldId id="318" r:id="rId13"/>
    <p:sldId id="329" r:id="rId14"/>
    <p:sldId id="320" r:id="rId15"/>
    <p:sldId id="324" r:id="rId16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7DA2"/>
    <a:srgbClr val="E93B47"/>
    <a:srgbClr val="FFD05B"/>
    <a:srgbClr val="6DA3C0"/>
    <a:srgbClr val="D1E2EB"/>
    <a:srgbClr val="FFFFFF"/>
    <a:srgbClr val="F75931"/>
    <a:srgbClr val="68BBCB"/>
    <a:srgbClr val="FFC072"/>
    <a:srgbClr val="F75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C6E939-8B0B-48FE-B896-960D461077D8}" v="2" dt="2023-11-23T10:11:10.688"/>
    <p1510:client id="{A73E8AA6-B4C6-41F7-A1F8-06F9C96D3810}" v="6" dt="2023-11-23T11:48:28.910"/>
    <p1510:client id="{F8A1FBEE-2E9C-491B-849B-A3EFC81751FB}" v="4" dt="2023-11-23T11:35:04.5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99" autoAdjust="0"/>
    <p:restoredTop sz="96271"/>
  </p:normalViewPr>
  <p:slideViewPr>
    <p:cSldViewPr snapToGrid="0">
      <p:cViewPr varScale="1">
        <p:scale>
          <a:sx n="110" d="100"/>
          <a:sy n="110" d="100"/>
        </p:scale>
        <p:origin x="1614" y="10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D20-49AE-BC40-AEDDED7D1FD1}"/>
              </c:ext>
            </c:extLst>
          </c:dPt>
          <c:cat>
            <c:strRef>
              <c:f>Лист1!$A$2:$A$3</c:f>
              <c:strCache>
                <c:ptCount val="2"/>
                <c:pt idx="0">
                  <c:v>Бюджетные средства</c:v>
                </c:pt>
                <c:pt idx="1">
                  <c:v>Внебюджетные средства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174</c:v>
                </c:pt>
                <c:pt idx="1">
                  <c:v>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20-49AE-BC40-AEDDED7D1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chart" Target="../charts/chart1.xml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8565" y="1801906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32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Электронный конструктор для сферы образования на отечественном микроконтроллере К1986ВЕ92QI.</a:t>
            </a: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b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8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, РГРТУ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 dirty="0" err="1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18564" y="4201052"/>
            <a:ext cx="8413347" cy="688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«</a:t>
            </a:r>
            <a:r>
              <a:rPr lang="en-US" spc="-2" dirty="0" err="1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EduTech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b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технология: «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Компонентов робототехники и мехатроники, сенсорики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44783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Профиль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74720" y="860130"/>
            <a:ext cx="112639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Цель проекта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381000" y="3017526"/>
            <a:ext cx="518921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5162" y="3132163"/>
            <a:ext cx="15573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375349" y="522920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Shape 186" descr="C:\Users\pankratov.in\YandexDisk\!NTI\DOCS\ProjectPresentation\icons\PNG\256\246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3655" y="5300038"/>
            <a:ext cx="649242" cy="6492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180"/>
          <p:cNvSpPr/>
          <p:nvPr/>
        </p:nvSpPr>
        <p:spPr>
          <a:xfrm>
            <a:off x="1422797" y="5388687"/>
            <a:ext cx="461390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dirty="0">
                <a:sym typeface="Calibri"/>
              </a:rPr>
              <a:t>Общая стоимость проекта (тыс. рублей)</a:t>
            </a:r>
            <a:endParaRPr sz="1286" dirty="0"/>
          </a:p>
        </p:txBody>
      </p:sp>
      <p:sp>
        <p:nvSpPr>
          <p:cNvPr id="29" name="Shape 189"/>
          <p:cNvSpPr/>
          <p:nvPr/>
        </p:nvSpPr>
        <p:spPr>
          <a:xfrm>
            <a:off x="4333007" y="5403639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286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6 </a:t>
            </a:r>
            <a:r>
              <a:rPr lang="ru-RU" sz="1286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421,7</a:t>
            </a:r>
            <a:endParaRPr sz="1286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Shape 187"/>
          <p:cNvSpPr/>
          <p:nvPr/>
        </p:nvSpPr>
        <p:spPr>
          <a:xfrm>
            <a:off x="1605364" y="5980340"/>
            <a:ext cx="1598871" cy="4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Собственные средства</a:t>
            </a:r>
          </a:p>
          <a:p>
            <a:pPr algn="ctr"/>
            <a:r>
              <a:rPr lang="ru-RU" sz="1200" kern="1200" dirty="0">
                <a:effectLst/>
                <a:latin typeface="+mn-lt"/>
              </a:rPr>
              <a:t>5 494 026,3</a:t>
            </a:r>
            <a:endParaRPr lang="ru-RU" sz="1200" kern="12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  <a:p>
            <a:pPr algn="ctr"/>
            <a:endParaRPr sz="1143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Shape 190"/>
          <p:cNvSpPr/>
          <p:nvPr/>
        </p:nvSpPr>
        <p:spPr>
          <a:xfrm>
            <a:off x="4027183" y="5980742"/>
            <a:ext cx="182783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Привлекаемые средства</a:t>
            </a:r>
            <a:b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200" dirty="0">
                <a:effectLst/>
                <a:latin typeface="+mn-lt"/>
              </a:rPr>
              <a:t>927 688,5 </a:t>
            </a:r>
            <a:endParaRPr lang="ru-RU" sz="1200" dirty="0">
              <a:effectLst/>
              <a:latin typeface="+mn-lt"/>
              <a:ea typeface="Times New Roman"/>
              <a:cs typeface="Times New Roman"/>
            </a:endParaRPr>
          </a:p>
          <a:p>
            <a:pPr algn="ctr"/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" name="Диаграмма 31"/>
          <p:cNvGraphicFramePr/>
          <p:nvPr/>
        </p:nvGraphicFramePr>
        <p:xfrm>
          <a:off x="3170395" y="5753834"/>
          <a:ext cx="965142" cy="91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Shape 208"/>
          <p:cNvSpPr/>
          <p:nvPr/>
        </p:nvSpPr>
        <p:spPr>
          <a:xfrm>
            <a:off x="478217" y="1271022"/>
            <a:ext cx="4989126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just"/>
            <a:r>
              <a:rPr lang="ru-RU" sz="1070" dirty="0">
                <a:solidFill>
                  <a:srgbClr val="000000"/>
                </a:solidFill>
                <a:effectLst/>
              </a:rPr>
              <a:t>Разработать электронный конструктор на базе микроконтроллера К1986ВЕ92</a:t>
            </a:r>
            <a:r>
              <a:rPr lang="en-US" sz="1070" dirty="0">
                <a:solidFill>
                  <a:srgbClr val="000000"/>
                </a:solidFill>
                <a:effectLst/>
              </a:rPr>
              <a:t>QI</a:t>
            </a:r>
            <a:r>
              <a:rPr lang="ru-RU" sz="1070" dirty="0">
                <a:solidFill>
                  <a:srgbClr val="000000"/>
                </a:solidFill>
                <a:effectLst/>
              </a:rPr>
              <a:t>, а также комплекс методических материалов и обучающих ресурсов для поддержки процесса обучения основам электроники, программирования и схемотехники.</a:t>
            </a:r>
            <a:endParaRPr lang="ru-RU" sz="107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Shape 208"/>
          <p:cNvSpPr/>
          <p:nvPr/>
        </p:nvSpPr>
        <p:spPr>
          <a:xfrm>
            <a:off x="581086" y="3551774"/>
            <a:ext cx="4989126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 algn="just"/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</a:rPr>
              <a:t>Разработанный электронный конструктор, который представляет собой программно-аппаратный комплекс для изучения основ электроники, микроконтроллеров и программирования. </a:t>
            </a:r>
          </a:p>
          <a:p>
            <a:pPr lvl="0" algn="just"/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</a:rPr>
              <a:t>Созданное сопутствующее программное обеспечение, которое позволяет программировать микроконтроллеры, входящие в состав конструктора. </a:t>
            </a:r>
          </a:p>
          <a:p>
            <a:pPr lvl="0" algn="just"/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</a:rPr>
              <a:t>Кроме того, будут разработаны методические материалы для преподавателей, которые помогут им организовать учебный процесс на основе нашего конструктора. </a:t>
            </a: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3549" y="312039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5695734" y="805852"/>
            <a:ext cx="14054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Команда проекта</a:t>
            </a:r>
          </a:p>
        </p:txBody>
      </p:sp>
      <p:sp>
        <p:nvSpPr>
          <p:cNvPr id="46" name="Shape 275"/>
          <p:cNvSpPr/>
          <p:nvPr/>
        </p:nvSpPr>
        <p:spPr>
          <a:xfrm>
            <a:off x="8030509" y="1112576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Егор </a:t>
            </a:r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Полевов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back-end)</a:t>
            </a:r>
            <a:endParaRPr sz="1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48" name="Shape 275"/>
          <p:cNvSpPr/>
          <p:nvPr/>
        </p:nvSpPr>
        <p:spPr>
          <a:xfrm>
            <a:off x="6231043" y="1112576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000" b="1" dirty="0">
                <a:solidFill>
                  <a:srgbClr val="003462"/>
                </a:solidFill>
                <a:sym typeface="Calibri"/>
              </a:rPr>
              <a:t>Артем Сурков</a:t>
            </a:r>
            <a:endParaRPr sz="1286" dirty="0"/>
          </a:p>
        </p:txBody>
      </p:sp>
      <p:sp>
        <p:nvSpPr>
          <p:cNvPr id="50" name="Shape 275"/>
          <p:cNvSpPr/>
          <p:nvPr/>
        </p:nvSpPr>
        <p:spPr>
          <a:xfrm>
            <a:off x="6231043" y="1873978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Артем </a:t>
            </a:r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Мурихин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back-end)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2" name="Shape 275"/>
          <p:cNvSpPr/>
          <p:nvPr/>
        </p:nvSpPr>
        <p:spPr>
          <a:xfrm>
            <a:off x="8030509" y="1858267"/>
            <a:ext cx="149449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Георгий Дубровин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Calibri"/>
                <a:sym typeface="Calibri"/>
              </a:rPr>
              <a:t>C</a:t>
            </a:r>
            <a:r>
              <a:rPr lang="ru-RU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хемотехник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4" name="Rounded Rectangle 2099"/>
          <p:cNvSpPr/>
          <p:nvPr/>
        </p:nvSpPr>
        <p:spPr>
          <a:xfrm>
            <a:off x="6237922" y="1299024"/>
            <a:ext cx="1197820" cy="226960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929" dirty="0">
                <a:latin typeface="Calibri"/>
                <a:ea typeface="Calibri"/>
                <a:cs typeface="Calibri"/>
              </a:rPr>
              <a:t>Руководитель проекта</a:t>
            </a:r>
          </a:p>
        </p:txBody>
      </p:sp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96822" y="1965227"/>
            <a:ext cx="531785" cy="537955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Shape 179"/>
          <p:cNvSpPr/>
          <p:nvPr/>
        </p:nvSpPr>
        <p:spPr>
          <a:xfrm>
            <a:off x="6695133" y="4284212"/>
            <a:ext cx="1755399" cy="104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br>
              <a:rPr lang="ru-RU" sz="1071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1. ОКР: 2023 - 2024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2. Пилот: 2024 - 2024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3. Тираж: 2024 - 2024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sz="1071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64" name="Shape 191" descr="C:\Users\pankratov.in\YandexDisk\!NTI\DOCS\ProjectPresentation\icons\PNG\256\372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65509" y="4250595"/>
            <a:ext cx="352459" cy="3613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Shape 203"/>
          <p:cNvGrpSpPr/>
          <p:nvPr/>
        </p:nvGrpSpPr>
        <p:grpSpPr>
          <a:xfrm>
            <a:off x="6238857" y="4171603"/>
            <a:ext cx="215490" cy="263809"/>
            <a:chOff x="8202534" y="1348519"/>
            <a:chExt cx="301686" cy="369332"/>
          </a:xfrm>
        </p:grpSpPr>
        <p:sp>
          <p:nvSpPr>
            <p:cNvPr id="67" name="Shape 204"/>
            <p:cNvSpPr/>
            <p:nvPr/>
          </p:nvSpPr>
          <p:spPr>
            <a:xfrm>
              <a:off x="8262938" y="1447963"/>
              <a:ext cx="173414" cy="173414"/>
            </a:xfrm>
            <a:prstGeom prst="roundRect">
              <a:avLst>
                <a:gd name="adj" fmla="val 50000"/>
              </a:avLst>
            </a:prstGeom>
            <a:solidFill>
              <a:srgbClr val="FFD05B"/>
            </a:solidFill>
            <a:ln>
              <a:noFill/>
            </a:ln>
          </p:spPr>
          <p:txBody>
            <a:bodyPr spcFirstLastPara="1" wrap="square" lIns="65304" tIns="32643" rIns="65304" bIns="32643" anchor="ctr" anchorCtr="0">
              <a:noAutofit/>
            </a:bodyPr>
            <a:lstStyle/>
            <a:p>
              <a:pPr algn="ctr"/>
              <a:endParaRPr sz="1286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Shape 205"/>
            <p:cNvSpPr txBox="1"/>
            <p:nvPr/>
          </p:nvSpPr>
          <p:spPr>
            <a:xfrm>
              <a:off x="8202534" y="1348519"/>
              <a:ext cx="3016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r>
                <a:rPr lang="ru-RU" sz="128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</a:t>
              </a:r>
              <a:endParaRPr sz="1286"/>
            </a:p>
          </p:txBody>
        </p:sp>
        <p:cxnSp>
          <p:nvCxnSpPr>
            <p:cNvPr id="69" name="Shape 206"/>
            <p:cNvCxnSpPr/>
            <p:nvPr/>
          </p:nvCxnSpPr>
          <p:spPr>
            <a:xfrm>
              <a:off x="8299637" y="1568905"/>
              <a:ext cx="89926" cy="0"/>
            </a:xfrm>
            <a:prstGeom prst="straightConnector1">
              <a:avLst/>
            </a:prstGeom>
            <a:noFill/>
            <a:ln w="9525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0" name="Прямоугольник 69"/>
          <p:cNvSpPr/>
          <p:nvPr/>
        </p:nvSpPr>
        <p:spPr>
          <a:xfrm>
            <a:off x="6664228" y="4129909"/>
            <a:ext cx="121058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>
                <a:sym typeface="Calibri"/>
              </a:rPr>
              <a:t>Сроки проекта</a:t>
            </a:r>
            <a:endParaRPr lang="ru-RU" sz="1286" dirty="0"/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5564560" y="4149080"/>
            <a:ext cx="396044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5570211" y="754417"/>
            <a:ext cx="0" cy="44747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72980" y="1183761"/>
            <a:ext cx="461721" cy="575353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1820" y="-17097"/>
            <a:ext cx="2425023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Электронный конструктор</a:t>
            </a:r>
          </a:p>
        </p:txBody>
      </p:sp>
      <p:pic>
        <p:nvPicPr>
          <p:cNvPr id="73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73080" y="1961973"/>
            <a:ext cx="485570" cy="541207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93102" y="1166887"/>
            <a:ext cx="531785" cy="638835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hape 275">
            <a:extLst>
              <a:ext uri="{FF2B5EF4-FFF2-40B4-BE49-F238E27FC236}">
                <a16:creationId xmlns:a16="http://schemas.microsoft.com/office/drawing/2014/main" id="{3D1DD062-9A00-ABC8-75E7-2014CEBB9B58}"/>
              </a:ext>
            </a:extLst>
          </p:cNvPr>
          <p:cNvSpPr/>
          <p:nvPr/>
        </p:nvSpPr>
        <p:spPr>
          <a:xfrm>
            <a:off x="6253697" y="3095407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Анастасия Наумова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Экономист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" name="Shape 280">
            <a:extLst>
              <a:ext uri="{FF2B5EF4-FFF2-40B4-BE49-F238E27FC236}">
                <a16:creationId xmlns:a16="http://schemas.microsoft.com/office/drawing/2014/main" id="{EAB074A1-8888-C020-14B4-67DD5265ACFD}"/>
              </a:ext>
            </a:extLst>
          </p:cNvPr>
          <p:cNvSpPr/>
          <p:nvPr/>
        </p:nvSpPr>
        <p:spPr>
          <a:xfrm>
            <a:off x="6251795" y="3414913"/>
            <a:ext cx="1309651" cy="400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Студент Академии ФСИН России</a:t>
            </a:r>
            <a:endParaRPr lang="ru-RU" sz="786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0" name="Shape 275">
            <a:extLst>
              <a:ext uri="{FF2B5EF4-FFF2-40B4-BE49-F238E27FC236}">
                <a16:creationId xmlns:a16="http://schemas.microsoft.com/office/drawing/2014/main" id="{4AE58AC8-7FA6-62BD-187F-CF77F883B273}"/>
              </a:ext>
            </a:extLst>
          </p:cNvPr>
          <p:cNvSpPr/>
          <p:nvPr/>
        </p:nvSpPr>
        <p:spPr>
          <a:xfrm>
            <a:off x="8053163" y="3079696"/>
            <a:ext cx="1494491" cy="470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Татьяна </a:t>
            </a:r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Компанченко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Менеджер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12" name="Shape 280">
            <a:extLst>
              <a:ext uri="{FF2B5EF4-FFF2-40B4-BE49-F238E27FC236}">
                <a16:creationId xmlns:a16="http://schemas.microsoft.com/office/drawing/2014/main" id="{8838A9BE-F359-06AF-29E1-178862B68CA4}"/>
              </a:ext>
            </a:extLst>
          </p:cNvPr>
          <p:cNvSpPr/>
          <p:nvPr/>
        </p:nvSpPr>
        <p:spPr>
          <a:xfrm>
            <a:off x="8053163" y="3403389"/>
            <a:ext cx="1346012" cy="307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Студент Академии ФСИН России</a:t>
            </a:r>
            <a:endParaRPr lang="ru-RU" sz="786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F3C48909-BEE6-DE7B-5704-E70E69E99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17981" y="3066475"/>
            <a:ext cx="506905" cy="740963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652D4A09-EC1B-D750-C1EE-A44923BF2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51157" y="3067111"/>
            <a:ext cx="549689" cy="740327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514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7636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Актуальность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01820" y="-27515"/>
            <a:ext cx="2425023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Электронный конструктор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0395" y="1063023"/>
            <a:ext cx="8485576" cy="4979189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AD0AF0-1F00-482A-7BCF-3C743F8754E3}"/>
              </a:ext>
            </a:extLst>
          </p:cNvPr>
          <p:cNvSpPr txBox="1"/>
          <p:nvPr/>
        </p:nvSpPr>
        <p:spPr>
          <a:xfrm>
            <a:off x="839788" y="1032308"/>
            <a:ext cx="346674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Актуальность проекта </a:t>
            </a:r>
            <a:r>
              <a:rPr lang="ru-RU" dirty="0"/>
              <a:t>заключается в необходимости создания обучающих систем на основе отечественных компонентов для обеспечения независимости от зарубежных поставок и поддержки отечественного производителя. Электронный конструктор на базе микроконтроллера </a:t>
            </a:r>
            <a:r>
              <a:rPr lang="ru-RU" b="1" dirty="0"/>
              <a:t>К1986ВЕ92QI</a:t>
            </a:r>
            <a:r>
              <a:rPr lang="ru-RU" dirty="0"/>
              <a:t> позволит студентам и преподавателям познакомиться с современными технологиями и изучить принципы работы электронных систем, что будет способствовать развитию </a:t>
            </a:r>
            <a:r>
              <a:rPr lang="ru-RU" b="1" dirty="0"/>
              <a:t>отечественной</a:t>
            </a:r>
            <a:r>
              <a:rPr lang="ru-RU" dirty="0"/>
              <a:t> электронной промышленности.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8B1511-717C-0B63-5AC0-100C368CA8F9}"/>
              </a:ext>
            </a:extLst>
          </p:cNvPr>
          <p:cNvSpPr txBox="1"/>
          <p:nvPr/>
        </p:nvSpPr>
        <p:spPr>
          <a:xfrm>
            <a:off x="6058637" y="1398146"/>
            <a:ext cx="20553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/>
              <a:t>360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769FE4-46DA-C500-4FC4-BAAB7BEEC7C2}"/>
              </a:ext>
            </a:extLst>
          </p:cNvPr>
          <p:cNvSpPr txBox="1"/>
          <p:nvPr/>
        </p:nvSpPr>
        <p:spPr>
          <a:xfrm>
            <a:off x="6719875" y="4572000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135</a:t>
            </a:r>
          </a:p>
        </p:txBody>
      </p:sp>
      <p:sp>
        <p:nvSpPr>
          <p:cNvPr id="15" name="Стрелка: вниз 14">
            <a:extLst>
              <a:ext uri="{FF2B5EF4-FFF2-40B4-BE49-F238E27FC236}">
                <a16:creationId xmlns:a16="http://schemas.microsoft.com/office/drawing/2014/main" id="{5F02CE33-8011-7629-47E8-B3FC19535AE6}"/>
              </a:ext>
            </a:extLst>
          </p:cNvPr>
          <p:cNvSpPr/>
          <p:nvPr/>
        </p:nvSpPr>
        <p:spPr>
          <a:xfrm rot="10800000">
            <a:off x="6772714" y="2967806"/>
            <a:ext cx="627214" cy="135685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EDE43C-281F-9FE6-86E6-C824A00CAA53}"/>
              </a:ext>
            </a:extLst>
          </p:cNvPr>
          <p:cNvSpPr txBox="1"/>
          <p:nvPr/>
        </p:nvSpPr>
        <p:spPr>
          <a:xfrm>
            <a:off x="5053290" y="5342562"/>
            <a:ext cx="4122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Как вырастет количество </a:t>
            </a:r>
            <a:r>
              <a:rPr lang="ru-RU" sz="1400" dirty="0" err="1"/>
              <a:t>кванториумов</a:t>
            </a:r>
            <a:r>
              <a:rPr lang="ru-RU" sz="1400" dirty="0"/>
              <a:t> в 2024 году</a:t>
            </a:r>
          </a:p>
        </p:txBody>
      </p:sp>
    </p:spTree>
    <p:extLst>
      <p:ext uri="{BB962C8B-B14F-4D97-AF65-F5344CB8AC3E}">
        <p14:creationId xmlns:p14="http://schemas.microsoft.com/office/powerpoint/2010/main" val="371400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91800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Проблема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2758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800" kern="1200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Электронный конструктор</a:t>
            </a:r>
            <a:endParaRPr lang="ru-RU" sz="1600" dirty="0">
              <a:effectLst/>
            </a:endParaRP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381947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Использование отечественного микроконтроллера в конструкторах позволяет обучать студентов работе с российской микроэлектронной базой.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Что позволит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подстегнуть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”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спрос в разработках на отечественные решения, тем самым развивая внутренний рынок 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Помимо этого процесс создания продукции на отечественной компонентной базе становится проще из-за более низкого порога вхождения</a:t>
            </a:r>
          </a:p>
          <a:p>
            <a:pPr marL="0" indent="0">
              <a:buNone/>
            </a:pP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5204053" y="1268109"/>
            <a:ext cx="4320000" cy="432178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ARDUINO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Зарубежная компонентная база</a:t>
            </a:r>
          </a:p>
          <a:p>
            <a:pPr marL="0" indent="0" algn="just">
              <a:buNone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МИЛАНДР</a:t>
            </a: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Отсутствие доступных отладочных комплектов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МИКРОН</a:t>
            </a: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Отсутствие понятной для начинающих специалистов среды разработки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0893" y="207927"/>
            <a:ext cx="256467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2425023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Электронный конструктор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30796" y="825139"/>
            <a:ext cx="155568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Описание продукта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882" y="826672"/>
            <a:ext cx="156857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Технология проекта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73509" y="1165892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Электронный конструктор</a:t>
            </a:r>
            <a:r>
              <a:rPr lang="en-US" sz="1286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- Ядро </a:t>
            </a:r>
            <a:r>
              <a:rPr lang="en-US" sz="1286" dirty="0">
                <a:solidFill>
                  <a:schemeClr val="accent1">
                    <a:lumMod val="50000"/>
                  </a:schemeClr>
                </a:solidFill>
              </a:rPr>
              <a:t>ARM CORTEX – M3.</a:t>
            </a:r>
          </a:p>
          <a:p>
            <a:pPr algn="just"/>
            <a:r>
              <a:rPr lang="en-US" sz="1286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Память программ 128 </a:t>
            </a:r>
            <a:r>
              <a:rPr lang="ru-RU" sz="1286" dirty="0" err="1">
                <a:solidFill>
                  <a:schemeClr val="accent1">
                    <a:lumMod val="50000"/>
                  </a:schemeClr>
                </a:solidFill>
              </a:rPr>
              <a:t>кБ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just"/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- Оперативная память 32 </a:t>
            </a:r>
            <a:r>
              <a:rPr lang="ru-RU" sz="1286" dirty="0" err="1">
                <a:solidFill>
                  <a:schemeClr val="accent1">
                    <a:lumMod val="50000"/>
                  </a:schemeClr>
                </a:solidFill>
              </a:rPr>
              <a:t>кБ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just"/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- Рабочая частота до 80 МГц.</a:t>
            </a:r>
          </a:p>
          <a:p>
            <a:pPr algn="just"/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- Интерфейсы</a:t>
            </a:r>
            <a:r>
              <a:rPr lang="en-US" sz="1286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286" dirty="0">
                <a:solidFill>
                  <a:schemeClr val="accent1">
                    <a:lumMod val="50000"/>
                  </a:schemeClr>
                </a:solidFill>
              </a:rPr>
              <a:t>USB, UART, I2C, SPI.</a:t>
            </a:r>
          </a:p>
          <a:p>
            <a:pPr algn="just"/>
            <a:r>
              <a:rPr lang="en-US" sz="1286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Аналоговые модули</a:t>
            </a:r>
            <a:r>
              <a:rPr lang="en-US" sz="1286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два 12-разрядных АЦП (до 8 каналов</a:t>
            </a:r>
            <a:r>
              <a:rPr lang="en-US" sz="1286" dirty="0">
                <a:solidFill>
                  <a:schemeClr val="accent1">
                    <a:lumMod val="50000"/>
                  </a:schemeClr>
                </a:solidFill>
              </a:rPr>
              <a:t>), 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12-разрядный ЦАП</a:t>
            </a:r>
            <a:r>
              <a:rPr lang="en-US" sz="1286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just"/>
            <a:r>
              <a:rPr lang="en-US" sz="1286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Контроллер </a:t>
            </a:r>
            <a:r>
              <a:rPr lang="en-US" sz="1286" dirty="0">
                <a:solidFill>
                  <a:schemeClr val="accent1">
                    <a:lumMod val="50000"/>
                  </a:schemeClr>
                </a:solidFill>
              </a:rPr>
              <a:t>DMA.</a:t>
            </a: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- Три шестнадцати разрядных таймер-счетчика с ШИМ.</a:t>
            </a:r>
          </a:p>
          <a:p>
            <a:pPr algn="just"/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- Среда программирования </a:t>
            </a:r>
            <a:r>
              <a:rPr lang="en-US" sz="1286" dirty="0">
                <a:solidFill>
                  <a:schemeClr val="accent1">
                    <a:lumMod val="50000"/>
                  </a:schemeClr>
                </a:solidFill>
              </a:rPr>
              <a:t>Arduino IDE.</a:t>
            </a: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0017" y="1165891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Аппаратная платформа построена на 32-х разрядном современном микроконтроллере который включает в себя большое количество различной периферии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которая потребуется для макетирования современной электроник. В отличии от оригинала (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Arduino)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 рассматриваемый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камень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”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 на несколько порядков выше по многим своим характеристикам. </a:t>
            </a:r>
          </a:p>
          <a:p>
            <a:pPr algn="just"/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	Но продукт разрабатывается с оглядкой на уже существующую экосистему, которая выстроена вокруг отладочных плат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Arduino –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это среда разработки, библиотеки, готовые модули и форм-факторы.</a:t>
            </a:r>
          </a:p>
          <a:p>
            <a:pPr algn="just"/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	Помимо этого мы готовим целый ряд методических материалов, которые позволят в полной мере изучить микроконтроллер и понять основы проектирования современной электроники</a:t>
            </a:r>
          </a:p>
        </p:txBody>
      </p:sp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238" y="0"/>
            <a:ext cx="9903523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Рисунок 6" descr="Изображение выглядит как текст, снимок экрана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D7330565-CE2A-476B-BE66-2D0ADF1A53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55"/>
          <a:stretch/>
        </p:blipFill>
        <p:spPr>
          <a:xfrm>
            <a:off x="20" y="1282"/>
            <a:ext cx="9905980" cy="6856718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id="{2D85E71E-6F02-D40F-4356-354EE75A5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7" y="6356350"/>
            <a:ext cx="222885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9F9FE868-178E-0F4D-8A9A-79941EADC299}" type="datetime1">
              <a:rPr lang="en-US" sz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defTabSz="914400">
                <a:spcAft>
                  <a:spcPts val="600"/>
                </a:spcAft>
              </a:pPr>
              <a:t>11/23/2023</a:t>
            </a:fld>
            <a:endParaRPr 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EC0A29-4FA1-330D-9635-10DF6643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2" y="6356350"/>
            <a:ext cx="222885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3EF660E9-E116-4F2D-91B7-27BAC0D3A970}" type="slidenum">
              <a:rPr lang="en-US" sz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defTabSz="914400">
                <a:spcAft>
                  <a:spcPts val="600"/>
                </a:spcAft>
              </a:pPr>
              <a:t>6</a:t>
            </a:fld>
            <a:endParaRPr 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297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26188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2425023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Электронный конструктор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0077" y="1010700"/>
            <a:ext cx="8609614" cy="484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b="1" dirty="0"/>
              <a:t>Рынок образовательной робототехники</a:t>
            </a:r>
          </a:p>
          <a:p>
            <a:endParaRPr lang="ru-RU" sz="1286" b="1" dirty="0"/>
          </a:p>
          <a:p>
            <a:r>
              <a:rPr lang="ru-RU" sz="1286" b="1" dirty="0"/>
              <a:t>Описание рынка</a:t>
            </a:r>
          </a:p>
          <a:p>
            <a:pPr algn="just"/>
            <a:r>
              <a:rPr lang="ru-RU" sz="1286" dirty="0"/>
              <a:t>Рынок образовательной робототехники представляет собой разветвленную сферу, объединяющую различные виды обучения, направленные на использование и изучение роботов. Рынок робототехники включает в себя: образовательных роботов, образовательные электронные конструкторы, программные средства, обучающие курсы и т.д.</a:t>
            </a:r>
          </a:p>
          <a:p>
            <a:pPr algn="just"/>
            <a:endParaRPr lang="ru-RU" sz="1286" dirty="0"/>
          </a:p>
          <a:p>
            <a:r>
              <a:rPr lang="ru-RU" sz="1286" b="1" dirty="0"/>
              <a:t>Динамика</a:t>
            </a:r>
          </a:p>
          <a:p>
            <a:r>
              <a:rPr lang="ru-RU" sz="1286" dirty="0"/>
              <a:t>Спрос на рынке образовательной робототехники в РФ стабильно развивается. Это обусловлено несколькими факторами:</a:t>
            </a:r>
          </a:p>
          <a:p>
            <a:pPr marL="342900" indent="-342900">
              <a:buAutoNum type="arabicParenR"/>
            </a:pPr>
            <a:r>
              <a:rPr lang="ru-RU" sz="1286" dirty="0"/>
              <a:t>Рост интереса к</a:t>
            </a:r>
            <a:r>
              <a:rPr lang="en-US" sz="1286" dirty="0"/>
              <a:t> STEM-</a:t>
            </a:r>
            <a:r>
              <a:rPr lang="ru-RU" sz="1286" dirty="0"/>
              <a:t>образованию (науки, техники и математики);</a:t>
            </a:r>
          </a:p>
          <a:p>
            <a:pPr marL="342900" indent="-342900">
              <a:buAutoNum type="arabicParenR"/>
            </a:pPr>
            <a:r>
              <a:rPr lang="ru-RU" sz="1286" dirty="0"/>
              <a:t>Актовое использование робототехники в инновационных проектах; </a:t>
            </a:r>
          </a:p>
          <a:p>
            <a:pPr marL="342900" indent="-342900">
              <a:buAutoNum type="arabicParenR"/>
            </a:pPr>
            <a:r>
              <a:rPr lang="ru-RU" sz="1286" dirty="0"/>
              <a:t>Введение в 2022г. ФГОС (с 1 по 9 классы) включающего обязательный модуль к изучению: «Робототехника».</a:t>
            </a:r>
          </a:p>
          <a:p>
            <a:endParaRPr lang="ru-RU" sz="1286" dirty="0"/>
          </a:p>
          <a:p>
            <a:r>
              <a:rPr lang="ru-RU" sz="1286" b="1" dirty="0"/>
              <a:t>Доля рынка</a:t>
            </a:r>
          </a:p>
          <a:p>
            <a:r>
              <a:rPr lang="ru-RU" sz="1286" dirty="0"/>
              <a:t>Наш проект планирует занять в Рязанской области рынок объемом в 10-15% на начальной стадии.</a:t>
            </a:r>
          </a:p>
          <a:p>
            <a:endParaRPr lang="ru-RU" sz="1286" dirty="0"/>
          </a:p>
          <a:p>
            <a:r>
              <a:rPr lang="ru-RU" sz="1286" dirty="0"/>
              <a:t> </a:t>
            </a:r>
          </a:p>
          <a:p>
            <a:r>
              <a:rPr lang="ru-RU" sz="1286" b="1" dirty="0"/>
              <a:t>Барьеры для выхода на целевые рынки</a:t>
            </a:r>
          </a:p>
          <a:p>
            <a:r>
              <a:rPr lang="ru-RU" sz="1286" dirty="0"/>
              <a:t>Проанализировав рынок, наша команда пришла к заключению, что на данный момент для входа на целевой рынок перед нами могут возникнуть следующие барьеры:</a:t>
            </a:r>
          </a:p>
          <a:p>
            <a:pPr marL="342900" indent="-342900">
              <a:buAutoNum type="arabicParenR"/>
            </a:pPr>
            <a:r>
              <a:rPr lang="ru-RU" sz="1286" dirty="0"/>
              <a:t>Конкуренция со стороны известных фирм;</a:t>
            </a:r>
          </a:p>
          <a:p>
            <a:pPr marL="342900" indent="-342900">
              <a:buAutoNum type="arabicParenR"/>
            </a:pPr>
            <a:r>
              <a:rPr lang="ru-RU" sz="1286" dirty="0"/>
              <a:t>Поставка на рынок дешевых электронных конструкторов посредством «серого» импорта.</a:t>
            </a:r>
          </a:p>
        </p:txBody>
      </p:sp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0559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Конкуренты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2425023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Электронный конструктор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621050"/>
              </p:ext>
            </p:extLst>
          </p:nvPr>
        </p:nvGraphicFramePr>
        <p:xfrm>
          <a:off x="700554" y="1440719"/>
          <a:ext cx="4672633" cy="4662864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1310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1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7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65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0669"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Lego Education</a:t>
                      </a:r>
                      <a:endParaRPr lang="ru-RU" sz="14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Arduino</a:t>
                      </a:r>
                      <a:endParaRPr lang="ru-RU" sz="14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</a:rPr>
                        <a:t>АМПЕРКА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532" marR="60532" marT="29614" marB="2961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4439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Вероятность прихода новых соперников</a:t>
                      </a:r>
                      <a:endParaRPr lang="ru-RU" sz="12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1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2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7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439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Влияние покупателей</a:t>
                      </a:r>
                      <a:endParaRPr lang="ru-RU" sz="12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2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4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7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4439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Влияние поставщика</a:t>
                      </a:r>
                      <a:endParaRPr lang="ru-RU" sz="12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2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2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4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4439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Товары-заменители</a:t>
                      </a:r>
                      <a:endParaRPr lang="ru-RU" sz="12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2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3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6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extLst>
                  <a:ext uri="{0D108BD9-81ED-4DB2-BD59-A6C34878D82A}">
                    <a16:rowId xmlns:a16="http://schemas.microsoft.com/office/drawing/2014/main" val="3524108401"/>
                  </a:ext>
                </a:extLst>
              </a:tr>
              <a:tr h="804439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Степень соперничества</a:t>
                      </a:r>
                      <a:endParaRPr lang="ru-RU" sz="12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2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3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7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60532" marR="60532" marT="29614" marB="29614" anchor="ctr"/>
                </a:tc>
                <a:extLst>
                  <a:ext uri="{0D108BD9-81ED-4DB2-BD59-A6C34878D82A}">
                    <a16:rowId xmlns:a16="http://schemas.microsoft.com/office/drawing/2014/main" val="1804063390"/>
                  </a:ext>
                </a:extLst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6026331" y="1440719"/>
            <a:ext cx="3282153" cy="4731954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pPr algn="just"/>
            <a:r>
              <a:rPr lang="ru-RU" sz="1600" dirty="0"/>
              <a:t>Электронный конструктор имеет несколько конкурентных преимуществ, обеспечивающих устойчивость бизнеса:</a:t>
            </a:r>
          </a:p>
          <a:p>
            <a:pPr algn="just"/>
            <a:endParaRPr lang="ru-RU" sz="1200" dirty="0"/>
          </a:p>
          <a:p>
            <a:pPr marL="342900" indent="-342900" algn="just">
              <a:buAutoNum type="arabicPeriod"/>
            </a:pPr>
            <a:r>
              <a:rPr lang="ru-RU" dirty="0"/>
              <a:t>Открытая платформа</a:t>
            </a:r>
          </a:p>
          <a:p>
            <a:pPr algn="just"/>
            <a:r>
              <a:rPr lang="ru-RU" dirty="0"/>
              <a:t>2. Фокус на образование и обучение</a:t>
            </a:r>
          </a:p>
          <a:p>
            <a:pPr algn="just"/>
            <a:r>
              <a:rPr lang="ru-RU" dirty="0"/>
              <a:t>3. Гибкость и расширяемость продукта.</a:t>
            </a:r>
            <a:endParaRPr lang="ru-RU" sz="1200" dirty="0"/>
          </a:p>
          <a:p>
            <a:pPr algn="just"/>
            <a:r>
              <a:rPr lang="ru-RU" dirty="0"/>
              <a:t>4. Сообщество пользователей и поддержка.</a:t>
            </a:r>
            <a:endParaRPr lang="ru-RU" sz="1200" dirty="0"/>
          </a:p>
          <a:p>
            <a:pPr algn="just"/>
            <a:r>
              <a:rPr lang="ru-RU" dirty="0"/>
              <a:t>5. Разнообразие применения.</a:t>
            </a:r>
            <a:endParaRPr lang="ru-RU" sz="1200" dirty="0"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053212-7A24-56FE-CED0-63701D326800}"/>
              </a:ext>
            </a:extLst>
          </p:cNvPr>
          <p:cNvSpPr txBox="1"/>
          <p:nvPr/>
        </p:nvSpPr>
        <p:spPr>
          <a:xfrm>
            <a:off x="700554" y="1179109"/>
            <a:ext cx="25999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Анализ 5 конкурирующих сил Портера</a:t>
            </a:r>
          </a:p>
        </p:txBody>
      </p:sp>
    </p:spTree>
    <p:extLst>
      <p:ext uri="{BB962C8B-B14F-4D97-AF65-F5344CB8AC3E}">
        <p14:creationId xmlns:p14="http://schemas.microsoft.com/office/powerpoint/2010/main" val="115955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520" y="207927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Бизнес-модель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820" y="-17097"/>
            <a:ext cx="2425023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Электронный конструктор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64E0BFF-1C9F-7709-906E-FD5AB0D3D73E}"/>
              </a:ext>
            </a:extLst>
          </p:cNvPr>
          <p:cNvSpPr/>
          <p:nvPr/>
        </p:nvSpPr>
        <p:spPr>
          <a:xfrm>
            <a:off x="3701097" y="839922"/>
            <a:ext cx="2290354" cy="478968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Бизнес-модель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A996B67E-BB7C-C67A-8A5F-6B705C9A01EA}"/>
              </a:ext>
            </a:extLst>
          </p:cNvPr>
          <p:cNvCxnSpPr>
            <a:cxnSpLocks/>
          </p:cNvCxnSpPr>
          <p:nvPr/>
        </p:nvCxnSpPr>
        <p:spPr>
          <a:xfrm>
            <a:off x="4849839" y="1297211"/>
            <a:ext cx="0" cy="433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2354C8BA-37D5-99B5-2FAE-75667686BFB5}"/>
              </a:ext>
            </a:extLst>
          </p:cNvPr>
          <p:cNvGrpSpPr/>
          <p:nvPr/>
        </p:nvGrpSpPr>
        <p:grpSpPr>
          <a:xfrm>
            <a:off x="95808" y="1732277"/>
            <a:ext cx="9500932" cy="492398"/>
            <a:chOff x="95808" y="1717198"/>
            <a:chExt cx="9500932" cy="49239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373B659B-1BA0-3D77-6A49-F9D4BCB552B1}"/>
                </a:ext>
              </a:extLst>
            </p:cNvPr>
            <p:cNvGrpSpPr/>
            <p:nvPr/>
          </p:nvGrpSpPr>
          <p:grpSpPr>
            <a:xfrm>
              <a:off x="95808" y="1717198"/>
              <a:ext cx="7572010" cy="492398"/>
              <a:chOff x="130642" y="2089687"/>
              <a:chExt cx="7572010" cy="492398"/>
            </a:xfrm>
          </p:grpSpPr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19AE1ADF-5545-72B3-ABEE-E8C101D6124B}"/>
                  </a:ext>
                </a:extLst>
              </p:cNvPr>
              <p:cNvSpPr/>
              <p:nvPr/>
            </p:nvSpPr>
            <p:spPr>
              <a:xfrm>
                <a:off x="130642" y="2103118"/>
                <a:ext cx="1785244" cy="478966"/>
              </a:xfrm>
              <a:prstGeom prst="rect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>
                    <a:solidFill>
                      <a:schemeClr val="tx1"/>
                    </a:solidFill>
                  </a:rPr>
                  <a:t> </a:t>
                </a:r>
                <a:r>
                  <a:rPr lang="ru-RU" sz="1600" dirty="0">
                    <a:solidFill>
                      <a:schemeClr val="bg1"/>
                    </a:solidFill>
                  </a:rPr>
                  <a:t>Продукт</a:t>
                </a:r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2CBBDFA2-D00C-C98E-F580-27AD7DD722A1}"/>
                  </a:ext>
                </a:extLst>
              </p:cNvPr>
              <p:cNvSpPr/>
              <p:nvPr/>
            </p:nvSpPr>
            <p:spPr>
              <a:xfrm>
                <a:off x="2059564" y="2103119"/>
                <a:ext cx="1785244" cy="478966"/>
              </a:xfrm>
              <a:prstGeom prst="rect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</a:rPr>
                  <a:t>Отношения с потребителями</a:t>
                </a:r>
              </a:p>
            </p:txBody>
          </p:sp>
          <p:sp>
            <p:nvSpPr>
              <p:cNvPr id="17" name="Прямоугольник 16">
                <a:extLst>
                  <a:ext uri="{FF2B5EF4-FFF2-40B4-BE49-F238E27FC236}">
                    <a16:creationId xmlns:a16="http://schemas.microsoft.com/office/drawing/2014/main" id="{4333C2DA-7BA3-8801-5CC4-BFE1724AF994}"/>
                  </a:ext>
                </a:extLst>
              </p:cNvPr>
              <p:cNvSpPr/>
              <p:nvPr/>
            </p:nvSpPr>
            <p:spPr>
              <a:xfrm>
                <a:off x="3988486" y="2103119"/>
                <a:ext cx="1785244" cy="478966"/>
              </a:xfrm>
              <a:prstGeom prst="rect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</a:rPr>
                  <a:t>Отношения с поставщиками</a:t>
                </a:r>
              </a:p>
            </p:txBody>
          </p:sp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id="{DD07E5F9-FEA3-EDA8-F7EB-E72C2F18DACB}"/>
                  </a:ext>
                </a:extLst>
              </p:cNvPr>
              <p:cNvSpPr/>
              <p:nvPr/>
            </p:nvSpPr>
            <p:spPr>
              <a:xfrm>
                <a:off x="5917408" y="2089687"/>
                <a:ext cx="1785244" cy="492397"/>
              </a:xfrm>
              <a:prstGeom prst="rect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</a:rPr>
                  <a:t>Финансовые ресурсы</a:t>
                </a:r>
              </a:p>
            </p:txBody>
          </p:sp>
        </p:grp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BADE6F43-B4BE-62FF-E3D4-EE807064653D}"/>
                </a:ext>
              </a:extLst>
            </p:cNvPr>
            <p:cNvSpPr/>
            <p:nvPr/>
          </p:nvSpPr>
          <p:spPr>
            <a:xfrm>
              <a:off x="7811496" y="1717198"/>
              <a:ext cx="1785244" cy="492397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</a:rPr>
                <a:t>Каналы продвижения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24315BD-D711-C42F-1191-30B97AFDF05A}"/>
              </a:ext>
            </a:extLst>
          </p:cNvPr>
          <p:cNvSpPr txBox="1"/>
          <p:nvPr/>
        </p:nvSpPr>
        <p:spPr>
          <a:xfrm>
            <a:off x="95808" y="2239754"/>
            <a:ext cx="1785244" cy="393954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Продажа без дополнительных модулей.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sz="1100" dirty="0">
              <a:effectLst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-Продажа отдельных модулей, для разработки оборудования.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sz="1100" dirty="0">
              <a:effectLst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-Разработка и продажа электронного конструктора с удобным интерфейсом, поддержкой множества компонентов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A2CF154-24B6-D5E7-F1C2-214FF757CE4A}"/>
              </a:ext>
            </a:extLst>
          </p:cNvPr>
          <p:cNvSpPr txBox="1"/>
          <p:nvPr/>
        </p:nvSpPr>
        <p:spPr>
          <a:xfrm>
            <a:off x="2024730" y="2310181"/>
            <a:ext cx="1785244" cy="263149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-Создание онлайн-сообщества для обмена опытом, решения проблем и поддержки пользователей.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sz="1100" dirty="0">
              <a:effectLst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-Регулярные обновления и улучшения на основе обратной связи пользователей.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D701AB-47C3-100F-4DE6-72297202AA3D}"/>
              </a:ext>
            </a:extLst>
          </p:cNvPr>
          <p:cNvSpPr txBox="1"/>
          <p:nvPr/>
        </p:nvSpPr>
        <p:spPr>
          <a:xfrm>
            <a:off x="3953652" y="2310181"/>
            <a:ext cx="1785244" cy="310854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Установление партнерских отношений с производителями компонентов для обеспечения качественных материалов.</a:t>
            </a:r>
            <a:endParaRPr lang="ru-RU" sz="1100" dirty="0">
              <a:effectLst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Постоянный мониторинг новых технологий и компонентов для интеграции в конструктор.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7BB29CB-4BD6-4279-8533-C1D5DE2C7465}"/>
              </a:ext>
            </a:extLst>
          </p:cNvPr>
          <p:cNvSpPr txBox="1"/>
          <p:nvPr/>
        </p:nvSpPr>
        <p:spPr>
          <a:xfrm>
            <a:off x="5882574" y="2345063"/>
            <a:ext cx="1785244" cy="28931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-Продажи через онлайн-платформы и собственный веб-сайт.</a:t>
            </a:r>
            <a:endParaRPr lang="ru-RU" sz="1100" dirty="0">
              <a:effectLst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Создание подписок на дополнительные сервисы.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Привлечение инвестиций для расширения ассортимента и масштабирования производства.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9599CE-981B-361E-6B8D-28A5A7B08372}"/>
              </a:ext>
            </a:extLst>
          </p:cNvPr>
          <p:cNvSpPr txBox="1"/>
          <p:nvPr/>
        </p:nvSpPr>
        <p:spPr>
          <a:xfrm>
            <a:off x="7811496" y="2345063"/>
            <a:ext cx="1785244" cy="2677656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Целевая реклама в онлайн-средах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Участие в мероприятиях, связанных с инновациями в технологиях.</a:t>
            </a:r>
            <a:endParaRPr lang="ru-RU" sz="1100" dirty="0">
              <a:effectLst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Сотрудничество с блогерами и экспертами для обзоров и рекомендаций.</a:t>
            </a:r>
            <a:endParaRPr lang="ru-RU" sz="11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9325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4873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План по расходам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79719" y="0"/>
            <a:ext cx="2425023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Электронный конструктор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848459"/>
              </p:ext>
            </p:extLst>
          </p:nvPr>
        </p:nvGraphicFramePr>
        <p:xfrm>
          <a:off x="632520" y="1661836"/>
          <a:ext cx="8568000" cy="3251310"/>
        </p:xfrm>
        <a:graphic>
          <a:graphicData uri="http://schemas.openxmlformats.org/drawingml/2006/table">
            <a:tbl>
              <a:tblPr firstRow="1" firstCol="1" bandRow="1" bandCol="1">
                <a:tableStyleId>{69012ECD-51FC-41F1-AA8D-1B2483CD663E}</a:tableStyleId>
              </a:tblPr>
              <a:tblGrid>
                <a:gridCol w="608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9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7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0717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Вид расходов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финансового обеспечения</a:t>
                      </a:r>
                      <a:r>
                        <a:rPr lang="ru-RU" sz="900" baseline="0" dirty="0">
                          <a:effectLst/>
                        </a:rPr>
                        <a:t> </a:t>
                      </a:r>
                      <a:r>
                        <a:rPr lang="ru-RU" sz="900" dirty="0">
                          <a:effectLst/>
                        </a:rPr>
                        <a:t>реализации проекта (рублей)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1160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4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 счет средств федерального бюджета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 счет внебюджетных источников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36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расходы на оплату труда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575 100 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3 258 900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4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материально-технические расходы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9 000 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51 000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заказ исследований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6 750 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38 250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2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расходы на патентование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12 000 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68 000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54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аренда имущества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37 125 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247 500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9274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организационные расходы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212 713,5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1 205 376,3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командировочные расходы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200 000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прочие расходы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75 000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+mn-lt"/>
                        </a:rPr>
                        <a:t>425 000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72712">
                <a:tc gridSpan="2">
                  <a:txBody>
                    <a:bodyPr/>
                    <a:lstStyle/>
                    <a:p>
                      <a:pPr indent="450215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Всего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927 688,5 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+mn-lt"/>
                        </a:rPr>
                        <a:t>5 494 026,3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3995" y="1063023"/>
            <a:ext cx="18473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86" dirty="0"/>
          </a:p>
        </p:txBody>
      </p:sp>
      <p:pic>
        <p:nvPicPr>
          <p:cNvPr id="6" name="Shape 186" descr="C:\Users\pankratov.in\YandexDisk\!NTI\DOCS\ProjectPresentation\icons\PNG\256\246.png">
            <a:extLst>
              <a:ext uri="{FF2B5EF4-FFF2-40B4-BE49-F238E27FC236}">
                <a16:creationId xmlns:a16="http://schemas.microsoft.com/office/drawing/2014/main" id="{2BEB9457-4E0B-3FB6-B348-7EFF8CBB4E9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39084" y="5073615"/>
            <a:ext cx="649242" cy="6492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5006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48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, РГРТУ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17316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15F2574-6B2D-4151-B4E6-5F2B862C21E6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d8b453d6-be7a-4931-bedf-235701e60354"/>
    <ds:schemaRef ds:uri="69cc3dea-af89-41ea-b8da-7ab11462d30a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15924</TotalTime>
  <Words>1034</Words>
  <Application>Microsoft Office PowerPoint</Application>
  <PresentationFormat>Лист A4 (210x297 мм)</PresentationFormat>
  <Paragraphs>190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Анастасия Я</cp:lastModifiedBy>
  <cp:revision>389</cp:revision>
  <cp:lastPrinted>2017-09-07T15:28:26Z</cp:lastPrinted>
  <dcterms:created xsi:type="dcterms:W3CDTF">2016-03-23T11:46:06Z</dcterms:created>
  <dcterms:modified xsi:type="dcterms:W3CDTF">2023-11-23T11:49:01Z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