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Fira Sans" panose="020B0503050000020004" pitchFamily="34" charset="0"/>
      <p:regular r:id="rId17"/>
      <p:bold r:id="rId18"/>
      <p:italic r:id="rId19"/>
      <p:boldItalic r:id="rId20"/>
    </p:embeddedFont>
    <p:embeddedFont>
      <p:font typeface="Inconsolata Bold" pitchFamily="1" charset="0"/>
      <p:bold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5" d="100"/>
          <a:sy n="65" d="100"/>
        </p:scale>
        <p:origin x="2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431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2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4.png"/><Relationship Id="rId10" Type="http://schemas.openxmlformats.org/officeDocument/2006/relationships/image" Target="../media/image2.png"/><Relationship Id="rId4" Type="http://schemas.openxmlformats.org/officeDocument/2006/relationships/image" Target="../media/image13.pn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5478"/>
            <a:ext cx="1255656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ИНВЕСТИЦИИ БЕЗ СТРЕССА. ПРИБЫЛЬ БЕЗ ОПЫТА.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1604963"/>
            <a:ext cx="1192303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ПРЕДСТАВЛЯЕМ АВТОМАТИЗИРОВАННОГО ТОРГОВОГО АГЕНТА С ИСКУССТВЕННЫМ ИНТЕЛЛЕКТОМ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160627"/>
            <a:ext cx="13042821" cy="5103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50"/>
              </a:lnSpc>
              <a:buNone/>
            </a:pPr>
            <a:r>
              <a:rPr lang="en-US" sz="107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БУДУЩЕЕ ФИНАНСОВЫХ РЫНКОВ</a:t>
            </a:r>
            <a:endParaRPr lang="en-US" sz="107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7170C2-AB7E-4E14-839E-139DC758D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0517" y="7734275"/>
            <a:ext cx="2474379" cy="4953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3429" y="818555"/>
            <a:ext cx="13103543" cy="1363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СУТЬ ИДЕИ: АВТОМАТИЗАЦИЯ ИНВЕСТИЦИЙ</a:t>
            </a:r>
            <a:endParaRPr lang="en-US" sz="4250" dirty="0"/>
          </a:p>
        </p:txBody>
      </p:sp>
      <p:sp>
        <p:nvSpPr>
          <p:cNvPr id="3" name="Text 1"/>
          <p:cNvSpPr/>
          <p:nvPr/>
        </p:nvSpPr>
        <p:spPr>
          <a:xfrm>
            <a:off x="763429" y="2618065"/>
            <a:ext cx="13103543" cy="69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Мы создаем передовую автоматизированную торговую систему на основе искусственного интеллекта, предназначенную для </a:t>
            </a:r>
            <a:r>
              <a:rPr lang="en-US" sz="170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стабильного извлечения прибыли</a:t>
            </a:r>
            <a:r>
              <a:rPr lang="en-US" sz="17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с финансовых рынков, полностью исключая человеческий фактор.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763429" y="3561398"/>
            <a:ext cx="4222433" cy="3168015"/>
          </a:xfrm>
          <a:prstGeom prst="roundRect">
            <a:avLst>
              <a:gd name="adj" fmla="val 1033"/>
            </a:avLst>
          </a:prstGeom>
          <a:solidFill>
            <a:srgbClr val="433550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551" y="3779520"/>
            <a:ext cx="654368" cy="65436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1455" y="3959423"/>
            <a:ext cx="294442" cy="2944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1551" y="4652010"/>
            <a:ext cx="3786188" cy="681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ИСКУССТВЕННЫЙ ИНТЕЛЛЕКТ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981551" y="5464373"/>
            <a:ext cx="3786188" cy="69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Сердце системы: высокоточный алгоритм для принятия решений.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5203984" y="3561398"/>
            <a:ext cx="4222433" cy="3168015"/>
          </a:xfrm>
          <a:prstGeom prst="roundRect">
            <a:avLst>
              <a:gd name="adj" fmla="val 1033"/>
            </a:avLst>
          </a:prstGeom>
          <a:solidFill>
            <a:srgbClr val="433550"/>
          </a:solidFill>
          <a:ln/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2106" y="3779520"/>
            <a:ext cx="654368" cy="654368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2010" y="3959423"/>
            <a:ext cx="294442" cy="29444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422106" y="4652010"/>
            <a:ext cx="2858929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АНАЛИЗ НОВОСТЕЙ</a:t>
            </a:r>
            <a:endParaRPr lang="en-US" sz="2100" dirty="0"/>
          </a:p>
        </p:txBody>
      </p:sp>
      <p:sp>
        <p:nvSpPr>
          <p:cNvPr id="13" name="Text 7"/>
          <p:cNvSpPr/>
          <p:nvPr/>
        </p:nvSpPr>
        <p:spPr>
          <a:xfrm>
            <a:off x="5422106" y="5123617"/>
            <a:ext cx="3786188" cy="69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Обработка и оценка новостного фона в реальном времени.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9644539" y="3561398"/>
            <a:ext cx="4222433" cy="3168015"/>
          </a:xfrm>
          <a:prstGeom prst="roundRect">
            <a:avLst>
              <a:gd name="adj" fmla="val 1033"/>
            </a:avLst>
          </a:prstGeom>
          <a:solidFill>
            <a:srgbClr val="433550"/>
          </a:solidFill>
          <a:ln/>
        </p:spPr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62661" y="3779520"/>
            <a:ext cx="654368" cy="654368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42565" y="3959423"/>
            <a:ext cx="294442" cy="294442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9862661" y="4652010"/>
            <a:ext cx="3786188" cy="681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ТЕХНИЧЕСКИЕ ИНДИКАТОРЫ</a:t>
            </a:r>
            <a:endParaRPr lang="en-US" sz="2100" dirty="0"/>
          </a:p>
        </p:txBody>
      </p:sp>
      <p:sp>
        <p:nvSpPr>
          <p:cNvPr id="18" name="Text 10"/>
          <p:cNvSpPr/>
          <p:nvPr/>
        </p:nvSpPr>
        <p:spPr>
          <a:xfrm>
            <a:off x="9862661" y="5464373"/>
            <a:ext cx="3786188" cy="1046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Подтверждение сигналов с помощью классического рыночного анализа.</a:t>
            </a:r>
            <a:endParaRPr lang="en-US" sz="1700" dirty="0"/>
          </a:p>
        </p:txBody>
      </p:sp>
      <p:sp>
        <p:nvSpPr>
          <p:cNvPr id="19" name="Text 11"/>
          <p:cNvSpPr/>
          <p:nvPr/>
        </p:nvSpPr>
        <p:spPr>
          <a:xfrm>
            <a:off x="763429" y="6974800"/>
            <a:ext cx="13103543" cy="436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1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Формула проста: ИИ + Новости + Индикаторы = Готовое торговое решение, которое торгует за вас.</a:t>
            </a:r>
            <a:endParaRPr lang="en-US" sz="21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BA8334C-F888-4555-A486-63BCB855AB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02806" y="7690961"/>
            <a:ext cx="1821716" cy="4953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2352"/>
            <a:ext cx="13042821" cy="1275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ПРОБЛЕМА: РЫНОК СЛОЖЕН, А ОБУЧЕНИЕ ДОРОГО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93790" y="2406491"/>
            <a:ext cx="13042821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Финансовые рынки остаются барьером для большинства частных инвесторов из-за их сложности, высокой волатильности и необходимости глубоких знаний.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93790" y="3391495"/>
            <a:ext cx="13042821" cy="673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00"/>
              </a:lnSpc>
              <a:buNone/>
            </a:pPr>
            <a:r>
              <a:rPr lang="en-US" sz="53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&gt;50%</a:t>
            </a:r>
            <a:endParaRPr lang="en-US" sz="5300" dirty="0"/>
          </a:p>
        </p:txBody>
      </p:sp>
      <p:sp>
        <p:nvSpPr>
          <p:cNvPr id="5" name="Text 3"/>
          <p:cNvSpPr/>
          <p:nvPr/>
        </p:nvSpPr>
        <p:spPr>
          <a:xfrm>
            <a:off x="5850969" y="4320183"/>
            <a:ext cx="2928461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ЧАСТНЫХ ТРЕЙДЕРОВ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93790" y="4761428"/>
            <a:ext cx="13042821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Теряют деньги или не могут выйти в стабильный плюс из-за нехватки опыта и эмоциональных решений.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99899" y="5623798"/>
            <a:ext cx="7710845" cy="382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ПОЧЕМУ ТРАДИЦИОННЫЙ ПУТЬ НЕ РАБОТАЕТ?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99899" y="6312694"/>
            <a:ext cx="12736711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Эмоции и человеческий фактор:</a:t>
            </a:r>
            <a:r>
              <a:rPr lang="en-US" sz="16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Страх и жадность — главные враги трейдера.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99899" y="6710839"/>
            <a:ext cx="12736711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Необъективные советы «гуру»:</a:t>
            </a:r>
            <a:r>
              <a:rPr lang="en-US" sz="16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Отсутствие гарантий и частые убытки, основанные на субъективном мнении.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99899" y="7108984"/>
            <a:ext cx="12736711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Самообучение:</a:t>
            </a:r>
            <a:r>
              <a:rPr lang="en-US" sz="16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Требует многих лет, огромных затрат времени и средств. Результат не гарантирован.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93790" y="5317688"/>
            <a:ext cx="22860" cy="2189440"/>
          </a:xfrm>
          <a:prstGeom prst="rect">
            <a:avLst/>
          </a:prstGeom>
          <a:solidFill>
            <a:srgbClr val="F94CAF"/>
          </a:solidFill>
          <a:ln/>
        </p:spPr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DB080F1-FAC7-4EEB-B721-76CD21BC5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2806" y="7690961"/>
            <a:ext cx="1821716" cy="495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48308"/>
            <a:ext cx="12013168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НЕДОСТАТКИ СУЩЕСТВУЮЩИХ РЕШЕНИЙ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93790" y="1852613"/>
            <a:ext cx="13042821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Многие инвесторы ищут быстрые решения, но существующие альтернативы часто ведут к разочарованию и новым потерям.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93790" y="2655213"/>
            <a:ext cx="3232190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ПУТЬ К УБЫТКАМ</a:t>
            </a:r>
            <a:endParaRPr lang="en-US" sz="25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633" y="3312200"/>
            <a:ext cx="323136" cy="32313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93996" y="3301603"/>
            <a:ext cx="5558314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Платные каналы и сигналы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633" y="4400193"/>
            <a:ext cx="323136" cy="32313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93996" y="4389596"/>
            <a:ext cx="5558314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Поверхностная аналитика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633" y="5488186"/>
            <a:ext cx="323136" cy="32313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93996" y="5477589"/>
            <a:ext cx="5558314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Попытки слепого копирования сделок</a:t>
            </a:r>
            <a:endParaRPr lang="en-US" sz="1650" dirty="0"/>
          </a:p>
        </p:txBody>
      </p:sp>
      <p:sp>
        <p:nvSpPr>
          <p:cNvPr id="11" name="Shape 6"/>
          <p:cNvSpPr/>
          <p:nvPr/>
        </p:nvSpPr>
        <p:spPr>
          <a:xfrm>
            <a:off x="7585710" y="2682240"/>
            <a:ext cx="6258520" cy="2846665"/>
          </a:xfrm>
          <a:prstGeom prst="roundRect">
            <a:avLst>
              <a:gd name="adj" fmla="val 1135"/>
            </a:avLst>
          </a:prstGeom>
          <a:solidFill>
            <a:srgbClr val="4A022B"/>
          </a:solidFill>
          <a:ln/>
        </p:spPr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1094" y="2967157"/>
            <a:ext cx="336590" cy="26931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353068" y="2951440"/>
            <a:ext cx="2917508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РЕАЛЬНОСТЬ РЫНКА</a:t>
            </a:r>
            <a:endParaRPr lang="en-US" sz="2100" dirty="0"/>
          </a:p>
        </p:txBody>
      </p:sp>
      <p:sp>
        <p:nvSpPr>
          <p:cNvPr id="14" name="Text 8"/>
          <p:cNvSpPr/>
          <p:nvPr/>
        </p:nvSpPr>
        <p:spPr>
          <a:xfrm>
            <a:off x="8353068" y="3503414"/>
            <a:ext cx="5275778" cy="1724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Успех в использовании чужих сигналов — это скорее исключение, чем правило. Большинство таких сервисов приводят к еще большим потерям из-за задержек и отсутствия адаптации к вашему риск-профилю.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793790" y="6619518"/>
            <a:ext cx="13042821" cy="861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1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Наш подход — это смена парадигмы: от зависимости от внешних советов к полной, интеллектуальной автоматизации.</a:t>
            </a:r>
            <a:endParaRPr lang="en-US" sz="21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6FA9E87-FB7B-4903-82D1-2FF4E96018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02806" y="7690961"/>
            <a:ext cx="1821716" cy="4953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89" y="891362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НАШЕ РЕШЕНИЕ: ИИ КАК ВАШ ЛИЧНЫЙ ТРЕЙДЕР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88" y="264908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Мы заменяем человеческий фактор, эмоции и усталость на </a:t>
            </a:r>
            <a:r>
              <a:rPr lang="en-US" sz="17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точный, постоянно обучающийся алгоритм.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824271" y="3451355"/>
            <a:ext cx="1349812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ГИПОТЕЗА</a:t>
            </a:r>
            <a:r>
              <a:rPr lang="ru-RU" sz="26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: </a:t>
            </a:r>
            <a:r>
              <a:rPr lang="ru-RU" sz="18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Качественный анализ новостей в сочетании с техническими индикаторами дает устойчивое конкурентное преимущество</a:t>
            </a:r>
            <a:endParaRPr lang="en-US" sz="265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CA0A20-94AA-4167-B995-C68A5A249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2806" y="7690961"/>
            <a:ext cx="1821716" cy="4953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AE7443-D801-4155-82E4-C6999BCE1967}"/>
              </a:ext>
            </a:extLst>
          </p:cNvPr>
          <p:cNvSpPr txBox="1"/>
          <p:nvPr/>
        </p:nvSpPr>
        <p:spPr>
          <a:xfrm>
            <a:off x="592393" y="4168289"/>
            <a:ext cx="119240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РЕШЕНИЕ:</a:t>
            </a:r>
            <a:r>
              <a:rPr lang="ru-RU" sz="18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ru-RU" sz="18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Уникальный торговый индикатор/бот, усиленный ИИ, который: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AE9611-1081-4C9C-92FA-8551B9125BD6}"/>
              </a:ext>
            </a:extLst>
          </p:cNvPr>
          <p:cNvSpPr txBox="1"/>
          <p:nvPr/>
        </p:nvSpPr>
        <p:spPr>
          <a:xfrm>
            <a:off x="2244212" y="4921597"/>
            <a:ext cx="7339780" cy="2165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1. Анализирует новостные потоки и соцсети в реальном времени.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2. Оценивает настроения (</a:t>
            </a:r>
            <a:r>
              <a:rPr lang="ru-RU" sz="1800" dirty="0" err="1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Sentiment</a:t>
            </a:r>
            <a:r>
              <a:rPr lang="ru-RU" sz="18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Analysis) и их потенциальное влияние на рынок.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3. Принимает взвешенные торговые решения, подтверждая их классическими индикаторами.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4. Совершает сделки автоматически или дает четкие сигналы.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1865"/>
            <a:ext cx="13042821" cy="1204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ИННОВАЦИОННАЯ ТЕХНОЛОГИЯ: 4 КЛЮЧЕВЫХ КОМПОНЕНТА ИИ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93790" y="2222302"/>
            <a:ext cx="13042821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Наш уникальный торговый бот/индикатор усилен ИИ, который выполняет полный цикл анализа и принятия решений.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93790" y="3036689"/>
            <a:ext cx="6424970" cy="2039541"/>
          </a:xfrm>
          <a:prstGeom prst="roundRect">
            <a:avLst>
              <a:gd name="adj" fmla="val 5380"/>
            </a:avLst>
          </a:prstGeom>
          <a:solidFill>
            <a:srgbClr val="24163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013829"/>
            <a:ext cx="6424970" cy="9144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012" y="2747486"/>
            <a:ext cx="578406" cy="578406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0486" y="2920960"/>
            <a:ext cx="231338" cy="23133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09412" y="3518654"/>
            <a:ext cx="4094678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АНАЛИЗ НОВОСТНЫХ ПОТОКОВ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1009412" y="3935492"/>
            <a:ext cx="5993725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Мониторинг тысяч источников, включая СМИ и социальные сети, в режиме реального времени.</a:t>
            </a:r>
            <a:endParaRPr lang="en-US" sz="1500" dirty="0"/>
          </a:p>
        </p:txBody>
      </p:sp>
      <p:sp>
        <p:nvSpPr>
          <p:cNvPr id="10" name="Shape 5"/>
          <p:cNvSpPr/>
          <p:nvPr/>
        </p:nvSpPr>
        <p:spPr>
          <a:xfrm>
            <a:off x="7411522" y="3036689"/>
            <a:ext cx="6425089" cy="2039541"/>
          </a:xfrm>
          <a:prstGeom prst="roundRect">
            <a:avLst>
              <a:gd name="adj" fmla="val 5380"/>
            </a:avLst>
          </a:prstGeom>
          <a:solidFill>
            <a:srgbClr val="241631"/>
          </a:solidFill>
          <a:ln/>
        </p:spPr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522" y="3013829"/>
            <a:ext cx="6425089" cy="91440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4863" y="2747486"/>
            <a:ext cx="578406" cy="578406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08337" y="2920960"/>
            <a:ext cx="231338" cy="23133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7627144" y="3518654"/>
            <a:ext cx="4294823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ОЦЕНКА НАСТРОЕНИЙ (SENTIMENT)</a:t>
            </a:r>
            <a:endParaRPr lang="en-US" sz="1850" dirty="0"/>
          </a:p>
        </p:txBody>
      </p:sp>
      <p:sp>
        <p:nvSpPr>
          <p:cNvPr id="15" name="Text 7"/>
          <p:cNvSpPr/>
          <p:nvPr/>
        </p:nvSpPr>
        <p:spPr>
          <a:xfrm>
            <a:off x="7627144" y="3935492"/>
            <a:ext cx="5993844" cy="92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ИИ определяет настроения рынка (позитивные, негативные, нейтральные) и прогнозирует их потенциальное влияние на цены.</a:t>
            </a:r>
            <a:endParaRPr lang="en-US" sz="1500" dirty="0"/>
          </a:p>
        </p:txBody>
      </p:sp>
      <p:sp>
        <p:nvSpPr>
          <p:cNvPr id="16" name="Shape 8"/>
          <p:cNvSpPr/>
          <p:nvPr/>
        </p:nvSpPr>
        <p:spPr>
          <a:xfrm>
            <a:off x="793790" y="5558195"/>
            <a:ext cx="6424970" cy="2039541"/>
          </a:xfrm>
          <a:prstGeom prst="roundRect">
            <a:avLst>
              <a:gd name="adj" fmla="val 5380"/>
            </a:avLst>
          </a:prstGeom>
          <a:solidFill>
            <a:srgbClr val="241631"/>
          </a:solidFill>
          <a:ln/>
        </p:spPr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5535335"/>
            <a:ext cx="6424970" cy="91440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012" y="5268992"/>
            <a:ext cx="578406" cy="578406"/>
          </a:xfrm>
          <a:prstGeom prst="rect">
            <a:avLst/>
          </a:prstGeom>
        </p:spPr>
      </p:pic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0486" y="5442466"/>
            <a:ext cx="231338" cy="231338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1009412" y="6040160"/>
            <a:ext cx="3074789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ВЗВЕШЕННЫЕ РЕШЕНИЯ</a:t>
            </a:r>
            <a:endParaRPr lang="en-US" sz="1850" dirty="0"/>
          </a:p>
        </p:txBody>
      </p:sp>
      <p:sp>
        <p:nvSpPr>
          <p:cNvPr id="21" name="Text 10"/>
          <p:cNvSpPr/>
          <p:nvPr/>
        </p:nvSpPr>
        <p:spPr>
          <a:xfrm>
            <a:off x="1009412" y="6456998"/>
            <a:ext cx="5993725" cy="92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Принятие торговых решений на основе комплексной оценки новостей, подтвержденных классическими техническими индикаторами.</a:t>
            </a:r>
            <a:endParaRPr lang="en-US" sz="1500" dirty="0"/>
          </a:p>
        </p:txBody>
      </p:sp>
      <p:sp>
        <p:nvSpPr>
          <p:cNvPr id="22" name="Shape 11"/>
          <p:cNvSpPr/>
          <p:nvPr/>
        </p:nvSpPr>
        <p:spPr>
          <a:xfrm>
            <a:off x="7411522" y="5558195"/>
            <a:ext cx="6425089" cy="2039541"/>
          </a:xfrm>
          <a:prstGeom prst="roundRect">
            <a:avLst>
              <a:gd name="adj" fmla="val 5380"/>
            </a:avLst>
          </a:prstGeom>
          <a:solidFill>
            <a:srgbClr val="241631"/>
          </a:solidFill>
          <a:ln/>
        </p:spPr>
      </p:sp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522" y="5535335"/>
            <a:ext cx="6425089" cy="91440"/>
          </a:xfrm>
          <a:prstGeom prst="rect">
            <a:avLst/>
          </a:prstGeom>
        </p:spPr>
      </p:pic>
      <p:pic>
        <p:nvPicPr>
          <p:cNvPr id="24" name="Image 1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4863" y="5268992"/>
            <a:ext cx="578406" cy="578406"/>
          </a:xfrm>
          <a:prstGeom prst="rect">
            <a:avLst/>
          </a:prstGeom>
        </p:spPr>
      </p:pic>
      <p:pic>
        <p:nvPicPr>
          <p:cNvPr id="25" name="Imag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508337" y="5442466"/>
            <a:ext cx="231338" cy="231338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7627144" y="6040160"/>
            <a:ext cx="3384947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АВТОМАТИЗАЦИЯ СДЕЛОК</a:t>
            </a:r>
            <a:endParaRPr lang="en-US" sz="1850" dirty="0"/>
          </a:p>
        </p:txBody>
      </p:sp>
      <p:sp>
        <p:nvSpPr>
          <p:cNvPr id="27" name="Text 13"/>
          <p:cNvSpPr/>
          <p:nvPr/>
        </p:nvSpPr>
        <p:spPr>
          <a:xfrm>
            <a:off x="7627144" y="6456998"/>
            <a:ext cx="5993844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Исполнение сделок автоматически или предоставление четких, своевременных торговых сигналов пользователю.</a:t>
            </a:r>
            <a:endParaRPr lang="en-US" sz="1500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C9DF347-2593-49A9-AD3D-D5B59A1660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02806" y="7690961"/>
            <a:ext cx="1821716" cy="4953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57845"/>
            <a:ext cx="13042821" cy="921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НАШ ИИ ПРОТИВ ТРАДИЦИОННЫХ БОТОВ: РЕВОЛЮЦИЯ В ТРЕЙДИНГЕ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793790" y="2074188"/>
            <a:ext cx="13042821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Пока большинство торговых ботов ограничены жесткими алгоритмами, наш ИИ превосходит их благодаря непрерывной адаптации и глубокому пониманию рынка.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7307580" y="2475786"/>
            <a:ext cx="15240" cy="4895850"/>
          </a:xfrm>
          <a:prstGeom prst="roundRect">
            <a:avLst>
              <a:gd name="adj" fmla="val 145116"/>
            </a:avLst>
          </a:prstGeom>
          <a:solidFill>
            <a:srgbClr val="5C4E69"/>
          </a:solidFill>
          <a:ln/>
        </p:spPr>
      </p:sp>
      <p:sp>
        <p:nvSpPr>
          <p:cNvPr id="5" name="Shape 3"/>
          <p:cNvSpPr/>
          <p:nvPr/>
        </p:nvSpPr>
        <p:spPr>
          <a:xfrm>
            <a:off x="778550" y="2475786"/>
            <a:ext cx="6521410" cy="1946910"/>
          </a:xfrm>
          <a:prstGeom prst="roundRect">
            <a:avLst>
              <a:gd name="adj" fmla="val 1136"/>
            </a:avLst>
          </a:prstGeom>
          <a:solidFill>
            <a:srgbClr val="433550"/>
          </a:solidFill>
          <a:ln/>
        </p:spPr>
      </p:sp>
      <p:sp>
        <p:nvSpPr>
          <p:cNvPr id="6" name="Text 4"/>
          <p:cNvSpPr/>
          <p:nvPr/>
        </p:nvSpPr>
        <p:spPr>
          <a:xfrm>
            <a:off x="4887039" y="2623185"/>
            <a:ext cx="2265521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ТРАДИЦИОННЫЕ БОТЫ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925949" y="2941915"/>
            <a:ext cx="622661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Ограниченность:</a:t>
            </a:r>
            <a:r>
              <a:rPr lang="en-US" sz="11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Работают по строго заданным, неизменяемым алгоритмам.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925949" y="3229213"/>
            <a:ext cx="622661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Слепота к Контексту:</a:t>
            </a:r>
            <a:r>
              <a:rPr lang="en-US" sz="11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Не учитывают смысловую нагрузку новостей и внешних событий.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925949" y="3752255"/>
            <a:ext cx="622661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Низкая Адаптивность:</a:t>
            </a:r>
            <a:r>
              <a:rPr lang="en-US" sz="11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Неспособны быстро реагировать на новые тенденции рынка.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25949" y="4039553"/>
            <a:ext cx="622661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Уязвимость:</a:t>
            </a:r>
            <a:r>
              <a:rPr lang="en-US" sz="11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Беззащитны перед "черными лебедями" и неожиданными событиями.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330440" y="4717494"/>
            <a:ext cx="6521410" cy="2654141"/>
          </a:xfrm>
          <a:prstGeom prst="rect">
            <a:avLst/>
          </a:prstGeom>
          <a:solidFill>
            <a:srgbClr val="433550"/>
          </a:solidFill>
          <a:ln/>
        </p:spPr>
      </p:sp>
      <p:sp>
        <p:nvSpPr>
          <p:cNvPr id="12" name="Text 10"/>
          <p:cNvSpPr/>
          <p:nvPr/>
        </p:nvSpPr>
        <p:spPr>
          <a:xfrm>
            <a:off x="7477839" y="4864894"/>
            <a:ext cx="2893814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ПРЕИМУЩЕСТВА НАШЕГО ИИ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7477839" y="5183624"/>
            <a:ext cx="622661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Динамическое Самообучение:</a:t>
            </a:r>
            <a:r>
              <a:rPr lang="en-US" sz="11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Постоянно совершенствует торговые стратегии, анализируя новые данные.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7477839" y="5706666"/>
            <a:ext cx="622661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Комплексный Анализ:</a:t>
            </a:r>
            <a:r>
              <a:rPr lang="en-US" sz="11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Глубоко интегрирует новостной фон для принятия решений с учетом контекста.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477839" y="6229707"/>
            <a:ext cx="622661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Гибкая Адаптация:</a:t>
            </a:r>
            <a:r>
              <a:rPr lang="en-US" sz="11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Мгновенно подстраивается под меняющиеся рыночные тренды и настроения.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477839" y="6752749"/>
            <a:ext cx="6226612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Максимальная Устойчивость:</a:t>
            </a:r>
            <a:r>
              <a:rPr lang="en-US" sz="11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Принимает хладнокровные, рациональные решения, минимизируя риски.</a:t>
            </a:r>
            <a:endParaRPr lang="en-US" sz="11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5CF797E-278D-4382-A952-F11A89015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2806" y="7690961"/>
            <a:ext cx="1821716" cy="4953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5264587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УНИКАЛЬНОСТЬ НАШЕГО ПРЕДЛОЖЕНИЯ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396835" y="757595"/>
            <a:ext cx="9187339" cy="602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СИНЕРГИЯ ДАННЫХ И ИНТЕЛЛЕКТА</a:t>
            </a:r>
            <a:endParaRPr lang="en-US" sz="3750" dirty="0"/>
          </a:p>
        </p:txBody>
      </p:sp>
      <p:sp>
        <p:nvSpPr>
          <p:cNvPr id="4" name="Text 2"/>
          <p:cNvSpPr/>
          <p:nvPr/>
        </p:nvSpPr>
        <p:spPr>
          <a:xfrm>
            <a:off x="396835" y="1504593"/>
            <a:ext cx="13836729" cy="602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4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 рынке практически нет доступных для частных инвесторов решений, </a:t>
            </a:r>
          </a:p>
          <a:p>
            <a:pPr marL="0" indent="0" algn="l">
              <a:lnSpc>
                <a:spcPts val="1200"/>
              </a:lnSpc>
              <a:buNone/>
            </a:pPr>
            <a:r>
              <a:rPr lang="en-US" sz="1400" dirty="0" err="1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где</a:t>
            </a:r>
            <a:r>
              <a:rPr lang="en-US" sz="14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ИИ настолько глубоко интегрирован с </a:t>
            </a:r>
            <a:r>
              <a:rPr lang="en-US" sz="140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анализом неструктурированных данных (новостей)</a:t>
            </a:r>
            <a:r>
              <a:rPr lang="en-US" sz="14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для принятия автоматических торговых решений. </a:t>
            </a:r>
          </a:p>
          <a:p>
            <a:pPr marL="0" indent="0" algn="l">
              <a:lnSpc>
                <a:spcPts val="1200"/>
              </a:lnSpc>
              <a:buNone/>
            </a:pPr>
            <a:r>
              <a:rPr lang="en-US" sz="1400" dirty="0" err="1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Это</a:t>
            </a:r>
            <a:r>
              <a:rPr lang="en-US" sz="14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наше ключевое конкурентное преимущество.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645" y="2290549"/>
            <a:ext cx="6188827" cy="53948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28588" y="3168105"/>
            <a:ext cx="2173082" cy="241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ИИ‑принятие решений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187902" y="5994987"/>
            <a:ext cx="2179052" cy="330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Анализ новостей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983071" y="5791836"/>
            <a:ext cx="2723459" cy="4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Технические индикаторы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376038" y="4271309"/>
            <a:ext cx="1396437" cy="71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Новостной ИИ‑скрининг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695320" y="4349909"/>
            <a:ext cx="1412700" cy="551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Индикаторный ИИ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597589" y="5994987"/>
            <a:ext cx="1287647" cy="906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Аналитика времени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680394" y="4789723"/>
            <a:ext cx="1107008" cy="1015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Устойчивое преимущество</a:t>
            </a:r>
            <a:endParaRPr lang="en-US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BDCD9B-D7BA-407A-AFF6-6C5515727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2806" y="7690961"/>
            <a:ext cx="1821716" cy="4953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29521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ДЛЯ КОГО МЫ ЭТО СОЗДАЕМ? НАША ЦЕЛЕВАЯ АУДИТОРИЯ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0070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Наш продукт разработан для инвесторов, которые ценят свое время и стремятся к </a:t>
            </a:r>
            <a:r>
              <a:rPr lang="en-US" sz="17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стабильному, автоматизированному результату</a:t>
            </a: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без необходимости становиться профессиональными трейдерами.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3781663"/>
            <a:ext cx="566976" cy="566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44253" y="3916323"/>
            <a:ext cx="42226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ЗАНЯТЫЕ ПРОФЕССИОНАЛЫ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44253" y="4406741"/>
            <a:ext cx="552914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Те, у кого нет 1–2 лет на изучение рынка и постоянный мониторинг.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56884" y="3781663"/>
            <a:ext cx="566976" cy="56697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307348" y="3916323"/>
            <a:ext cx="497407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ПРАГМАТИКИ ИНВЕСТИРОВАНИЯ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8307348" y="4406741"/>
            <a:ext cx="55292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Люди, которым нужен измеримый, стабильный результат «здесь и сейчас», а не обещания.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5586174"/>
            <a:ext cx="566976" cy="56697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644253" y="5720834"/>
            <a:ext cx="45398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ЛЮБИТЕЛИ АВТОМАТИЗАЦИИ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1644253" y="6211253"/>
            <a:ext cx="552914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Те, кто стремится максимально автоматизировать финансовые и инвестиционные процессы.</a:t>
            </a:r>
            <a:endParaRPr lang="en-US" sz="1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56884" y="5586174"/>
            <a:ext cx="566976" cy="56697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307348" y="5720834"/>
            <a:ext cx="36848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УСТАВШИЕ ОТ УБЫТКОВ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8307348" y="6211253"/>
            <a:ext cx="552926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Инвесторы, ищущие оптимизированное решение, которое поможет избежать прошлых ошибок и потерь.</a:t>
            </a:r>
            <a:endParaRPr lang="en-US" sz="17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8D96EC3-9963-4F19-A8FD-8E42FBE373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02806" y="7690961"/>
            <a:ext cx="1821716" cy="4953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2352"/>
            <a:ext cx="12773739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РЕЗЮМЕ: СТАБИЛЬНОСТЬ И ОПТИМИЗАЦИЯ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93790" y="1826657"/>
            <a:ext cx="13042821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Мы предлагаем надежный мост между желанием инвестировать и сложностью рынка.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1116925" y="2737009"/>
            <a:ext cx="5374362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АВТОМАТИЗАЦИЯ - ЭТО КЛЮЧ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1116925" y="3464123"/>
            <a:ext cx="12719685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Переход от ручной, эмоциональной торговли к </a:t>
            </a:r>
            <a:r>
              <a:rPr lang="en-US" sz="1650" b="1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интеллектуальной, безэмоциональной автоматизации</a:t>
            </a:r>
            <a:r>
              <a:rPr lang="en-US" sz="16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это единственно верный путь к стабильному успеху на современных рынках.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793790" y="2413873"/>
            <a:ext cx="30480" cy="1982272"/>
          </a:xfrm>
          <a:prstGeom prst="rect">
            <a:avLst/>
          </a:prstGeom>
          <a:solidFill>
            <a:srgbClr val="F94CAF"/>
          </a:solidFill>
          <a:ln/>
        </p:spPr>
      </p:sp>
      <p:sp>
        <p:nvSpPr>
          <p:cNvPr id="7" name="Text 5"/>
          <p:cNvSpPr/>
          <p:nvPr/>
        </p:nvSpPr>
        <p:spPr>
          <a:xfrm>
            <a:off x="793790" y="4719280"/>
            <a:ext cx="13042821" cy="2787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00"/>
              </a:lnSpc>
              <a:buNone/>
            </a:pPr>
            <a:r>
              <a:rPr lang="en-US" sz="585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ВАШ ПУТЬ К ИНВЕСТИЦИОННОЙ СВОБОДЕ НАЧИНАЕТСЯ С ИИ.</a:t>
            </a:r>
            <a:endParaRPr lang="en-US" sz="58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F4F182-EBA5-4EC7-B04F-8A7A2F123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2806" y="7690961"/>
            <a:ext cx="1821716" cy="4953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827</Words>
  <Application>Microsoft Office PowerPoint</Application>
  <PresentationFormat>Произвольный</PresentationFormat>
  <Paragraphs>97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Inconsolata Bold</vt:lpstr>
      <vt:lpstr>Arial</vt:lpstr>
      <vt:lpstr>Calibri</vt:lpstr>
      <vt:lpstr>Fira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Владимир Вакуленко</dc:creator>
  <cp:lastModifiedBy>Владимир Вакуленко</cp:lastModifiedBy>
  <cp:revision>3</cp:revision>
  <dcterms:created xsi:type="dcterms:W3CDTF">2025-10-31T03:33:20Z</dcterms:created>
  <dcterms:modified xsi:type="dcterms:W3CDTF">2025-10-31T03:57:20Z</dcterms:modified>
</cp:coreProperties>
</file>