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8" r:id="rId4"/>
    <p:sldId id="267" r:id="rId5"/>
    <p:sldId id="260" r:id="rId6"/>
    <p:sldId id="261" r:id="rId7"/>
    <p:sldId id="259" r:id="rId8"/>
    <p:sldId id="262" r:id="rId9"/>
    <p:sldId id="264" r:id="rId10"/>
    <p:sldId id="263" r:id="rId11"/>
    <p:sldId id="265" r:id="rId12"/>
    <p:sldId id="266" r:id="rId13"/>
    <p:sldId id="270" r:id="rId14"/>
    <p:sldId id="269" r:id="rId15"/>
    <p:sldId id="268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0D0D"/>
    <a:srgbClr val="D9D965"/>
    <a:srgbClr val="CDDE90"/>
    <a:srgbClr val="003200"/>
    <a:srgbClr val="FBF999"/>
    <a:srgbClr val="A0F6AA"/>
    <a:srgbClr val="ABD7E1"/>
    <a:srgbClr val="FFA7A7"/>
    <a:srgbClr val="FF505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80" autoAdjust="0"/>
  </p:normalViewPr>
  <p:slideViewPr>
    <p:cSldViewPr>
      <p:cViewPr>
        <p:scale>
          <a:sx n="99" d="100"/>
          <a:sy n="99" d="100"/>
        </p:scale>
        <p:origin x="-931" y="-149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D1D2F-0D2B-46C9-9B04-F77EEB759941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DA502-C5C2-442D-B813-E760CC52A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41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DA502-C5C2-442D-B813-E760CC52ACD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916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DA502-C5C2-442D-B813-E760CC52ACD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942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5916"/>
            <a:ext cx="7772400" cy="1102519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8"/>
            <a:ext cx="79248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086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1894"/>
            <a:ext cx="7885113" cy="1021556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2596754"/>
            <a:ext cx="7885113" cy="1125140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733800" cy="30861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3733800" cy="30861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8"/>
            <a:ext cx="79248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8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8"/>
            <a:ext cx="79248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8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7924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4767263"/>
            <a:ext cx="152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DB157B85-32A4-409A-9E82-F9B167CDC8BC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3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24122F6C-0EE6-44E3-941D-F3B1F031826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microsoft.com/office/2007/relationships/hdphoto" Target="../media/hdphoto8.wdp"/><Relationship Id="rId4" Type="http://schemas.openxmlformats.org/officeDocument/2006/relationships/image" Target="../media/image15.png"/><Relationship Id="rId9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2787774"/>
            <a:ext cx="4752527" cy="1314450"/>
          </a:xfrm>
        </p:spPr>
        <p:txBody>
          <a:bodyPr/>
          <a:lstStyle/>
          <a:p>
            <a:r>
              <a:rPr lang="ru-RU" sz="1800" spc="0" dirty="0" smtClean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Система экстракорпоральной </a:t>
            </a:r>
            <a:r>
              <a:rPr lang="ru-RU" sz="1800" spc="0" dirty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перфузии </a:t>
            </a:r>
            <a:r>
              <a:rPr lang="ru-RU" sz="1800" spc="0" dirty="0" smtClean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донорских лёгких</a:t>
            </a:r>
            <a:endParaRPr lang="ru-RU" sz="1800" spc="0" dirty="0">
              <a:solidFill>
                <a:schemeClr val="tx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96552" y="1563638"/>
            <a:ext cx="7772400" cy="1102519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6100" b="1" cap="none" spc="0" dirty="0" smtClean="0">
                <a:ln w="11430"/>
                <a:gradFill>
                  <a:gsLst>
                    <a:gs pos="24000">
                      <a:srgbClr val="DBDB57"/>
                    </a:gs>
                    <a:gs pos="64000">
                      <a:schemeClr val="accent6">
                        <a:tint val="93000"/>
                        <a:satMod val="120000"/>
                      </a:schemeClr>
                    </a:gs>
                    <a:gs pos="66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ReGenesis</a:t>
            </a:r>
            <a:r>
              <a:rPr lang="en-US" sz="6100" b="1" cap="none" spc="0" dirty="0">
                <a:ln w="11430"/>
                <a:gradFill>
                  <a:gsLst>
                    <a:gs pos="24000">
                      <a:srgbClr val="DBDB57"/>
                    </a:gs>
                    <a:gs pos="64000">
                      <a:schemeClr val="accent6">
                        <a:tint val="93000"/>
                        <a:satMod val="120000"/>
                      </a:schemeClr>
                    </a:gs>
                    <a:gs pos="66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ru-RU" sz="6100" b="1" cap="none" spc="0" dirty="0" smtClean="0">
                <a:ln w="11430"/>
                <a:gradFill>
                  <a:gsLst>
                    <a:gs pos="24000">
                      <a:srgbClr val="DBDB57"/>
                    </a:gs>
                    <a:gs pos="64000">
                      <a:schemeClr val="accent6">
                        <a:tint val="93000"/>
                        <a:satMod val="120000"/>
                      </a:schemeClr>
                    </a:gs>
                    <a:gs pos="66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ru-RU" sz="6100" b="1" cap="none" spc="0" dirty="0" err="1" smtClean="0">
                <a:ln w="11430"/>
                <a:gradFill>
                  <a:gsLst>
                    <a:gs pos="24000">
                      <a:srgbClr val="DBDB57"/>
                    </a:gs>
                    <a:gs pos="64000">
                      <a:schemeClr val="accent6">
                        <a:tint val="93000"/>
                        <a:satMod val="120000"/>
                      </a:schemeClr>
                    </a:gs>
                    <a:gs pos="66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Box</a:t>
            </a:r>
            <a:endParaRPr lang="ru-RU" sz="6100" b="1" cap="none" spc="0" dirty="0">
              <a:ln w="11430"/>
              <a:gradFill>
                <a:gsLst>
                  <a:gs pos="24000">
                    <a:srgbClr val="DBDB57"/>
                  </a:gs>
                  <a:gs pos="64000">
                    <a:schemeClr val="accent6">
                      <a:tint val="93000"/>
                      <a:satMod val="120000"/>
                    </a:schemeClr>
                  </a:gs>
                  <a:gs pos="66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299942"/>
            <a:ext cx="1493837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etu.ru/assets/files/ru/universitet/korporativnyj-stil/logo-leti-gold-rus-201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414031"/>
            <a:ext cx="2880319" cy="54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795" l="9715" r="88807">
                        <a14:foregroundMark x1="45090" y1="53956" x2="44773" y2="58885"/>
                        <a14:foregroundMark x1="55544" y1="51751" x2="54065" y2="58106"/>
                        <a14:foregroundMark x1="59451" y1="31518" x2="60929" y2="37354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028" y="232515"/>
            <a:ext cx="5287163" cy="430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2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3939902"/>
            <a:ext cx="8136904" cy="6480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74194" y="339502"/>
            <a:ext cx="2790294" cy="5472608"/>
          </a:xfrm>
          <a:prstGeom prst="roundRect">
            <a:avLst/>
          </a:prstGeom>
          <a:solidFill>
            <a:schemeClr val="tx1">
              <a:lumMod val="50000"/>
            </a:schemeClr>
          </a:solidFill>
          <a:ln>
            <a:solidFill>
              <a:srgbClr val="F9D745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73354" y="1512168"/>
            <a:ext cx="1584176" cy="4299942"/>
          </a:xfrm>
          <a:prstGeom prst="roundRect">
            <a:avLst/>
          </a:prstGeom>
          <a:solidFill>
            <a:srgbClr val="F9D745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273354" y="1783271"/>
            <a:ext cx="17550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400-600</a:t>
            </a:r>
            <a:r>
              <a:rPr lang="ru-RU" sz="3200" b="1" dirty="0" smtClean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человек в </a:t>
            </a:r>
            <a:r>
              <a:rPr lang="ru-RU" sz="2000" b="1" dirty="0" smtClean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России</a:t>
            </a:r>
            <a:endParaRPr lang="ru-RU" sz="2000" b="1" dirty="0">
              <a:solidFill>
                <a:schemeClr val="bg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509" y="460065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Наша цель – </a:t>
            </a:r>
            <a:endParaRPr lang="ru-RU" sz="32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1059582"/>
            <a:ext cx="520259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у</a:t>
            </a: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величение </a:t>
            </a:r>
            <a:r>
              <a:rPr lang="ru-RU" sz="2400" dirty="0" smtClean="0">
                <a:solidFill>
                  <a:srgbClr val="E5F54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времени</a:t>
            </a: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сохранения органов и улучшение </a:t>
            </a:r>
            <a:r>
              <a:rPr lang="ru-RU" sz="2400" dirty="0">
                <a:solidFill>
                  <a:srgbClr val="E5F54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результатов</a:t>
            </a:r>
            <a:r>
              <a:rPr lang="ru-RU" sz="24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трансплантации </a:t>
            </a: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лёгких</a:t>
            </a:r>
            <a:r>
              <a:rPr lang="ru-RU" sz="24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.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576405" y="460065"/>
            <a:ext cx="22440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45 000 </a:t>
            </a:r>
            <a:r>
              <a:rPr lang="ru-RU" sz="20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человек в мире</a:t>
            </a:r>
            <a:endParaRPr lang="ru-RU" sz="2000" dirty="0">
              <a:solidFill>
                <a:schemeClr val="bg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3023764"/>
            <a:ext cx="568863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ХОБЛ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Идиопатический лёгочный фиброз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Рак лёгких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Пневмония </a:t>
            </a:r>
          </a:p>
          <a:p>
            <a:endParaRPr lang="ru-RU" sz="2400" dirty="0" smtClean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150869" y="3795886"/>
            <a:ext cx="547569" cy="1728192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082251" y="3818533"/>
            <a:ext cx="6848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/>
              <a:t>22</a:t>
            </a:r>
          </a:p>
          <a:p>
            <a:pPr algn="ctr"/>
            <a:r>
              <a:rPr lang="ru-RU" sz="1200" dirty="0" smtClean="0"/>
              <a:t>за 2024 </a:t>
            </a:r>
            <a:endParaRPr lang="ru-RU" sz="9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007624" y="3023764"/>
            <a:ext cx="913648" cy="227979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065442" y="3082950"/>
            <a:ext cx="27900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1500</a:t>
            </a:r>
            <a:endParaRPr lang="ru-RU" sz="3200" dirty="0"/>
          </a:p>
          <a:p>
            <a:pPr algn="ctr"/>
            <a:r>
              <a:rPr lang="ru-RU" sz="1200" dirty="0"/>
              <a:t>за 2024 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22050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00543" y="3959495"/>
            <a:ext cx="8136904" cy="6480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164288" y="1689407"/>
            <a:ext cx="2447974" cy="2472572"/>
          </a:xfrm>
          <a:prstGeom prst="ellipse">
            <a:avLst/>
          </a:prstGeom>
          <a:solidFill>
            <a:schemeClr val="bg1"/>
          </a:solidFill>
          <a:ln>
            <a:solidFill>
              <a:srgbClr val="F9D7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930107" y="3836541"/>
            <a:ext cx="1604026" cy="1604026"/>
          </a:xfrm>
          <a:prstGeom prst="ellipse">
            <a:avLst/>
          </a:prstGeom>
          <a:solidFill>
            <a:schemeClr val="bg1"/>
          </a:solidFill>
          <a:ln>
            <a:solidFill>
              <a:srgbClr val="FBE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752020" y="2139701"/>
            <a:ext cx="3864437" cy="3816425"/>
          </a:xfrm>
          <a:prstGeom prst="ellipse">
            <a:avLst/>
          </a:prstGeom>
          <a:solidFill>
            <a:srgbClr val="FBE6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35508" y="460065"/>
            <a:ext cx="377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Наша задача – </a:t>
            </a:r>
            <a:endParaRPr lang="ru-RU" sz="32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43850" y="460065"/>
            <a:ext cx="4572000" cy="19882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" indent="0">
              <a:lnSpc>
                <a:spcPct val="110000"/>
              </a:lnSpc>
              <a:buSzPct val="100000"/>
              <a:buNone/>
            </a:pPr>
            <a:r>
              <a:rPr lang="ru-RU" sz="2800" dirty="0" smtClean="0">
                <a:solidFill>
                  <a:srgbClr val="ADB7B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качественно изменить </a:t>
            </a:r>
            <a:r>
              <a:rPr lang="ru-RU" sz="28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спасительную трансплантацию </a:t>
            </a:r>
            <a:r>
              <a:rPr lang="ru-RU" sz="2800" dirty="0" smtClean="0">
                <a:solidFill>
                  <a:srgbClr val="ADB7B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в России.</a:t>
            </a:r>
            <a:endParaRPr lang="ru-RU" sz="2800" dirty="0">
              <a:solidFill>
                <a:srgbClr val="ADB7B0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115616" y="3105314"/>
            <a:ext cx="1512168" cy="1462454"/>
          </a:xfrm>
          <a:prstGeom prst="ellipse">
            <a:avLst/>
          </a:prstGeom>
          <a:solidFill>
            <a:srgbClr val="ADB7B0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71600" y="243498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Холодная консервация</a:t>
            </a:r>
            <a:endParaRPr lang="ru-RU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11930" y="2571750"/>
            <a:ext cx="27446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Система тёплой перфузии</a:t>
            </a:r>
            <a:endParaRPr lang="ru-RU" sz="2000" b="1" dirty="0">
              <a:solidFill>
                <a:schemeClr val="bg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64701" y="3359624"/>
            <a:ext cx="30511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24</a:t>
            </a:r>
            <a:r>
              <a:rPr lang="ru-RU" sz="2800" b="1" dirty="0" smtClean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и более часов</a:t>
            </a:r>
            <a:endParaRPr lang="ru-RU" sz="2800" b="1" dirty="0">
              <a:solidFill>
                <a:schemeClr val="bg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5616" y="3330628"/>
            <a:ext cx="14761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4-6 </a:t>
            </a:r>
            <a:r>
              <a:rPr lang="ru-RU" sz="2400" b="1" dirty="0" smtClean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часов</a:t>
            </a:r>
            <a:endParaRPr lang="ru-RU" sz="2400" b="1" dirty="0">
              <a:solidFill>
                <a:schemeClr val="bg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802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00543" y="3959495"/>
            <a:ext cx="8136904" cy="6480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-433754" y="340505"/>
            <a:ext cx="4572000" cy="1882567"/>
          </a:xfrm>
          <a:prstGeom prst="rect">
            <a:avLst/>
          </a:prstGeom>
        </p:spPr>
        <p:txBody>
          <a:bodyPr>
            <a:spAutoFit/>
          </a:bodyPr>
          <a:lstStyle/>
          <a:p>
            <a:pPr lvl="2">
              <a:spcBef>
                <a:spcPts val="1000"/>
              </a:spcBef>
              <a:buClr>
                <a:schemeClr val="tx1"/>
              </a:buClr>
            </a:pPr>
            <a:r>
              <a:rPr lang="ru-RU" sz="2800" dirty="0" smtClean="0">
                <a:solidFill>
                  <a:srgbClr val="FFA7A7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Некачественная транспортировка донорских </a:t>
            </a:r>
            <a:r>
              <a:rPr lang="ru-RU" sz="2800" dirty="0" smtClean="0">
                <a:solidFill>
                  <a:srgbClr val="FFA7A7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лёгких</a:t>
            </a:r>
            <a:r>
              <a:rPr lang="ru-RU" sz="3200" dirty="0" smtClean="0">
                <a:solidFill>
                  <a:srgbClr val="FFA7A7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. </a:t>
            </a:r>
            <a:endParaRPr lang="ru-RU" sz="2400" dirty="0" smtClean="0">
              <a:solidFill>
                <a:srgbClr val="FFA7A7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lvl="2">
              <a:spcBef>
                <a:spcPts val="1000"/>
              </a:spcBef>
              <a:buClr>
                <a:schemeClr val="tx1"/>
              </a:buClr>
            </a:pPr>
            <a:endParaRPr lang="ru-RU" sz="2000" dirty="0" smtClean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0342" y="283420"/>
            <a:ext cx="3312368" cy="1584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466786" y="2750316"/>
            <a:ext cx="10153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spcBef>
                <a:spcPts val="1000"/>
              </a:spcBef>
              <a:buClr>
                <a:srgbClr val="00B050"/>
              </a:buClr>
            </a:pPr>
            <a:r>
              <a:rPr lang="en-US" sz="3600" dirty="0" smtClean="0">
                <a:solidFill>
                  <a:srgbClr val="FBF999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ReGenesis Box</a:t>
            </a:r>
            <a:endParaRPr lang="ru-RU" sz="3600" dirty="0" smtClean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cxnSp>
        <p:nvCxnSpPr>
          <p:cNvPr id="14" name="Прямая со стрелкой 13"/>
          <p:cNvCxnSpPr>
            <a:endCxn id="6" idx="3"/>
          </p:cNvCxnSpPr>
          <p:nvPr/>
        </p:nvCxnSpPr>
        <p:spPr>
          <a:xfrm flipH="1">
            <a:off x="3742710" y="1075508"/>
            <a:ext cx="1128589" cy="0"/>
          </a:xfrm>
          <a:prstGeom prst="straightConnector1">
            <a:avLst/>
          </a:prstGeom>
          <a:ln>
            <a:solidFill>
              <a:srgbClr val="FBF9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11560" y="3479208"/>
            <a:ext cx="3312368" cy="0"/>
          </a:xfrm>
          <a:prstGeom prst="straightConnector1">
            <a:avLst/>
          </a:prstGeom>
          <a:ln>
            <a:solidFill>
              <a:srgbClr val="FBF9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313356" y="373777"/>
            <a:ext cx="45720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" indent="0">
              <a:lnSpc>
                <a:spcPct val="110000"/>
              </a:lnSpc>
              <a:buSzPct val="100000"/>
              <a:buNone/>
            </a:pPr>
            <a:r>
              <a:rPr lang="ru-RU" sz="3600" dirty="0" smtClean="0">
                <a:solidFill>
                  <a:srgbClr val="810D0D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Вчера </a:t>
            </a:r>
            <a:endParaRPr lang="ru-RU" sz="3600" dirty="0">
              <a:solidFill>
                <a:srgbClr val="810D0D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0543" y="3507854"/>
            <a:ext cx="4572000" cy="6567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" indent="0">
              <a:lnSpc>
                <a:spcPct val="110000"/>
              </a:lnSpc>
              <a:buSzPct val="100000"/>
              <a:buNone/>
            </a:pPr>
            <a:r>
              <a:rPr lang="ru-RU" sz="3600" dirty="0" smtClean="0">
                <a:solidFill>
                  <a:srgbClr val="92D05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Сегодня </a:t>
            </a:r>
            <a:endParaRPr lang="ru-RU" sz="2800" dirty="0">
              <a:solidFill>
                <a:srgbClr val="92D050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3849224" y="915566"/>
            <a:ext cx="7023784" cy="7005222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773744" y="1929578"/>
            <a:ext cx="4274376" cy="2934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3" indent="-342900" algn="just">
              <a:lnSpc>
                <a:spcPct val="100000"/>
              </a:lnSpc>
              <a:spcBef>
                <a:spcPts val="1000"/>
              </a:spcBef>
              <a:buClr>
                <a:srgbClr val="003200"/>
              </a:buClr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Увеличить время </a:t>
            </a:r>
            <a:r>
              <a:rPr lang="ru-RU" sz="24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– с </a:t>
            </a:r>
            <a:r>
              <a:rPr lang="ru-RU" sz="32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4-6</a:t>
            </a:r>
            <a:r>
              <a:rPr lang="ru-RU" sz="24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 часов до </a:t>
            </a:r>
            <a:r>
              <a:rPr lang="ru-RU" sz="32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72 </a:t>
            </a:r>
            <a:r>
              <a:rPr lang="ru-RU" sz="24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и более</a:t>
            </a:r>
          </a:p>
          <a:p>
            <a:pPr marL="342900" lvl="3" indent="-342900" algn="just">
              <a:lnSpc>
                <a:spcPct val="100000"/>
              </a:lnSpc>
              <a:spcBef>
                <a:spcPts val="1000"/>
              </a:spcBef>
              <a:buClr>
                <a:srgbClr val="003200"/>
              </a:buClr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</a:t>
            </a:r>
            <a:r>
              <a:rPr lang="ru-RU" sz="24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роцент благоприятных исходов – </a:t>
            </a:r>
            <a:r>
              <a:rPr lang="ru-RU" sz="24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с </a:t>
            </a:r>
            <a:r>
              <a:rPr lang="ru-RU" sz="32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70</a:t>
            </a:r>
            <a:r>
              <a:rPr lang="ru-RU" sz="24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% до </a:t>
            </a:r>
            <a:r>
              <a:rPr lang="ru-RU" sz="32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90</a:t>
            </a:r>
            <a:r>
              <a:rPr lang="ru-RU" sz="24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%</a:t>
            </a:r>
          </a:p>
          <a:p>
            <a:pPr marL="342900" lvl="3" indent="-342900" algn="just">
              <a:lnSpc>
                <a:spcPct val="100000"/>
              </a:lnSpc>
              <a:spcBef>
                <a:spcPts val="1000"/>
              </a:spcBef>
              <a:buClr>
                <a:srgbClr val="003200"/>
              </a:buClr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32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Избежать ишемических повреждений</a:t>
            </a:r>
            <a:endParaRPr lang="ru-RU" sz="2800" b="1" dirty="0">
              <a:solidFill>
                <a:srgbClr val="003200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788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5508" y="460065"/>
            <a:ext cx="377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Наше РЕШЕНИЕ – </a:t>
            </a:r>
            <a:endParaRPr lang="ru-RU" sz="32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555526"/>
            <a:ext cx="504056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система экстракорпоральной </a:t>
            </a:r>
            <a:r>
              <a:rPr lang="ru-RU" sz="2100" dirty="0" smtClean="0">
                <a:solidFill>
                  <a:srgbClr val="FBE6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тёплой перфузии</a:t>
            </a:r>
            <a:r>
              <a:rPr lang="ru-RU" sz="21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, разрабатываемая для сохранения и оценки извлечённых донорских лёгких для спасительной трансплантации. </a:t>
            </a:r>
            <a:endParaRPr lang="ru-RU" sz="21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558899"/>
            <a:ext cx="3720890" cy="193899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dirty="0" smtClean="0">
                <a:solidFill>
                  <a:srgbClr val="FBF999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ReGenesis</a:t>
            </a:r>
            <a:endParaRPr lang="ru-RU" sz="6000" dirty="0" smtClean="0">
              <a:solidFill>
                <a:srgbClr val="FBF999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r>
              <a:rPr lang="en-US" sz="6000" dirty="0" smtClean="0">
                <a:solidFill>
                  <a:srgbClr val="FBF999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Box </a:t>
            </a:r>
            <a:endParaRPr lang="ru-RU" sz="6000" dirty="0">
              <a:solidFill>
                <a:srgbClr val="FBF999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61" b="92293" l="3776" r="99286">
                        <a14:foregroundMark x1="23367" y1="34829" x2="19184" y2="54049"/>
                        <a14:foregroundMark x1="23367" y1="22537" x2="24490" y2="21951"/>
                        <a14:foregroundMark x1="72449" y1="21366" x2="71020" y2="20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94" t="17084" r="6177" b="13562"/>
          <a:stretch/>
        </p:blipFill>
        <p:spPr>
          <a:xfrm flipH="1">
            <a:off x="457959" y="1707654"/>
            <a:ext cx="3278326" cy="279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4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131590"/>
            <a:ext cx="5544616" cy="2665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lvl="0" indent="-228594">
              <a:lnSpc>
                <a:spcPct val="110000"/>
              </a:lnSpc>
              <a:buNone/>
            </a:pPr>
            <a:r>
              <a:rPr lang="ru-RU" sz="28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	Благодаря </a:t>
            </a:r>
            <a:r>
              <a:rPr lang="en-US" sz="3200" dirty="0" smtClean="0">
                <a:solidFill>
                  <a:srgbClr val="F9D745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ReGenesis Box </a:t>
            </a:r>
            <a:r>
              <a:rPr lang="ru-RU" sz="28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донорские легкие человека на пути к реципиенту остаются </a:t>
            </a:r>
            <a:r>
              <a:rPr lang="ru-RU" sz="3200" dirty="0" smtClean="0">
                <a:solidFill>
                  <a:srgbClr val="FBE6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теплыми, живыми </a:t>
            </a:r>
            <a:r>
              <a:rPr lang="ru-RU" sz="2800" dirty="0" smtClean="0">
                <a:solidFill>
                  <a:srgbClr val="FBE6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и</a:t>
            </a:r>
            <a:r>
              <a:rPr lang="ru-RU" sz="3200" dirty="0" smtClean="0">
                <a:solidFill>
                  <a:srgbClr val="FBE6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дышащими</a:t>
            </a:r>
            <a:endParaRPr lang="en-US" sz="3600" dirty="0" smtClean="0">
              <a:solidFill>
                <a:srgbClr val="FBE699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-452586"/>
            <a:ext cx="7236804" cy="622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8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89493" y="3685262"/>
            <a:ext cx="8136904" cy="11495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07" y="1008021"/>
            <a:ext cx="8474075" cy="2065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456835"/>
            <a:ext cx="4680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ЦА – </a:t>
            </a:r>
            <a:r>
              <a:rPr lang="en-US" sz="6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B</a:t>
            </a:r>
            <a:r>
              <a:rPr lang="en-US" sz="6000" dirty="0" smtClean="0">
                <a:solidFill>
                  <a:srgbClr val="FFFF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2</a:t>
            </a:r>
            <a:r>
              <a:rPr lang="en-US" sz="6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G</a:t>
            </a:r>
            <a:endParaRPr lang="ru-RU" sz="6000" dirty="0" smtClean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r>
              <a:rPr lang="ru-RU" sz="6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endParaRPr lang="ru-RU" sz="60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563637"/>
            <a:ext cx="7888308" cy="1009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ts val="1000"/>
              </a:spcBef>
              <a:buClr>
                <a:srgbClr val="FBF999"/>
              </a:buClr>
              <a:buSzPts val="1200"/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Директора трансплантационных центров России, главные </a:t>
            </a:r>
            <a:r>
              <a:rPr lang="ru-RU" sz="2400" b="1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врачи</a:t>
            </a:r>
            <a:r>
              <a:rPr lang="ru-RU" sz="2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, врачи-</a:t>
            </a:r>
            <a:r>
              <a:rPr lang="ru-RU" sz="2000" dirty="0" err="1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трансплантологи</a:t>
            </a:r>
            <a:r>
              <a:rPr lang="ru-RU" sz="2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 и торакальные хирурги</a:t>
            </a:r>
          </a:p>
          <a:p>
            <a:pPr marL="457200" indent="-457200">
              <a:buClr>
                <a:srgbClr val="FBF999"/>
              </a:buClr>
              <a:buFont typeface="Wingdings" panose="05000000000000000000" pitchFamily="2" charset="2"/>
              <a:buChar char="§"/>
            </a:pPr>
            <a:endParaRPr lang="ru-RU" sz="20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2715766"/>
            <a:ext cx="4680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ЦА – </a:t>
            </a:r>
            <a:r>
              <a:rPr lang="en-US" sz="6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B</a:t>
            </a:r>
            <a:r>
              <a:rPr lang="en-US" sz="6000" dirty="0" smtClean="0">
                <a:solidFill>
                  <a:srgbClr val="FFFF00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2</a:t>
            </a:r>
            <a:r>
              <a:rPr lang="ru-RU" sz="6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</a:t>
            </a:r>
          </a:p>
          <a:p>
            <a:r>
              <a:rPr lang="ru-RU" sz="6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endParaRPr lang="ru-RU" sz="60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5736" y="3805063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5" indent="-457200">
              <a:buClr>
                <a:srgbClr val="FBF999"/>
              </a:buClr>
              <a:buFont typeface="Wingdings" panose="05000000000000000000" pitchFamily="2" charset="2"/>
              <a:buChar char="§"/>
            </a:pPr>
            <a:r>
              <a:rPr lang="ru-RU" sz="2800" b="1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Пациенты</a:t>
            </a:r>
            <a:r>
              <a:rPr lang="ru-RU" sz="2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, ожидающие трансплантации лёгких</a:t>
            </a:r>
          </a:p>
          <a:p>
            <a:pPr marL="457200" indent="-457200">
              <a:buClr>
                <a:srgbClr val="FBF999"/>
              </a:buClr>
              <a:buFont typeface="Wingdings" panose="05000000000000000000" pitchFamily="2" charset="2"/>
              <a:buChar char="§"/>
            </a:pPr>
            <a:endParaRPr lang="ru-RU" sz="20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892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5508" y="460065"/>
            <a:ext cx="3776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Прототип</a:t>
            </a:r>
            <a:endParaRPr lang="ru-RU" sz="36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9493" y="3685262"/>
            <a:ext cx="8136904" cy="11495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448" y1="42299" x2="53819" y2="426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53" y="-740618"/>
            <a:ext cx="73152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860032" y="2571750"/>
            <a:ext cx="32719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485184" y="985121"/>
            <a:ext cx="33271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259632" y="4820426"/>
            <a:ext cx="28083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4062652" y="4357598"/>
            <a:ext cx="0" cy="4628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4485184" y="985121"/>
            <a:ext cx="0" cy="4628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 rot="5400000">
            <a:off x="2467799" y="2723776"/>
            <a:ext cx="18722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ReGenesis Box 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43727" y="598564"/>
            <a:ext cx="3776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Удобные ручки</a:t>
            </a:r>
            <a:endParaRPr lang="ru-RU" dirty="0">
              <a:solidFill>
                <a:schemeClr val="tx1">
                  <a:lumMod val="6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36096" y="1863864"/>
            <a:ext cx="3223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tx1">
                    <a:lumMod val="6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Дисплей с выводом параметров</a:t>
            </a:r>
            <a:endParaRPr lang="ru-RU" dirty="0">
              <a:solidFill>
                <a:schemeClr val="tx1">
                  <a:lumMod val="6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6201" y="4434856"/>
            <a:ext cx="3776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Прорезиненное дно с ножками </a:t>
            </a:r>
            <a:endParaRPr lang="ru-RU" dirty="0">
              <a:solidFill>
                <a:schemeClr val="tx1">
                  <a:lumMod val="6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6201" y="2104182"/>
            <a:ext cx="3776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Прочный корпус</a:t>
            </a:r>
            <a:endParaRPr lang="ru-RU" dirty="0">
              <a:solidFill>
                <a:schemeClr val="tx1">
                  <a:lumMod val="6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76944" y="3066514"/>
            <a:ext cx="3776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Панель управления</a:t>
            </a:r>
            <a:endParaRPr lang="ru-RU" dirty="0">
              <a:solidFill>
                <a:schemeClr val="tx1">
                  <a:lumMod val="6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076056" y="3435846"/>
            <a:ext cx="33123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30" y="3122851"/>
            <a:ext cx="614185" cy="625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230"/>
          <a:stretch/>
        </p:blipFill>
        <p:spPr bwMode="auto">
          <a:xfrm>
            <a:off x="3779912" y="3003798"/>
            <a:ext cx="1296144" cy="387738"/>
          </a:xfrm>
          <a:prstGeom prst="round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9" name="Прямая соединительная линия 28"/>
          <p:cNvCxnSpPr/>
          <p:nvPr/>
        </p:nvCxnSpPr>
        <p:spPr>
          <a:xfrm>
            <a:off x="589493" y="2473514"/>
            <a:ext cx="2398331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58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9" t="1236" r="17371" b="-521"/>
          <a:stretch/>
        </p:blipFill>
        <p:spPr>
          <a:xfrm flipH="1">
            <a:off x="4548785" y="95092"/>
            <a:ext cx="4295788" cy="4897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7" t="763" r="18627" b="-387"/>
          <a:stretch/>
        </p:blipFill>
        <p:spPr>
          <a:xfrm>
            <a:off x="251520" y="62568"/>
            <a:ext cx="4104456" cy="4928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2366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00543" y="3959495"/>
            <a:ext cx="8136904" cy="6480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84" t="3513" r="5820" b="2892"/>
          <a:stretch/>
        </p:blipFill>
        <p:spPr>
          <a:xfrm>
            <a:off x="1527409" y="30932"/>
            <a:ext cx="6483172" cy="51125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значок батареи png | PNGWi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649" l="0" r="100000">
                        <a14:foregroundMark x1="47500" y1="57895" x2="52500" y2="74737"/>
                        <a14:foregroundMark x1="40278" y1="61754" x2="47778" y2="73333"/>
                        <a14:backgroundMark x1="24167" y1="95439" x2="28889" y2="97544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502" y="3507854"/>
            <a:ext cx="818618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главный врач значок фельдшер главный врач PNG , врач, клиника, медик PNG  рисунок для бесплатной загрузк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3189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195736" y="4607567"/>
            <a:ext cx="864096" cy="30432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5696" y="4579960"/>
            <a:ext cx="3776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ОПЕРАТОР</a:t>
            </a:r>
            <a:endParaRPr lang="ru-RU" sz="32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588224" y="1059582"/>
            <a:ext cx="1296144" cy="11521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7795" l="9715" r="88807">
                        <a14:foregroundMark x1="45090" y1="53956" x2="44773" y2="58885"/>
                        <a14:foregroundMark x1="55544" y1="51751" x2="54065" y2="58106"/>
                        <a14:foregroundMark x1="59451" y1="31518" x2="60929" y2="37354"/>
                      </a14:backgroundRemoval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418280"/>
            <a:ext cx="2346862" cy="19106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60232" y="1435591"/>
            <a:ext cx="1935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ЛЁГКИЕ</a:t>
            </a:r>
            <a:endParaRPr lang="ru-RU" sz="32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293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00543" y="3959495"/>
            <a:ext cx="8136904" cy="6480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923" y="736872"/>
            <a:ext cx="5689852" cy="461142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5508" y="1404950"/>
            <a:ext cx="720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7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Профессиональные конференции и выставки</a:t>
            </a:r>
          </a:p>
          <a:p>
            <a:pPr marL="0" lvl="7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Персональные встречи и презентации</a:t>
            </a:r>
          </a:p>
          <a:p>
            <a:pPr marL="0" lvl="7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Научные публикации</a:t>
            </a:r>
          </a:p>
          <a:p>
            <a:pPr marL="0" lvl="7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Медицинские издания</a:t>
            </a:r>
          </a:p>
          <a:p>
            <a:pPr marL="0" lvl="7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Порталы и сайты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5508" y="460065"/>
            <a:ext cx="665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Стратегия продвижения</a:t>
            </a:r>
            <a:endParaRPr lang="ru-RU" sz="36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478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00543" y="3959495"/>
            <a:ext cx="8136904" cy="6480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713171"/>
              </p:ext>
            </p:extLst>
          </p:nvPr>
        </p:nvGraphicFramePr>
        <p:xfrm>
          <a:off x="107503" y="123478"/>
          <a:ext cx="8924493" cy="4968552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413045"/>
                <a:gridCol w="1561786"/>
                <a:gridCol w="1397573"/>
                <a:gridCol w="1577257"/>
                <a:gridCol w="1487416"/>
                <a:gridCol w="1487416"/>
              </a:tblGrid>
              <a:tr h="51413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Название</a:t>
                      </a:r>
                      <a:r>
                        <a:rPr lang="ru-RU" sz="1400" baseline="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 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solidFill>
                      <a:srgbClr val="FBF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Organ Recovery Systems (ORS)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TransMedics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strike="noStrike" cap="none" dirty="0" err="1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Xvivo</a:t>
                      </a:r>
                      <a:r>
                        <a:rPr lang="en-US" sz="10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 Perfusion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MEDICA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u="none" strike="noStrike" cap="none" dirty="0" err="1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Медикал</a:t>
                      </a:r>
                      <a:r>
                        <a:rPr lang="ru-RU" sz="10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-</a:t>
                      </a:r>
                      <a:r>
                        <a:rPr lang="ru-RU" sz="1000" u="none" strike="noStrike" cap="none" dirty="0" err="1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Термо</a:t>
                      </a:r>
                      <a:r>
                        <a:rPr lang="ru-RU" sz="10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-Пак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99"/>
                    </a:solidFill>
                  </a:tcPr>
                </a:tc>
              </a:tr>
              <a:tr h="55865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Страна 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BF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США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США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США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Италия 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Россия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BD7E1"/>
                    </a:solidFill>
                  </a:tcPr>
                </a:tc>
              </a:tr>
              <a:tr h="12101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Продукт</a:t>
                      </a:r>
                      <a:endParaRPr lang="ru-RU" sz="1400" b="1" dirty="0" smtClean="0">
                        <a:solidFill>
                          <a:schemeClr val="bg1"/>
                        </a:solidFill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BF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Система улучшения сохранности ДЛ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Мобильная платформа</a:t>
                      </a:r>
                      <a:r>
                        <a:rPr lang="ru-RU" sz="1400" baseline="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 ТПЛ</a:t>
                      </a:r>
                      <a:endParaRPr lang="ru-RU" sz="1400" dirty="0" smtClean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Портативные устройства</a:t>
                      </a:r>
                      <a:r>
                        <a:rPr lang="ru-RU" sz="1000" u="none" strike="noStrike" cap="none" baseline="0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 </a:t>
                      </a:r>
                      <a:r>
                        <a:rPr lang="ru-RU" sz="10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для ТПЛ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Система контроля</a:t>
                      </a:r>
                      <a:r>
                        <a:rPr lang="ru-RU" sz="1400" baseline="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 за ходом перфузии</a:t>
                      </a:r>
                      <a:endParaRPr lang="ru-RU" sz="1400" dirty="0" smtClean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Термосумка</a:t>
                      </a:r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 с</a:t>
                      </a:r>
                      <a:r>
                        <a:rPr lang="ru-RU" sz="1400" baseline="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 системой охлаждения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755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Цена 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BF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29 млн руб.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28 млн руб.</a:t>
                      </a:r>
                      <a:endParaRPr lang="ru-RU" sz="1400" dirty="0" smtClean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30 млн руб.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25 млн. руб.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500 </a:t>
                      </a:r>
                      <a:r>
                        <a:rPr lang="ru-RU" sz="1400" dirty="0" err="1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тыс</a:t>
                      </a:r>
                      <a:r>
                        <a:rPr lang="ru-RU" sz="1400" baseline="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 руб.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39912"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Преимущества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Известность на рынке</a:t>
                      </a:r>
                      <a:endParaRPr lang="ru-RU" sz="12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Доказанная эффективность</a:t>
                      </a:r>
                      <a:endParaRPr lang="ru-RU" sz="1200" dirty="0" smtClean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  <a:p>
                      <a:pPr algn="ctr"/>
                      <a:endParaRPr lang="ru-RU" sz="12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Признание на международных рынках</a:t>
                      </a:r>
                      <a:endParaRPr lang="ru-RU" sz="12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Высокое качество</a:t>
                      </a:r>
                      <a:endParaRPr lang="ru-RU" sz="12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Доступность </a:t>
                      </a:r>
                      <a:endParaRPr lang="ru-RU" sz="12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Недостатки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Высокая</a:t>
                      </a:r>
                      <a:r>
                        <a:rPr lang="ru-RU" sz="1400" baseline="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 цена </a:t>
                      </a:r>
                      <a:endParaRPr lang="ru-RU" sz="1400" dirty="0" smtClean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Высокая</a:t>
                      </a:r>
                      <a:r>
                        <a:rPr lang="ru-RU" sz="1400" baseline="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 цена 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Меньший объем продаж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 smtClean="0">
                          <a:effectLst/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  <a:sym typeface="Arial"/>
                        </a:rPr>
                        <a:t>Долгий процесс сертификации</a:t>
                      </a:r>
                      <a:endParaRPr lang="ru-RU" sz="1400" dirty="0" smtClean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Высокие риски повреждений</a:t>
                      </a:r>
                      <a:r>
                        <a:rPr lang="ru-RU" sz="1400" baseline="0" dirty="0" smtClean="0">
                          <a:latin typeface="Microsoft YaHei UI Light" panose="020B0502040204020203" pitchFamily="34" charset="-122"/>
                          <a:ea typeface="Microsoft YaHei UI Light" panose="020B0502040204020203" pitchFamily="34" charset="-122"/>
                        </a:rPr>
                        <a:t> ДЛ</a:t>
                      </a:r>
                      <a:endParaRPr lang="ru-RU" sz="1400" dirty="0">
                        <a:latin typeface="Microsoft YaHei UI Light" panose="020B0502040204020203" pitchFamily="34" charset="-122"/>
                        <a:ea typeface="Microsoft YaHei UI Light" panose="020B0502040204020203" pitchFamily="34" charset="-122"/>
                      </a:endParaRPr>
                    </a:p>
                  </a:txBody>
                  <a:tcPr marL="59682" marR="59682" marT="29841" marB="29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70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00543" y="3959495"/>
            <a:ext cx="8136904" cy="6480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78"/>
          <a:stretch/>
        </p:blipFill>
        <p:spPr>
          <a:xfrm>
            <a:off x="-1137865" y="0"/>
            <a:ext cx="5901245" cy="53233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076056" y="1853002"/>
            <a:ext cx="4572000" cy="27953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BF999"/>
              </a:buClr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Инновационная</a:t>
            </a:r>
          </a:p>
          <a:p>
            <a:pPr marL="342900" indent="-342900">
              <a:lnSpc>
                <a:spcPct val="150000"/>
              </a:lnSpc>
              <a:buClr>
                <a:srgbClr val="FBF999"/>
              </a:buClr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Отечественная</a:t>
            </a:r>
          </a:p>
          <a:p>
            <a:pPr marL="342900" indent="-342900">
              <a:lnSpc>
                <a:spcPct val="150000"/>
              </a:lnSpc>
              <a:buClr>
                <a:srgbClr val="FBF999"/>
              </a:buClr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Портативная</a:t>
            </a:r>
          </a:p>
          <a:p>
            <a:pPr marL="342900" indent="-342900">
              <a:lnSpc>
                <a:spcPct val="150000"/>
              </a:lnSpc>
              <a:buClr>
                <a:srgbClr val="FBF999"/>
              </a:buClr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Функциональная </a:t>
            </a:r>
          </a:p>
          <a:p>
            <a:pPr marL="342900" indent="-342900">
              <a:lnSpc>
                <a:spcPct val="150000"/>
              </a:lnSpc>
              <a:buClr>
                <a:srgbClr val="FBF999"/>
              </a:buClr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  <a:t>Доступная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32040" y="771550"/>
            <a:ext cx="36831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FBF999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ReGenesis Box </a:t>
            </a:r>
            <a:endParaRPr lang="ru-RU" sz="4000" dirty="0">
              <a:solidFill>
                <a:srgbClr val="FBF999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763380" y="1479436"/>
            <a:ext cx="3553036" cy="0"/>
          </a:xfrm>
          <a:prstGeom prst="line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94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187624" y="3795886"/>
            <a:ext cx="7560840" cy="11521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Google Shape;276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Команда </a:t>
            </a:r>
            <a:r>
              <a:rPr lang="ru-RU" sz="32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проекта</a:t>
            </a:r>
            <a:endParaRPr sz="32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6" name="Google Shape;277;p20"/>
          <p:cNvSpPr txBox="1">
            <a:spLocks/>
          </p:cNvSpPr>
          <p:nvPr/>
        </p:nvSpPr>
        <p:spPr>
          <a:xfrm>
            <a:off x="4970802" y="3203338"/>
            <a:ext cx="2769550" cy="20327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1900" dirty="0" smtClean="0">
                <a:solidFill>
                  <a:srgbClr val="FBE6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Митягин Антон Михайлович, 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5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Технический специалист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5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Разработчик 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5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Студент </a:t>
            </a:r>
            <a:r>
              <a:rPr lang="ru-RU" sz="1500" dirty="0" err="1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СПбГЭТУ</a:t>
            </a:r>
            <a:r>
              <a:rPr lang="ru-RU" sz="15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«ЛЭТИ» каф. БТС</a:t>
            </a:r>
          </a:p>
          <a:p>
            <a:pPr marL="228600" indent="-1270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itchFamily="34" charset="0"/>
              <a:buNone/>
            </a:pPr>
            <a:endParaRPr lang="ru-RU" dirty="0">
              <a:solidFill>
                <a:schemeClr val="dk1"/>
              </a:solidFill>
            </a:endParaRPr>
          </a:p>
        </p:txBody>
      </p:sp>
      <p:sp>
        <p:nvSpPr>
          <p:cNvPr id="7" name="Google Shape;278;p20"/>
          <p:cNvSpPr txBox="1"/>
          <p:nvPr/>
        </p:nvSpPr>
        <p:spPr>
          <a:xfrm>
            <a:off x="2058896" y="3219822"/>
            <a:ext cx="2873144" cy="1923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dirty="0" smtClean="0">
                <a:solidFill>
                  <a:srgbClr val="FBE6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Крапивницкая Мария Александровна, </a:t>
            </a:r>
            <a:endParaRPr sz="1400" dirty="0">
              <a:solidFill>
                <a:srgbClr val="FBE699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Предприниматель</a:t>
            </a:r>
            <a:endParaRPr sz="14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Лидер</a:t>
            </a:r>
            <a:endParaRPr lang="ru-RU" sz="1400" dirty="0">
              <a:latin typeface="Microsoft YaHei UI Light" panose="020B0502040204020203" pitchFamily="34" charset="-122"/>
              <a:ea typeface="Microsoft YaHei UI Light" panose="020B0502040204020203" pitchFamily="34" charset="-122"/>
              <a:cs typeface="Libre Franklin"/>
              <a:sym typeface="Libre Franklin"/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Студент </a:t>
            </a:r>
            <a:r>
              <a:rPr lang="ru-RU" sz="1400" dirty="0" err="1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СПбГЭТУ</a:t>
            </a:r>
            <a:r>
              <a:rPr lang="ru-RU" sz="14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Libre Franklin"/>
                <a:sym typeface="Libre Franklin"/>
              </a:rPr>
              <a:t> «ЛЭТИ» каф. БТС</a:t>
            </a:r>
            <a:endParaRPr sz="1400" dirty="0">
              <a:latin typeface="Microsoft YaHei UI Light" panose="020B0502040204020203" pitchFamily="34" charset="-122"/>
              <a:ea typeface="Microsoft YaHei UI Light" panose="020B0502040204020203" pitchFamily="34" charset="-122"/>
              <a:cs typeface="Libre Franklin"/>
              <a:sym typeface="Libre Franklin"/>
            </a:endParaRPr>
          </a:p>
          <a:p>
            <a:pPr marL="228600" marR="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dirty="0">
              <a:solidFill>
                <a:schemeClr val="dk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Libre Franklin"/>
              <a:sym typeface="Libre Franklin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2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61" t="4199" b="4199"/>
          <a:stretch/>
        </p:blipFill>
        <p:spPr bwMode="auto">
          <a:xfrm>
            <a:off x="2195736" y="1203598"/>
            <a:ext cx="2016224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" b="1841"/>
          <a:stretch/>
        </p:blipFill>
        <p:spPr bwMode="auto">
          <a:xfrm>
            <a:off x="4970802" y="1188893"/>
            <a:ext cx="1944216" cy="2014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4" descr="https://etu.ru/assets/files/ru/universitet/korporativnyj-stil/logo-leti-gold-rus-vertik-2017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s://etu.ru/assets/files/ru/universitet/korporativnyj-stil/logo-leti-gold-rus-vertik-2017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2" name="Picture 8" descr="https://etu.ru/assets/files/ru/universitet/korporativnyj-stil/logo-leti-gold-rus-vertik-201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72471"/>
            <a:ext cx="1800200" cy="89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59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11510"/>
            <a:ext cx="7562800" cy="265380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32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Спасибо за внимание!</a:t>
            </a:r>
            <a:br>
              <a:rPr lang="ru-RU" sz="3200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ru-RU" sz="3200" dirty="0" smtClean="0">
                <a:solidFill>
                  <a:srgbClr val="FBF9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Будущее за инновациями!</a:t>
            </a:r>
            <a:endParaRPr lang="ru-RU" sz="3200" dirty="0">
              <a:solidFill>
                <a:srgbClr val="FBF999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1680" y="4587974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Почта: </a:t>
            </a:r>
            <a:r>
              <a:rPr lang="en-US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masha.rika1@gmail.com</a:t>
            </a:r>
            <a:r>
              <a:rPr lang="ru-RU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    Тел.: 89117071631</a:t>
            </a:r>
            <a:endParaRPr lang="ru-RU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019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2144</TotalTime>
  <Words>318</Words>
  <Application>Microsoft Office PowerPoint</Application>
  <PresentationFormat>Экран (16:9)</PresentationFormat>
  <Paragraphs>110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Горизонт</vt:lpstr>
      <vt:lpstr>ReGenesis  Box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</vt:lpstr>
      <vt:lpstr>Спасибо за внимание! Будущее за инновациями!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Maria</dc:creator>
  <cp:lastModifiedBy>Maria</cp:lastModifiedBy>
  <cp:revision>28</cp:revision>
  <dcterms:created xsi:type="dcterms:W3CDTF">2024-11-07T15:09:18Z</dcterms:created>
  <dcterms:modified xsi:type="dcterms:W3CDTF">2024-11-12T23:25:42Z</dcterms:modified>
</cp:coreProperties>
</file>