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70" r:id="rId5"/>
    <p:sldId id="266" r:id="rId6"/>
    <p:sldId id="269" r:id="rId7"/>
    <p:sldId id="268" r:id="rId8"/>
    <p:sldId id="271" r:id="rId9"/>
    <p:sldId id="265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  <a:srgbClr val="1C1C1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902B6-EB33-435D-89EF-B271E67F0D5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C5374-46B7-4AA5-B0F3-9AD308E5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42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777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84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47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95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62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994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55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34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741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75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66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FF29D-1141-4328-A59A-95E7257E5877}" type="datetimeFigureOut">
              <a:rPr lang="ru-RU" smtClean="0"/>
              <a:t>08.12.2024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F58B6-CA39-47AB-AB70-AE2F3B23ED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0128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Никита\Desktop\Без имени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77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D54105-2F48-49B5-A101-90CE9CE424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18" r="34462" b="3020"/>
          <a:stretch/>
        </p:blipFill>
        <p:spPr>
          <a:xfrm>
            <a:off x="6588224" y="-1"/>
            <a:ext cx="2588779" cy="6858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7B1292-47AC-4B2E-997E-2A6712C9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38" y="5191858"/>
            <a:ext cx="2587110" cy="7263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97C790-77D0-4855-A9B8-A5B1979D49E6}"/>
              </a:ext>
            </a:extLst>
          </p:cNvPr>
          <p:cNvSpPr txBox="1"/>
          <p:nvPr/>
        </p:nvSpPr>
        <p:spPr>
          <a:xfrm>
            <a:off x="616738" y="1340768"/>
            <a:ext cx="654755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>
                <a:solidFill>
                  <a:schemeClr val="bg1"/>
                </a:solidFill>
                <a:latin typeface="Gilroy SemiBold" pitchFamily="50" charset="-52"/>
              </a:defRPr>
            </a:lvl1pPr>
          </a:lstStyle>
          <a:p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Экструдирование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 алюминиевых конструкционных профилей с подачей азота</a:t>
            </a:r>
          </a:p>
        </p:txBody>
      </p:sp>
    </p:spTree>
    <p:extLst>
      <p:ext uri="{BB962C8B-B14F-4D97-AF65-F5344CB8AC3E}">
        <p14:creationId xmlns:p14="http://schemas.microsoft.com/office/powerpoint/2010/main" val="3121158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32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ПРОБЛЕМА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119679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Arial" pitchFamily="34" charset="0"/>
                <a:ea typeface="Tahoma" pitchFamily="34" charset="0"/>
                <a:cs typeface="Arial" pitchFamily="34" charset="0"/>
              </a:rPr>
              <a:t>РЕШЕНИЕ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25232" y="1052736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latin typeface="Arial" pitchFamily="34" charset="0"/>
                <a:ea typeface="Tahoma" pitchFamily="34" charset="0"/>
                <a:cs typeface="Arial" pitchFamily="34" charset="0"/>
              </a:rPr>
              <a:t>ПОДАЧА АЗОТА В МАТРИЦУ, ПО РЕЗУЛЬТАТМ КОТОРЫХ БУДЕТ УВЕЛИЧЕНА ЭФФЕКТИВНОСТЬ ПРОЦЕССА И УЛУЧШЕНИЕ КАЧЕСТВА ПРОДУКЦИИ</a:t>
            </a:r>
            <a:endParaRPr lang="en-US" b="1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201" y="1196752"/>
            <a:ext cx="39604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ПРВЕДЕНИЕ ДОЛГОВРЕМЕННЫХ ТЕХНОЛОГИЧЕСКИХ ЭКСПЕРИМЕНТОВ С РЕАЛЬНЫМИ АЛЮМИНИЯМИ И ИХ СПЛАВАМИ ДЛЯ АНАЛИЗА И СОВЕРШЕНСТВОВАНИЯ СУЩЕСТВУЮЩИХ ТЕХНОЛОГИЧЕСКИХ ПРОЦЕССОВ</a:t>
            </a:r>
          </a:p>
        </p:txBody>
      </p:sp>
    </p:spTree>
    <p:extLst>
      <p:ext uri="{BB962C8B-B14F-4D97-AF65-F5344CB8AC3E}">
        <p14:creationId xmlns:p14="http://schemas.microsoft.com/office/powerpoint/2010/main" val="1223385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06" y="110279"/>
            <a:ext cx="917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БИЗНЕС-МОДЕЛЬ</a:t>
            </a:r>
          </a:p>
        </p:txBody>
      </p:sp>
      <p:sp>
        <p:nvSpPr>
          <p:cNvPr id="5" name="AutoShape 12" descr="https://www.xmple.com/wallpaper/gradient-brown-black-linear-1920x1080-c2-800000-000000-a-165-f-14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" name="AutoShape 14" descr="https://www.xmple.com/wallpaper/gradient-brown-black-linear-1920x1080-c2-800000-000000-a-165-f-14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16" descr="https://www.xmple.com/wallpaper/gradient-brown-black-linear-1920x1080-c2-800000-000000-a-165-f-14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8" name="AutoShape 18" descr="https://www.xmple.com/wallpaper/gradient-brown-black-linear-1920x1080-c2-800000-000000-a-165-f-14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1" y="334219"/>
            <a:ext cx="9106058" cy="6858000"/>
          </a:xfrm>
          <a:prstGeom prst="rect">
            <a:avLst/>
          </a:prstGeom>
        </p:spPr>
      </p:pic>
      <p:sp>
        <p:nvSpPr>
          <p:cNvPr id="9" name="AutoShape 20" descr="https://www.xmple.com/wallpaper/gradient-brown-black-linear-1920x1080-c2-800000-000000-a-165-f-14.sv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16559" y="868528"/>
            <a:ext cx="13753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Ключевые партнёры: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Международная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Адюминиявая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компания (МАК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itchFamily="34" charset="0"/>
              </a:rPr>
              <a:t>)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1920" y="868528"/>
            <a:ext cx="15121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Ценностные предложения:</a:t>
            </a:r>
          </a:p>
          <a:p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Анализ существующих технологических процессов и выработка рекомендаций по их</a:t>
            </a:r>
            <a:r>
              <a:rPr 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совершен</a:t>
            </a:r>
            <a:r>
              <a:rPr 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1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ствованию</a:t>
            </a:r>
            <a:r>
              <a:rPr lang="ru-RU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lvl="0">
              <a:buNone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84323" y="868528"/>
            <a:ext cx="14614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Потребитель-</a:t>
            </a:r>
            <a:r>
              <a:rPr lang="ru-RU" sz="1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ские</a:t>
            </a: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сегменты:</a:t>
            </a:r>
          </a:p>
          <a:p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Предприятия металлургии и машиностроения.</a:t>
            </a:r>
          </a:p>
          <a:p>
            <a:pPr lvl="0">
              <a:buNone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80112" y="2900727"/>
            <a:ext cx="15121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Взаимоотно-шения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 клиентами:</a:t>
            </a:r>
          </a:p>
          <a:p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Личное </a:t>
            </a:r>
            <a:r>
              <a:rPr lang="ru-RU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ассистирова-ние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техподдержка</a:t>
            </a:r>
            <a:endParaRPr lang="ru-RU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80112" y="860305"/>
            <a:ext cx="1512168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Каналы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вза-имодействия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endParaRPr lang="ru-RU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Телефон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Почта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Мессендже-ры</a:t>
            </a:r>
            <a:endParaRPr lang="ru-RU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16559" y="2900727"/>
            <a:ext cx="15547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Ключевые ресурсы:</a:t>
            </a:r>
          </a:p>
          <a:p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Команда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Матрица для </a:t>
            </a:r>
            <a:r>
              <a:rPr lang="ru-RU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экструдирова-ния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7975" y="868528"/>
            <a:ext cx="16681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Ключевые виды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дея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-</a:t>
            </a:r>
            <a:r>
              <a:rPr lang="ru-RU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тельности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:</a:t>
            </a:r>
          </a:p>
          <a:p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Повышение производительности процесса и улучшение качества продукции.</a:t>
            </a:r>
          </a:p>
          <a:p>
            <a:pPr lvl="0">
              <a:buNone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0375" y="5022930"/>
            <a:ext cx="30315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Структуры издержек:</a:t>
            </a:r>
          </a:p>
          <a:p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Амортизация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Зарплата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Содержание офиса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Аутсорсинг бухгалтерии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33284" y="4892858"/>
            <a:ext cx="463334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Потоки доходов:</a:t>
            </a:r>
          </a:p>
          <a:p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Плата за проведение анализа технологического процесса и выработку рекомендаций по его совершенствованию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Плата за пользование/сопровождение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Доходы от продажи цифровой модели технологического процесса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200" b="1" dirty="0">
              <a:solidFill>
                <a:schemeClr val="bg1"/>
              </a:solidFill>
              <a:latin typeface="Bahnschrift Condensed" pitchFamily="34" charset="0"/>
            </a:endParaRPr>
          </a:p>
        </p:txBody>
      </p:sp>
      <p:pic>
        <p:nvPicPr>
          <p:cNvPr id="3100" name="Picture 28" descr="C:\Users\Никита\Desktop\pngwing.com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871" y="3993334"/>
            <a:ext cx="427825" cy="42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29" descr="C:\Users\Никита\Desktop\pngwing.com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627" y="5244633"/>
            <a:ext cx="579253" cy="64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C:\Users\Никита\Desktop\pngwing.com (3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028" y="3898211"/>
            <a:ext cx="576064" cy="53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3" name="Picture 31" descr="C:\Users\Никита\Desktop\pngwing.com (4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363" y="5888247"/>
            <a:ext cx="684625" cy="58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C:\Users\Никита\Desktop\pngwing.com (5)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" t="70293" r="71790" b="1468"/>
          <a:stretch/>
        </p:blipFill>
        <p:spPr bwMode="auto">
          <a:xfrm>
            <a:off x="3132082" y="943547"/>
            <a:ext cx="421642" cy="45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9" name="Picture 37" descr="C:\Users\Никита\Desktop\pngwing.com (6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489" y="3802107"/>
            <a:ext cx="731828" cy="73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750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2DAEDD-B4BE-4C90-8639-368EC1C3E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22" y="48475"/>
            <a:ext cx="7980356" cy="676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9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FA7A96-3DC6-48C7-92B4-0356A8DE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52" y="836712"/>
            <a:ext cx="7736495" cy="45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79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6F45FA-084C-4A94-B363-99B0D99BA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27645"/>
            <a:ext cx="8498561" cy="56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38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31EFEF-2F53-4C89-87DA-93B425282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618303"/>
            <a:ext cx="5256584" cy="362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04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A0E425-393F-4230-850E-86C5CB951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801396"/>
            <a:ext cx="6192688" cy="52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31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00395" y="5904411"/>
            <a:ext cx="2681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месяц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247" y="5904411"/>
            <a:ext cx="2528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месяца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77216" y="973409"/>
            <a:ext cx="2581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недели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4424" y="998825"/>
            <a:ext cx="2680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неделя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006" y="1051782"/>
            <a:ext cx="2528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неделя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08861" y="5918433"/>
            <a:ext cx="2581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недели</a:t>
            </a:r>
          </a:p>
        </p:txBody>
      </p:sp>
      <p:grpSp>
        <p:nvGrpSpPr>
          <p:cNvPr id="82" name="Группа 81"/>
          <p:cNvGrpSpPr/>
          <p:nvPr/>
        </p:nvGrpSpPr>
        <p:grpSpPr>
          <a:xfrm>
            <a:off x="672248" y="995468"/>
            <a:ext cx="282324" cy="369332"/>
            <a:chOff x="672248" y="995468"/>
            <a:chExt cx="282324" cy="369332"/>
          </a:xfrm>
        </p:grpSpPr>
        <p:sp>
          <p:nvSpPr>
            <p:cNvPr id="16" name="TextBox 15"/>
            <p:cNvSpPr txBox="1"/>
            <p:nvPr/>
          </p:nvSpPr>
          <p:spPr>
            <a:xfrm>
              <a:off x="672248" y="995468"/>
              <a:ext cx="2823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7" name="Овал 16"/>
            <p:cNvSpPr/>
            <p:nvPr/>
          </p:nvSpPr>
          <p:spPr>
            <a:xfrm>
              <a:off x="680190" y="1042943"/>
              <a:ext cx="274382" cy="2743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3224732" y="983218"/>
            <a:ext cx="282324" cy="369332"/>
            <a:chOff x="3224732" y="983218"/>
            <a:chExt cx="282324" cy="369332"/>
          </a:xfrm>
        </p:grpSpPr>
        <p:sp>
          <p:nvSpPr>
            <p:cNvPr id="19" name="TextBox 18"/>
            <p:cNvSpPr txBox="1"/>
            <p:nvPr/>
          </p:nvSpPr>
          <p:spPr>
            <a:xfrm>
              <a:off x="3224732" y="983218"/>
              <a:ext cx="2823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0" name="Овал 19"/>
            <p:cNvSpPr/>
            <p:nvPr/>
          </p:nvSpPr>
          <p:spPr>
            <a:xfrm>
              <a:off x="3232674" y="1030693"/>
              <a:ext cx="274382" cy="2743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5884972" y="995468"/>
            <a:ext cx="282324" cy="369332"/>
            <a:chOff x="5884972" y="995468"/>
            <a:chExt cx="282324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5884972" y="995468"/>
              <a:ext cx="2823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Овал 22"/>
            <p:cNvSpPr/>
            <p:nvPr/>
          </p:nvSpPr>
          <p:spPr>
            <a:xfrm>
              <a:off x="5892914" y="1042943"/>
              <a:ext cx="274382" cy="2743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680298" y="5904411"/>
            <a:ext cx="282324" cy="369332"/>
            <a:chOff x="680298" y="5904411"/>
            <a:chExt cx="282324" cy="369332"/>
          </a:xfrm>
        </p:grpSpPr>
        <p:sp>
          <p:nvSpPr>
            <p:cNvPr id="25" name="TextBox 24"/>
            <p:cNvSpPr txBox="1"/>
            <p:nvPr/>
          </p:nvSpPr>
          <p:spPr>
            <a:xfrm>
              <a:off x="680298" y="5904411"/>
              <a:ext cx="2823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6" name="Овал 25"/>
            <p:cNvSpPr/>
            <p:nvPr/>
          </p:nvSpPr>
          <p:spPr>
            <a:xfrm>
              <a:off x="688240" y="5951886"/>
              <a:ext cx="274382" cy="2743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3208446" y="5919620"/>
            <a:ext cx="282324" cy="369332"/>
            <a:chOff x="3208446" y="5919620"/>
            <a:chExt cx="282324" cy="369332"/>
          </a:xfrm>
        </p:grpSpPr>
        <p:sp>
          <p:nvSpPr>
            <p:cNvPr id="28" name="TextBox 27"/>
            <p:cNvSpPr txBox="1"/>
            <p:nvPr/>
          </p:nvSpPr>
          <p:spPr>
            <a:xfrm>
              <a:off x="3208446" y="5919620"/>
              <a:ext cx="2823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9" name="Овал 28"/>
            <p:cNvSpPr/>
            <p:nvPr/>
          </p:nvSpPr>
          <p:spPr>
            <a:xfrm>
              <a:off x="3216388" y="5967095"/>
              <a:ext cx="274382" cy="2743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5881181" y="5904411"/>
            <a:ext cx="282324" cy="369332"/>
            <a:chOff x="5881181" y="5904411"/>
            <a:chExt cx="282324" cy="369332"/>
          </a:xfrm>
        </p:grpSpPr>
        <p:sp>
          <p:nvSpPr>
            <p:cNvPr id="31" name="TextBox 30"/>
            <p:cNvSpPr txBox="1"/>
            <p:nvPr/>
          </p:nvSpPr>
          <p:spPr>
            <a:xfrm>
              <a:off x="5881181" y="5904411"/>
              <a:ext cx="2823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32" name="Овал 31"/>
            <p:cNvSpPr/>
            <p:nvPr/>
          </p:nvSpPr>
          <p:spPr>
            <a:xfrm>
              <a:off x="5889123" y="5951886"/>
              <a:ext cx="274382" cy="2743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80298" y="2221714"/>
            <a:ext cx="25241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Разработка плана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62582" y="2131754"/>
            <a:ext cx="2681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Проверка и закупка оборудования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81419" y="2221716"/>
            <a:ext cx="2581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Согласование планов работ с заказчиком </a:t>
            </a:r>
          </a:p>
        </p:txBody>
      </p:sp>
      <p:grpSp>
        <p:nvGrpSpPr>
          <p:cNvPr id="88" name="Группа 87"/>
          <p:cNvGrpSpPr/>
          <p:nvPr/>
        </p:nvGrpSpPr>
        <p:grpSpPr>
          <a:xfrm>
            <a:off x="676275" y="1368157"/>
            <a:ext cx="7786688" cy="4536254"/>
            <a:chOff x="676275" y="1368157"/>
            <a:chExt cx="7786688" cy="453625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76275" y="3827961"/>
              <a:ext cx="2528145" cy="20764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5881183" y="1368157"/>
              <a:ext cx="2581698" cy="20764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80298" y="1368157"/>
              <a:ext cx="2524125" cy="20764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204424" y="1368157"/>
              <a:ext cx="2676758" cy="20764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200400" y="3827961"/>
              <a:ext cx="2681021" cy="20764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881423" y="3827961"/>
              <a:ext cx="2581540" cy="20764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30589" y="4441229"/>
            <a:ext cx="252814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Разработка подачи азота в матрицу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212127" y="4127522"/>
            <a:ext cx="26807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Применение пробных моделей на производстве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881181" y="3973101"/>
            <a:ext cx="25815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Анализ полученных данных, выработка рекомендаций по совершенствованию технологического процесса, написание отчёта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0" y="19381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Календарный план </a:t>
            </a:r>
            <a:r>
              <a:rPr lang="ru-RU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стартап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-проекта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23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97521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Участники проекта: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1340768"/>
            <a:ext cx="64807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Сотников Данила Сергеевич -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трекер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Обумов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Леонид Андреевич – руководитель проекта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Соболева Ульяна Руслановна – экономист</a:t>
            </a:r>
          </a:p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Гайшун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Дмитрий Андреевич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Иванов Станислав Алексеевич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Муханов Семён Станиславович</a:t>
            </a:r>
          </a:p>
          <a:p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Летуновский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Егор Алексеевич</a:t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Чухалова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Валерия Олеговна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Столяров Игорь</a:t>
            </a:r>
          </a:p>
        </p:txBody>
      </p:sp>
      <p:pic>
        <p:nvPicPr>
          <p:cNvPr id="5" name="Picture 11" descr="https://old.mospolytech.ru/img_new/top_bn/top_s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272" y="332656"/>
            <a:ext cx="2127937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84168" y="3645024"/>
            <a:ext cx="2654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Информация о проекте в интернете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15A4BF-7188-4125-A7B7-069E68F26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367" y="4299061"/>
            <a:ext cx="2378000" cy="209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802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244</Words>
  <Application>Microsoft Office PowerPoint</Application>
  <PresentationFormat>Экран (4:3)</PresentationFormat>
  <Paragraphs>74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Bahnschrift Condensed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конечно-элементного моделирования процесса ковки с заданием реологических свойств материала</dc:title>
  <dc:creator>Пользователь Windows</dc:creator>
  <cp:lastModifiedBy>user</cp:lastModifiedBy>
  <cp:revision>86</cp:revision>
  <dcterms:created xsi:type="dcterms:W3CDTF">2022-11-14T21:38:46Z</dcterms:created>
  <dcterms:modified xsi:type="dcterms:W3CDTF">2024-12-08T14:10:07Z</dcterms:modified>
</cp:coreProperties>
</file>