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1.xml" ContentType="application/vnd.openxmlformats-officedocument.presentationml.slide+xml"/>
  <Override PartName="/ppt/slideLayouts/slideLayout8.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9.xml" ContentType="application/vnd.openxmlformats-officedocument.presentationml.slide+xml"/>
  <Override PartName="/ppt/slideLayouts/slideLayout2.xml" ContentType="application/vnd.openxmlformats-officedocument.presentationml.slideLayout+xml"/>
  <Override PartName="/ppt/slides/slide5.xml" ContentType="application/vnd.openxmlformats-officedocument.presentationml.slide+xml"/>
  <Override PartName="/ppt/slides/slide15.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Masters/slideMaster1.xml" ContentType="application/vnd.openxmlformats-officedocument.presentationml.slideMaster+xml"/>
  <Override PartName="/ppt/theme/theme2.xml" ContentType="application/vnd.openxmlformats-officedocument.theme+xml"/>
  <Override PartName="/ppt/slideLayouts/slideLayout11.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Override PartName="/ppt/slides/slide16.xml" ContentType="application/vnd.openxmlformats-officedocument.presentationml.slide+xml"/>
  <Override PartName="/ppt/slideLayouts/slideLayout1.xml" ContentType="application/vnd.openxmlformats-officedocument.presentationml.slideLayout+xml"/>
  <Override PartName="/ppt/slides/slide2.xml" ContentType="application/vnd.openxmlformats-officedocument.presentationml.slide+xml"/>
  <Override PartName="/ppt/viewProps.xml" ContentType="application/vnd.openxmlformats-officedocument.presentationml.viewProps+xml"/>
  <Override PartName="/ppt/slideLayouts/slideLayout6.xml" ContentType="application/vnd.openxmlformats-officedocument.presentationml.slideLayout+xml"/>
  <Override PartName="/ppt/presProps.xml" ContentType="application/vnd.openxmlformats-officedocument.presentationml.presProps+xml"/>
  <Override PartName="/ppt/slideLayouts/slideLayout5.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2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12192000" cy="6858000"/>
  <p:notesSz cx="12192000" cy="6858000"/>
  <p:defaultTextStyle>
    <a:defPPr lvl="0">
      <a:defRPr lang="ru-RU"/>
    </a:defPPr>
    <a:lvl1pPr marL="0" lvl="1" algn="l" defTabSz="914400">
      <a:defRPr sz="1800">
        <a:solidFill>
          <a:schemeClr val="tx1"/>
        </a:solidFill>
        <a:latin typeface="+mn-lt"/>
        <a:ea typeface="+mn-ea"/>
        <a:cs typeface="+mn-cs"/>
      </a:defRPr>
    </a:lvl1pPr>
    <a:lvl2pPr marL="457200" lvl="2" algn="l" defTabSz="914400">
      <a:defRPr sz="1800">
        <a:solidFill>
          <a:schemeClr val="tx1"/>
        </a:solidFill>
        <a:latin typeface="+mn-lt"/>
        <a:ea typeface="+mn-ea"/>
        <a:cs typeface="+mn-cs"/>
      </a:defRPr>
    </a:lvl2pPr>
    <a:lvl3pPr marL="914400" lvl="3" algn="l" defTabSz="914400">
      <a:defRPr sz="1800">
        <a:solidFill>
          <a:schemeClr val="tx1"/>
        </a:solidFill>
        <a:latin typeface="+mn-lt"/>
        <a:ea typeface="+mn-ea"/>
        <a:cs typeface="+mn-cs"/>
      </a:defRPr>
    </a:lvl3pPr>
    <a:lvl4pPr marL="1371600" lvl="4"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75" d="100"/>
          <a:sy n="75" d="100"/>
        </p:scale>
        <p:origin x="874" y="43"/>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notesMaster" Target="notesMasters/notesMaster1.xml"/><Relationship Id="rId25" Type="http://schemas.openxmlformats.org/officeDocument/2006/relationships/presProps" Target="presProps.xml" /><Relationship Id="rId26" Type="http://schemas.openxmlformats.org/officeDocument/2006/relationships/tableStyles" Target="tableStyles.xml" /><Relationship Id="rId27"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3"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3"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5"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7"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r>
              <a:rPr sz="1200" b="0" i="0" u="none">
                <a:solidFill>
                  <a:srgbClr val="000000"/>
                </a:solidFill>
                <a:latin typeface="Times New Roman"/>
                <a:ea typeface="Times New Roman"/>
                <a:cs typeface="Times New Roman"/>
              </a:rPr>
              <a:t>Предлагаю идею переписать так: </a:t>
            </a:r>
            <a:r>
              <a:rPr lang="ru-RU" sz="1200" b="0" i="0" u="none" strike="noStrike" cap="none" spc="0">
                <a:solidFill>
                  <a:srgbClr val="000000"/>
                </a:solidFill>
                <a:latin typeface="Times New Roman"/>
                <a:ea typeface="Times New Roman"/>
                <a:cs typeface="Times New Roman"/>
              </a:rPr>
              <a:t>У нас есть предложение о разработке мобильного приложения, которое поможет пользователям более осознанно отслеживать и улучшать свое эмоциональное состояние и самочувствие. Это приложение будет предоставлять ценные инструменты и ресурсы для поддержания здоровой, счастливой, полноценной и сбалансированной жизни.</a:t>
            </a:r>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77189021" name="Slide Image Placeholder 1"/>
          <p:cNvSpPr>
            <a:spLocks noChangeAspect="1" noGrp="1" noRot="1"/>
          </p:cNvSpPr>
          <p:nvPr>
            <p:ph type="sldImg"/>
          </p:nvPr>
        </p:nvSpPr>
        <p:spPr bwMode="auto"/>
      </p:sp>
      <p:sp>
        <p:nvSpPr>
          <p:cNvPr id="1816765745" name="Notes Placeholder 2"/>
          <p:cNvSpPr>
            <a:spLocks noGrp="1"/>
          </p:cNvSpPr>
          <p:nvPr>
            <p:ph type="body" idx="1"/>
          </p:nvPr>
        </p:nvSpPr>
        <p:spPr bwMode="auto"/>
        <p:txBody>
          <a:bodyPr/>
          <a:lstStyle/>
          <a:p>
            <a:pPr lvl="0" algn="l" defTabSz="914400">
              <a:lnSpc>
                <a:spcPct val="100000"/>
              </a:lnSpc>
              <a:spcBef>
                <a:spcPts val="0"/>
              </a:spcBef>
              <a:spcAft>
                <a:spcPts val="0"/>
              </a:spcAft>
              <a:defRPr/>
            </a:pPr>
            <a:endParaRPr lang="ru-RU" sz="1200"/>
          </a:p>
          <a:p>
            <a:pPr>
              <a:defRPr/>
            </a:pPr>
            <a:endParaRPr/>
          </a:p>
        </p:txBody>
      </p:sp>
      <p:sp>
        <p:nvSpPr>
          <p:cNvPr id="351719799" name="Slide Number Placeholder 3"/>
          <p:cNvSpPr>
            <a:spLocks noGrp="1"/>
          </p:cNvSpPr>
          <p:nvPr>
            <p:ph type="sldNum" sz="quarter" idx="10"/>
          </p:nvPr>
        </p:nvSpPr>
        <p:spPr bwMode="auto"/>
        <p:txBody>
          <a:bodyPr/>
          <a:lstStyle/>
          <a:p>
            <a:pPr>
              <a:defRPr/>
            </a:pPr>
            <a:endParaRP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 userDrawn="1">
  <p:cSld name="Титульный слайд">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1524000" y="1122363"/>
            <a:ext cx="9144000" cy="2387600"/>
          </a:xfrm>
        </p:spPr>
        <p:txBody>
          <a:bodyPr anchor="b"/>
          <a:lstStyle>
            <a:lvl1pPr algn="ctr">
              <a:defRPr sz="6000"/>
            </a:lvl1pPr>
          </a:lstStyle>
          <a:p>
            <a:pPr>
              <a:defRPr/>
            </a:pPr>
            <a:r>
              <a:rPr lang="ru-RU"/>
              <a:t>Образец заголовка</a:t>
            </a:r>
            <a:endParaRPr/>
          </a:p>
        </p:txBody>
      </p:sp>
      <p:sp>
        <p:nvSpPr>
          <p:cNvPr id="3" name="Подзаголовок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ru-RU"/>
              <a:t>Образец подзаголовка</a:t>
            </a:r>
            <a:endParaRPr/>
          </a:p>
        </p:txBody>
      </p:sp>
      <p:sp>
        <p:nvSpPr>
          <p:cNvPr id="4" name="Дата 3"/>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Заголовок и объек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Заголовок раздел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1850" y="1709738"/>
            <a:ext cx="10515600" cy="2852737"/>
          </a:xfrm>
        </p:spPr>
        <p:txBody>
          <a:bodyPr anchor="b"/>
          <a:lstStyle>
            <a:lvl1pPr>
              <a:defRPr sz="6000"/>
            </a:lvl1pPr>
          </a:lstStyle>
          <a:p>
            <a:pPr>
              <a:defRPr/>
            </a:pPr>
            <a:r>
              <a:rPr lang="ru-RU"/>
              <a:t>Образец заголовка</a:t>
            </a:r>
            <a:endParaRPr/>
          </a:p>
        </p:txBody>
      </p:sp>
      <p:sp>
        <p:nvSpPr>
          <p:cNvPr id="3" name="Текст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ru-RU"/>
              <a:t>Образец текста</a:t>
            </a:r>
            <a:endParaRPr/>
          </a:p>
        </p:txBody>
      </p:sp>
      <p:sp>
        <p:nvSpPr>
          <p:cNvPr id="4" name="Дата 3"/>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Два объект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sz="half" idx="1"/>
          </p:nvPr>
        </p:nvSpPr>
        <p:spPr bwMode="auto">
          <a:xfrm>
            <a:off x="838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Объект 3"/>
          <p:cNvSpPr>
            <a:spLocks noGrp="1"/>
          </p:cNvSpPr>
          <p:nvPr>
            <p:ph sz="half" idx="2"/>
          </p:nvPr>
        </p:nvSpPr>
        <p:spPr bwMode="auto">
          <a:xfrm>
            <a:off x="6172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Дата 4"/>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Сравнение">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365125"/>
            <a:ext cx="10515600" cy="1325563"/>
          </a:xfrm>
        </p:spPr>
        <p:txBody>
          <a:bodyPr/>
          <a:lstStyle/>
          <a:p>
            <a:pPr>
              <a:defRPr/>
            </a:pPr>
            <a:r>
              <a:rPr lang="ru-RU"/>
              <a:t>Образец заголовка</a:t>
            </a:r>
            <a:endParaRPr/>
          </a:p>
        </p:txBody>
      </p:sp>
      <p:sp>
        <p:nvSpPr>
          <p:cNvPr id="3" name="Текст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 name="Объект 3"/>
          <p:cNvSpPr>
            <a:spLocks noGrp="1"/>
          </p:cNvSpPr>
          <p:nvPr>
            <p:ph sz="half" idx="2"/>
          </p:nvPr>
        </p:nvSpPr>
        <p:spPr bwMode="auto">
          <a:xfrm>
            <a:off x="839788" y="2505074"/>
            <a:ext cx="5157787"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Текст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 name="Объект 5"/>
          <p:cNvSpPr>
            <a:spLocks noGrp="1"/>
          </p:cNvSpPr>
          <p:nvPr>
            <p:ph sz="quarter" idx="4"/>
          </p:nvPr>
        </p:nvSpPr>
        <p:spPr bwMode="auto">
          <a:xfrm>
            <a:off x="6172200" y="2505074"/>
            <a:ext cx="5183188"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7" name="Дата 6"/>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8" name="Нижний колонтитул 7"/>
          <p:cNvSpPr>
            <a:spLocks noGrp="1"/>
          </p:cNvSpPr>
          <p:nvPr>
            <p:ph type="ftr" sz="quarter" idx="11"/>
          </p:nvPr>
        </p:nvSpPr>
        <p:spPr bwMode="auto"/>
        <p:txBody>
          <a:bodyPr/>
          <a:lstStyle/>
          <a:p>
            <a:pPr>
              <a:defRPr/>
            </a:pPr>
            <a:endParaRPr lang="ru-RU"/>
          </a:p>
        </p:txBody>
      </p:sp>
      <p:sp>
        <p:nvSpPr>
          <p:cNvPr id="9" name="Номер слайда 8"/>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Только заголовок">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Дата 2"/>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4" name="Нижний колонтитул 3"/>
          <p:cNvSpPr>
            <a:spLocks noGrp="1"/>
          </p:cNvSpPr>
          <p:nvPr>
            <p:ph type="ftr" sz="quarter" idx="11"/>
          </p:nvPr>
        </p:nvSpPr>
        <p:spPr bwMode="auto"/>
        <p:txBody>
          <a:bodyPr/>
          <a:lstStyle/>
          <a:p>
            <a:pPr>
              <a:defRPr/>
            </a:pPr>
            <a:endParaRPr lang="ru-RU"/>
          </a:p>
        </p:txBody>
      </p:sp>
      <p:sp>
        <p:nvSpPr>
          <p:cNvPr id="5" name="Номер слайда 4"/>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Пустой слайд">
    <p:spTree>
      <p:nvGrpSpPr>
        <p:cNvPr id="1" name=""/>
        <p:cNvGrpSpPr/>
        <p:nvPr/>
      </p:nvGrpSpPr>
      <p:grpSpPr bwMode="auto">
        <a:xfrm>
          <a:off x="0" y="0"/>
          <a:ext cx="0" cy="0"/>
          <a:chOff x="0" y="0"/>
          <a:chExt cx="0" cy="0"/>
        </a:xfrm>
      </p:grpSpPr>
      <p:sp>
        <p:nvSpPr>
          <p:cNvPr id="2" name="Дата 1"/>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3" name="Нижний колонтитул 2"/>
          <p:cNvSpPr>
            <a:spLocks noGrp="1"/>
          </p:cNvSpPr>
          <p:nvPr>
            <p:ph type="ftr" sz="quarter" idx="11"/>
          </p:nvPr>
        </p:nvSpPr>
        <p:spPr bwMode="auto"/>
        <p:txBody>
          <a:bodyPr/>
          <a:lstStyle/>
          <a:p>
            <a:pPr>
              <a:defRPr/>
            </a:pPr>
            <a:endParaRPr lang="ru-RU"/>
          </a:p>
        </p:txBody>
      </p:sp>
      <p:sp>
        <p:nvSpPr>
          <p:cNvPr id="4" name="Номер слайда 3"/>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Объект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Объект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Рисунок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Рисунок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ru-RU"/>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Заголовок и вертикальный текс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Вертикальный заголовок и текст">
    <p:spTree>
      <p:nvGrpSpPr>
        <p:cNvPr id="1" name=""/>
        <p:cNvGrpSpPr/>
        <p:nvPr/>
      </p:nvGrpSpPr>
      <p:grpSpPr bwMode="auto">
        <a:xfrm>
          <a:off x="0" y="0"/>
          <a:ext cx="0" cy="0"/>
          <a:chOff x="0" y="0"/>
          <a:chExt cx="0" cy="0"/>
        </a:xfrm>
      </p:grpSpPr>
      <p:sp>
        <p:nvSpPr>
          <p:cNvPr id="2" name="Вертикальный заголовок 1"/>
          <p:cNvSpPr>
            <a:spLocks noGrp="1"/>
          </p:cNvSpPr>
          <p:nvPr>
            <p:ph type="title" orient="vert"/>
          </p:nvPr>
        </p:nvSpPr>
        <p:spPr bwMode="auto">
          <a:xfrm>
            <a:off x="8724900" y="365125"/>
            <a:ext cx="2628900" cy="5811838"/>
          </a:xfrm>
        </p:spPr>
        <p:txBody>
          <a:bodyPr vert="eaVert"/>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a:xfrm>
            <a:off x="838200" y="365125"/>
            <a:ext cx="7734300" cy="5811838"/>
          </a:xfrm>
        </p:spPr>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EFC4AAEA-DA4C-41D5-9E24-9DD2010ADA13}"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AC217B5C-8AB7-4DC7-BF76-1427AC079428}" type="slidenum">
              <a:rPr lang="ru-RU"/>
              <a:t/>
            </a:fld>
            <a:endParaRPr lang="ru-RU"/>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ru-RU"/>
              <a:t>Образец заголовка</a:t>
            </a:r>
            <a:endParaRPr/>
          </a:p>
        </p:txBody>
      </p:sp>
      <p:sp>
        <p:nvSpPr>
          <p:cNvPr id="3" name="Текст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EFC4AAEA-DA4C-41D5-9E24-9DD2010ADA13}" type="datetimeFigureOut">
              <a:rPr lang="ru-RU"/>
              <a:t/>
            </a:fld>
            <a:endParaRPr lang="ru-RU"/>
          </a:p>
        </p:txBody>
      </p:sp>
      <p:sp>
        <p:nvSpPr>
          <p:cNvPr id="5" name="Нижний колонтитул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C217B5C-8AB7-4DC7-BF76-1427AC079428}" type="slidenum">
              <a:rPr lang="ru-RU"/>
              <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vk.com/away.php?to=https%3A%2F%2Fwww.who.int%2Fru%2Fnews-room%2Ffact-sheets%2Fdetail%2Fmental-disorders&amp;cc_key=" TargetMode="External"/><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 Id="rId3" Type="http://schemas.openxmlformats.org/officeDocument/2006/relationships/image" Target="../media/image6.jpg"/><Relationship Id="rId4" Type="http://schemas.openxmlformats.org/officeDocument/2006/relationships/image" Target="../media/image7.jp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g"/><Relationship Id="rId3" Type="http://schemas.openxmlformats.org/officeDocument/2006/relationships/image" Target="../media/image9.png"/><Relationship Id="rId4" Type="http://schemas.openxmlformats.org/officeDocument/2006/relationships/image" Target="../media/image10.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Прямоугольник 1"/>
          <p:cNvSpPr/>
          <p:nvPr/>
        </p:nvSpPr>
        <p:spPr bwMode="auto">
          <a:xfrm flipH="0" flipV="0">
            <a:off x="-121071" y="-81642"/>
            <a:ext cx="12313071" cy="5950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1249885978" name="Овал 1"/>
          <p:cNvSpPr/>
          <p:nvPr/>
        </p:nvSpPr>
        <p:spPr bwMode="auto">
          <a:xfrm>
            <a:off x="6551271" y="-3433845"/>
            <a:ext cx="8348704" cy="8348704"/>
          </a:xfrm>
          <a:prstGeom prst="ellipse">
            <a:avLst/>
          </a:prstGeom>
          <a:gradFill>
            <a:gsLst>
              <a:gs pos="0">
                <a:srgbClr val="E63035"/>
              </a:gs>
              <a:gs pos="80000">
                <a:schemeClr val="tx1">
                  <a:alpha val="0"/>
                </a:schemeClr>
              </a:gs>
            </a:gsLst>
            <a:path path="circl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pic>
        <p:nvPicPr>
          <p:cNvPr id="3074" name="Picture 2"/>
          <p:cNvPicPr>
            <a:picLocks noChangeAspect="1" noChangeArrowheads="1"/>
          </p:cNvPicPr>
          <p:nvPr/>
        </p:nvPicPr>
        <p:blipFill>
          <a:blip r:embed="rId2"/>
          <a:stretch/>
        </p:blipFill>
        <p:spPr bwMode="auto">
          <a:xfrm>
            <a:off x="11019097" y="6091773"/>
            <a:ext cx="995423" cy="599781"/>
          </a:xfrm>
          <a:prstGeom prst="rect">
            <a:avLst/>
          </a:prstGeom>
          <a:noFill/>
        </p:spPr>
      </p:pic>
      <p:sp>
        <p:nvSpPr>
          <p:cNvPr id="1985953194" name="Овал 2"/>
          <p:cNvSpPr/>
          <p:nvPr/>
        </p:nvSpPr>
        <p:spPr bwMode="auto">
          <a:xfrm flipH="0" flipV="0">
            <a:off x="-2141107" y="1952160"/>
            <a:ext cx="4922177" cy="4922177"/>
          </a:xfrm>
          <a:prstGeom prst="ellipse">
            <a:avLst/>
          </a:prstGeom>
          <a:gradFill>
            <a:gsLst>
              <a:gs pos="0">
                <a:srgbClr val="08C8D6"/>
              </a:gs>
              <a:gs pos="60000">
                <a:schemeClr val="tx1">
                  <a:alpha val="0"/>
                </a:schemeClr>
              </a:gs>
            </a:gsLst>
            <a:path path="circl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3" name="TextBox 2"/>
          <p:cNvSpPr txBox="1"/>
          <p:nvPr/>
        </p:nvSpPr>
        <p:spPr bwMode="auto">
          <a:xfrm flipH="0" flipV="0">
            <a:off x="627338" y="2340427"/>
            <a:ext cx="29381270" cy="762359"/>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4400" b="0" i="0" u="none" strike="noStrike" cap="none" spc="0">
                <a:ln>
                  <a:solidFill>
                    <a:prstClr val="white"/>
                  </a:solidFill>
                </a:ln>
                <a:solidFill>
                  <a:prstClr val="white"/>
                </a:solidFill>
                <a:latin typeface="Arial Black"/>
                <a:ea typeface="Arial"/>
                <a:cs typeface="Arial"/>
              </a:rPr>
              <a:t>Психологическое благополучие</a:t>
            </a:r>
            <a:endParaRPr/>
          </a:p>
        </p:txBody>
      </p:sp>
      <p:sp>
        <p:nvSpPr>
          <p:cNvPr id="4" name="TextBox 3"/>
          <p:cNvSpPr txBox="1"/>
          <p:nvPr/>
        </p:nvSpPr>
        <p:spPr bwMode="auto">
          <a:xfrm>
            <a:off x="627339" y="3223593"/>
            <a:ext cx="11387180" cy="396599"/>
          </a:xfrm>
          <a:prstGeom prst="rect">
            <a:avLst/>
          </a:prstGeom>
          <a:noFill/>
          <a:ln>
            <a:noFill/>
          </a:ln>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2000" b="0" i="0" u="none" strike="noStrike" cap="none" spc="0">
                <a:solidFill>
                  <a:prstClr val="white"/>
                </a:solidFill>
                <a:latin typeface="Arial"/>
                <a:cs typeface="Arial"/>
              </a:rPr>
              <a:t>Создание и внедрение эффективных методик для улучшения психологического самочувствия</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6" name="TextBox 5"/>
          <p:cNvSpPr txBox="1"/>
          <p:nvPr/>
        </p:nvSpPr>
        <p:spPr bwMode="auto">
          <a:xfrm>
            <a:off x="327870" y="1319508"/>
            <a:ext cx="6041361" cy="5029559"/>
          </a:xfrm>
          <a:prstGeom prst="rect">
            <a:avLst/>
          </a:prstGeom>
          <a:noFill/>
        </p:spPr>
        <p:txBody>
          <a:bodyPr wrap="square" rtlCol="0">
            <a:spAutoFit/>
          </a:bodyPr>
          <a:lstStyle/>
          <a:p>
            <a:pPr>
              <a:defRPr/>
            </a:pPr>
            <a:r>
              <a:rPr lang="ru-RU" b="1">
                <a:latin typeface="Arial"/>
                <a:cs typeface="Arial"/>
              </a:rPr>
              <a:t>Проблема: </a:t>
            </a:r>
            <a:r>
              <a:rPr lang="ru-RU" sz="1800" b="0" i="0" u="none" strike="noStrike" cap="none" spc="0">
                <a:solidFill>
                  <a:schemeClr val="tx1"/>
                </a:solidFill>
                <a:latin typeface="Arial"/>
                <a:ea typeface="Arial"/>
                <a:cs typeface="Arial"/>
              </a:rPr>
              <a:t>Люди от 18-25 лет могут быть подвержены стрессу и таким жизненным факторам, как учеба, карьера, финансы, семейная жизнь и др., что может способствовать ментальным расстройствам.</a:t>
            </a:r>
            <a:endParaRPr b="0"/>
          </a:p>
          <a:p>
            <a:pPr>
              <a:defRPr/>
            </a:pPr>
            <a:endParaRPr lang="ru-RU">
              <a:latin typeface="Arial"/>
              <a:cs typeface="Arial"/>
            </a:endParaRPr>
          </a:p>
          <a:p>
            <a:pPr>
              <a:defRPr/>
            </a:pPr>
            <a:r>
              <a:rPr lang="ru-RU" b="1">
                <a:latin typeface="Arial"/>
                <a:cs typeface="Arial"/>
              </a:rPr>
              <a:t>В настоящее время эту проблему решают следующими способами:</a:t>
            </a:r>
            <a:br>
              <a:rPr lang="ru-RU">
                <a:latin typeface="Arial"/>
                <a:cs typeface="Arial"/>
              </a:rPr>
            </a:br>
            <a:r>
              <a:rPr lang="ru-RU">
                <a:latin typeface="Arial"/>
                <a:cs typeface="Arial"/>
              </a:rPr>
              <a:t>Психотерапия</a:t>
            </a:r>
            <a:br>
              <a:rPr lang="ru-RU">
                <a:latin typeface="Arial"/>
                <a:cs typeface="Arial"/>
              </a:rPr>
            </a:br>
            <a:r>
              <a:rPr lang="ru-RU">
                <a:latin typeface="Arial"/>
                <a:cs typeface="Arial"/>
              </a:rPr>
              <a:t>Онлайн-ресурсы</a:t>
            </a:r>
            <a:br>
              <a:rPr lang="ru-RU">
                <a:latin typeface="Arial"/>
                <a:cs typeface="Arial"/>
              </a:rPr>
            </a:br>
            <a:endParaRPr/>
          </a:p>
          <a:p>
            <a:pPr>
              <a:defRPr/>
            </a:pPr>
            <a:r>
              <a:rPr lang="ru-RU" b="1">
                <a:latin typeface="Arial"/>
                <a:cs typeface="Arial"/>
              </a:rPr>
              <a:t>Они неэффективны, потому что:</a:t>
            </a:r>
            <a:br>
              <a:rPr lang="ru-RU">
                <a:latin typeface="Arial"/>
                <a:cs typeface="Arial"/>
              </a:rPr>
            </a:br>
            <a:r>
              <a:rPr lang="ru-RU">
                <a:latin typeface="Arial"/>
                <a:cs typeface="Arial"/>
              </a:rPr>
              <a:t>Дорогая стоимость — не все могут себе позволить</a:t>
            </a:r>
            <a:br>
              <a:rPr lang="ru-RU">
                <a:latin typeface="Arial"/>
                <a:cs typeface="Arial"/>
              </a:rPr>
            </a:br>
            <a:r>
              <a:rPr lang="ru-RU">
                <a:latin typeface="Arial"/>
                <a:cs typeface="Arial"/>
              </a:rPr>
              <a:t>Неэффективность, недостоверность информации, которая есть в интернете</a:t>
            </a:r>
            <a:endParaRPr lang="ru-RU">
              <a:latin typeface="Arial"/>
              <a:cs typeface="Arial"/>
            </a:endParaRPr>
          </a:p>
          <a:p>
            <a:pPr>
              <a:defRPr/>
            </a:pPr>
            <a:br>
              <a:rPr lang="ru-RU">
                <a:latin typeface="Arial"/>
                <a:cs typeface="Arial"/>
              </a:rPr>
            </a:br>
            <a:endParaRPr/>
          </a:p>
          <a:p>
            <a:pPr>
              <a:defRPr/>
            </a:pPr>
            <a:endParaRPr lang="ru-RU">
              <a:latin typeface="Arial"/>
              <a:cs typeface="Arial"/>
            </a:endParaRPr>
          </a:p>
        </p:txBody>
      </p:sp>
      <p:grpSp>
        <p:nvGrpSpPr>
          <p:cNvPr id="7" name="Группа 6"/>
          <p:cNvGrpSpPr/>
          <p:nvPr/>
        </p:nvGrpSpPr>
        <p:grpSpPr bwMode="auto">
          <a:xfrm>
            <a:off x="1088" y="-25584"/>
            <a:ext cx="12191999" cy="711174"/>
            <a:chOff x="0" y="0"/>
            <a:chExt cx="12191999" cy="711174"/>
          </a:xfrm>
        </p:grpSpPr>
        <p:sp>
          <p:nvSpPr>
            <p:cNvPr id="8" name="Прямоугольник 7"/>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9" name="Прямоугольник 8"/>
            <p:cNvSpPr/>
            <p:nvPr/>
          </p:nvSpPr>
          <p:spPr bwMode="auto">
            <a:xfrm flipH="0" flipV="1">
              <a:off x="199336" y="280212"/>
              <a:ext cx="2165706" cy="396002"/>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10" name="TextBox 9"/>
            <p:cNvSpPr txBox="1"/>
            <p:nvPr/>
          </p:nvSpPr>
          <p:spPr bwMode="auto">
            <a:xfrm flipH="0" flipV="0">
              <a:off x="199336" y="345054"/>
              <a:ext cx="1554375" cy="366119"/>
            </a:xfrm>
            <a:prstGeom prst="rect">
              <a:avLst/>
            </a:prstGeom>
            <a:noFill/>
          </p:spPr>
          <p:txBody>
            <a:bodyPr wrap="square" rtlCol="0">
              <a:spAutoFit/>
            </a:bodyPr>
            <a:lstStyle/>
            <a:p>
              <a:pPr>
                <a:defRPr/>
              </a:pPr>
              <a:r>
                <a:rPr lang="ru-RU">
                  <a:latin typeface="Arial Black"/>
                  <a:cs typeface="Arial"/>
                </a:rPr>
                <a:t>ПРОБЛЕМА</a:t>
              </a:r>
              <a:endParaRPr/>
            </a:p>
          </p:txBody>
        </p:sp>
      </p:grpSp>
      <p:sp>
        <p:nvSpPr>
          <p:cNvPr id="13" name="Прямоугольник 12"/>
          <p:cNvSpPr/>
          <p:nvPr/>
        </p:nvSpPr>
        <p:spPr bwMode="auto">
          <a:xfrm flipH="0" flipV="0">
            <a:off x="7852713" y="857244"/>
            <a:ext cx="3007178" cy="1601751"/>
          </a:xfrm>
          <a:prstGeom prst="rect">
            <a:avLst/>
          </a:prstGeom>
          <a:solidFill>
            <a:schemeClr val="bg1"/>
          </a:solidFill>
          <a:ln>
            <a:solidFill>
              <a:srgbClr val="08C8D6"/>
            </a:solidFill>
            <a:prstDash val="lgDash"/>
          </a:ln>
          <a:effectLst>
            <a:outerShdw blurRad="203200" dist="152400" dir="2580000" sx="79000" sy="79000" algn="ctr" rotWithShape="0">
              <a:srgbClr val="000000">
                <a:alpha val="1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17" name="TextBox 16"/>
          <p:cNvSpPr txBox="1"/>
          <p:nvPr/>
        </p:nvSpPr>
        <p:spPr bwMode="auto">
          <a:xfrm flipH="0" flipV="0">
            <a:off x="6665893" y="3013528"/>
            <a:ext cx="4798885" cy="1198875"/>
          </a:xfrm>
          <a:prstGeom prst="rect">
            <a:avLst/>
          </a:prstGeom>
          <a:noFill/>
        </p:spPr>
        <p:txBody>
          <a:bodyPr wrap="square">
            <a:spAutoFit/>
          </a:bodyPr>
          <a:lstStyle/>
          <a:p>
            <a:pPr algn="ctr">
              <a:defRPr/>
            </a:pPr>
            <a:r>
              <a:rPr lang="ru-RU" b="1">
                <a:latin typeface="Arial"/>
                <a:cs typeface="Arial"/>
              </a:rPr>
              <a:t>Статистика</a:t>
            </a:r>
            <a:r>
              <a:rPr lang="ru-RU">
                <a:latin typeface="Arial"/>
                <a:cs typeface="Arial"/>
              </a:rPr>
              <a:t> «ВОЗ. Психические расстройства».</a:t>
            </a:r>
            <a:endParaRPr/>
          </a:p>
          <a:p>
            <a:pPr algn="ctr">
              <a:defRPr/>
            </a:pPr>
            <a:r>
              <a:rPr lang="ru-RU" b="1">
                <a:latin typeface="Arial"/>
                <a:cs typeface="Arial"/>
              </a:rPr>
              <a:t>Источник: </a:t>
            </a:r>
            <a:r>
              <a:rPr u="sng">
                <a:solidFill>
                  <a:schemeClr val="hlink"/>
                </a:solidFill>
                <a:hlinkClick r:id="rId2" tooltip="https://vk.com/away.php?to=https%3A%2F%2Fwww.who.int%2Fru%2Fnews-room%2Ffact-sheets%2Fdetail%2Fmental-disorders&amp;cc_key="/>
              </a:rPr>
              <a:t>https://www.who.int/ru/news-room/fact-sheets/detail/mental-disorders</a:t>
            </a:r>
            <a:endParaRPr lang="ru-RU"/>
          </a:p>
        </p:txBody>
      </p:sp>
      <p:pic>
        <p:nvPicPr>
          <p:cNvPr id="19" name="Рисунок 18" descr="Круговая диаграмма контур"/>
          <p:cNvPicPr>
            <a:picLocks noChangeAspect="1"/>
          </p:cNvPicPr>
          <p:nvPr/>
        </p:nvPicPr>
        <p:blipFill>
          <a:blip r:embed="rId3"/>
          <a:stretch/>
        </p:blipFill>
        <p:spPr bwMode="auto">
          <a:xfrm flipH="0" flipV="0">
            <a:off x="8138648" y="1425913"/>
            <a:ext cx="1033083" cy="1033083"/>
          </a:xfrm>
          <a:prstGeom prst="rect">
            <a:avLst/>
          </a:prstGeom>
        </p:spPr>
      </p:pic>
      <p:pic>
        <p:nvPicPr>
          <p:cNvPr id="21" name="Рисунок 20" descr="Диаграмма с подъемом контур"/>
          <p:cNvPicPr>
            <a:picLocks noChangeAspect="1"/>
          </p:cNvPicPr>
          <p:nvPr/>
        </p:nvPicPr>
        <p:blipFill>
          <a:blip r:embed="rId4"/>
          <a:stretch/>
        </p:blipFill>
        <p:spPr bwMode="auto">
          <a:xfrm flipH="0" flipV="0">
            <a:off x="9632365" y="1390383"/>
            <a:ext cx="1068613" cy="1068613"/>
          </a:xfrm>
          <a:prstGeom prst="rect">
            <a:avLst/>
          </a:prstGeom>
        </p:spPr>
      </p:pic>
      <p:sp>
        <p:nvSpPr>
          <p:cNvPr id="1546252162" name=""/>
          <p:cNvSpPr txBox="1"/>
          <p:nvPr/>
        </p:nvSpPr>
        <p:spPr bwMode="auto">
          <a:xfrm flipH="0" flipV="0">
            <a:off x="6427768" y="4108610"/>
            <a:ext cx="5624716" cy="2286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endParaRPr/>
          </a:p>
          <a:p>
            <a:pPr algn="l">
              <a:defRPr/>
            </a:pPr>
            <a:r>
              <a:rPr>
                <a:latin typeface="Arial"/>
                <a:ea typeface="Arial"/>
                <a:cs typeface="Arial"/>
              </a:rPr>
              <a:t>— </a:t>
            </a:r>
            <a:r>
              <a:rPr lang="ru-RU" sz="1800" b="0" i="0" u="none" strike="noStrike" cap="none" spc="0">
                <a:solidFill>
                  <a:schemeClr val="tx1"/>
                </a:solidFill>
                <a:latin typeface="Arial"/>
                <a:ea typeface="Arial"/>
                <a:cs typeface="Arial"/>
              </a:rPr>
              <a:t>К 2017 году в мире было зарегистрировано 792 млн человек с ментальными заболеваниями — это 10,7% от всего населения планеты. По данным ВОЗ, к 2019 году эта цифра выросла до 970 млн человек — каждый восьмой человек в мире имеет психическое расстройство.</a:t>
            </a:r>
            <a:endParaRPr/>
          </a:p>
          <a:p>
            <a:pPr algn="l">
              <a:defRPr/>
            </a:pP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108613172" name="Группа 6"/>
          <p:cNvGrpSpPr/>
          <p:nvPr/>
        </p:nvGrpSpPr>
        <p:grpSpPr bwMode="auto">
          <a:xfrm>
            <a:off x="0" y="0"/>
            <a:ext cx="12191999" cy="797559"/>
            <a:chOff x="0" y="0"/>
            <a:chExt cx="12191999" cy="797559"/>
          </a:xfrm>
        </p:grpSpPr>
        <p:sp>
          <p:nvSpPr>
            <p:cNvPr id="1706551797" name="Прямоугольник 7"/>
            <p:cNvSpPr/>
            <p:nvPr/>
          </p:nvSpPr>
          <p:spPr bwMode="auto">
            <a:xfrm>
              <a:off x="0" y="0"/>
              <a:ext cx="12191999" cy="590308"/>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sz="1600" i="1"/>
            </a:p>
          </p:txBody>
        </p:sp>
        <p:sp>
          <p:nvSpPr>
            <p:cNvPr id="943573718" name="Прямоугольник 8"/>
            <p:cNvSpPr/>
            <p:nvPr/>
          </p:nvSpPr>
          <p:spPr bwMode="auto">
            <a:xfrm>
              <a:off x="419314" y="330199"/>
              <a:ext cx="3170668" cy="467359"/>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sz="1600" i="1"/>
            </a:p>
          </p:txBody>
        </p:sp>
        <p:sp>
          <p:nvSpPr>
            <p:cNvPr id="1983962001" name="TextBox 9"/>
            <p:cNvSpPr txBox="1"/>
            <p:nvPr/>
          </p:nvSpPr>
          <p:spPr bwMode="auto">
            <a:xfrm>
              <a:off x="452587" y="390789"/>
              <a:ext cx="2757336" cy="366119"/>
            </a:xfrm>
            <a:prstGeom prst="rect">
              <a:avLst/>
            </a:prstGeom>
            <a:noFill/>
          </p:spPr>
          <p:txBody>
            <a:bodyPr wrap="none" rtlCol="0">
              <a:spAutoFit/>
            </a:bodyPr>
            <a:lstStyle/>
            <a:p>
              <a:pPr>
                <a:defRPr/>
              </a:pPr>
              <a:r>
                <a:rPr lang="ru-RU" sz="1800" b="0" i="0" u="none" strike="noStrike" cap="none" spc="0">
                  <a:solidFill>
                    <a:schemeClr val="tx1"/>
                  </a:solidFill>
                  <a:latin typeface="Arial Black"/>
                  <a:ea typeface="Arial Black"/>
                  <a:cs typeface="Arial"/>
                </a:rPr>
                <a:t>ЦЕЛЕВАЯ АУДИТОРИЯ</a:t>
              </a:r>
              <a:endParaRPr/>
            </a:p>
          </p:txBody>
        </p:sp>
      </p:grpSp>
      <p:sp>
        <p:nvSpPr>
          <p:cNvPr id="112400977" name="TextBox 1"/>
          <p:cNvSpPr txBox="1"/>
          <p:nvPr/>
        </p:nvSpPr>
        <p:spPr bwMode="auto">
          <a:xfrm>
            <a:off x="419313" y="2981668"/>
            <a:ext cx="3099387" cy="830997"/>
          </a:xfrm>
          <a:prstGeom prst="rect">
            <a:avLst/>
          </a:prstGeom>
          <a:noFill/>
        </p:spPr>
        <p:txBody>
          <a:bodyPr wrap="square" rtlCol="0">
            <a:spAutoFit/>
          </a:bodyPr>
          <a:lstStyle/>
          <a:p>
            <a:pPr algn="ctr">
              <a:defRPr/>
            </a:pPr>
            <a:r>
              <a:rPr lang="ru-RU" sz="1600" i="1">
                <a:solidFill>
                  <a:schemeClr val="bg1">
                    <a:lumMod val="50000"/>
                  </a:schemeClr>
                </a:solidFill>
                <a:latin typeface="Arial"/>
                <a:cs typeface="Arial"/>
              </a:rPr>
              <a:t>Поместите изображение вашего типичного пользователя</a:t>
            </a:r>
            <a:endParaRPr/>
          </a:p>
        </p:txBody>
      </p:sp>
      <p:sp>
        <p:nvSpPr>
          <p:cNvPr id="1726609085" name="TextBox 2"/>
          <p:cNvSpPr txBox="1"/>
          <p:nvPr/>
        </p:nvSpPr>
        <p:spPr bwMode="auto">
          <a:xfrm flipH="0" flipV="0">
            <a:off x="3888148" y="730247"/>
            <a:ext cx="7828288" cy="6401159"/>
          </a:xfrm>
          <a:prstGeom prst="rect">
            <a:avLst/>
          </a:prstGeom>
          <a:noFill/>
        </p:spPr>
        <p:txBody>
          <a:bodyPr wrap="square" rtlCol="0">
            <a:spAutoFit/>
          </a:bodyPr>
          <a:lstStyle/>
          <a:p>
            <a:pPr marL="283878" marR="0" indent="-283878" algn="l" defTabSz="914400">
              <a:lnSpc>
                <a:spcPct val="100000"/>
              </a:lnSpc>
              <a:spcBef>
                <a:spcPts val="0"/>
              </a:spcBef>
              <a:spcAft>
                <a:spcPts val="0"/>
              </a:spcAft>
              <a:buClr>
                <a:schemeClr val="tx1"/>
              </a:buClr>
              <a:buAutoNum type="arabicPeriod" startAt="1"/>
              <a:defRPr/>
            </a:pPr>
            <a:r>
              <a:rPr lang="ru-RU" b="1" strike="noStrike" cap="none" spc="0">
                <a:solidFill>
                  <a:schemeClr val="tx1">
                    <a:lumMod val="85000"/>
                    <a:lumOff val="15000"/>
                  </a:schemeClr>
                </a:solidFill>
                <a:latin typeface="Arial"/>
                <a:cs typeface="Arial"/>
              </a:rPr>
              <a:t>Общие характеристики: </a:t>
            </a:r>
            <a:r>
              <a:rPr lang="ru-RU" b="0" strike="noStrike" cap="none" spc="0">
                <a:solidFill>
                  <a:schemeClr val="tx1">
                    <a:lumMod val="85000"/>
                    <a:lumOff val="15000"/>
                  </a:schemeClr>
                </a:solidFill>
                <a:latin typeface="Arial"/>
                <a:cs typeface="Arial"/>
              </a:rPr>
              <a:t>люди в возрасте от 18-25 лет</a:t>
            </a:r>
            <a:endParaRPr b="0" strike="noStrike" cap="none" spc="0">
              <a:solidFill>
                <a:schemeClr val="tx1">
                  <a:lumMod val="85000"/>
                  <a:lumOff val="15000"/>
                </a:schemeClr>
              </a:solidFill>
            </a:endParaRPr>
          </a:p>
          <a:p>
            <a:pPr marL="283878" marR="0" indent="-283878" algn="l" defTabSz="914400">
              <a:lnSpc>
                <a:spcPct val="100000"/>
              </a:lnSpc>
              <a:spcBef>
                <a:spcPts val="0"/>
              </a:spcBef>
              <a:spcAft>
                <a:spcPts val="0"/>
              </a:spcAft>
              <a:buClr>
                <a:schemeClr val="tx1"/>
              </a:buClr>
              <a:buAutoNum type="arabicPeriod" startAt="1"/>
              <a:defRPr/>
            </a:pPr>
            <a:endParaRPr b="0" strike="noStrike" cap="none" spc="0">
              <a:solidFill>
                <a:schemeClr val="tx1">
                  <a:lumMod val="85000"/>
                  <a:lumOff val="15000"/>
                </a:schemeClr>
              </a:solidFill>
              <a:latin typeface="Arial"/>
              <a:cs typeface="Arial"/>
            </a:endParaRPr>
          </a:p>
          <a:p>
            <a:pPr>
              <a:defRPr/>
            </a:pPr>
            <a:r>
              <a:rPr lang="ru-RU" b="1" strike="noStrike" cap="none" spc="0">
                <a:solidFill>
                  <a:schemeClr val="tx1">
                    <a:lumMod val="85000"/>
                    <a:lumOff val="15000"/>
                  </a:schemeClr>
                </a:solidFill>
                <a:latin typeface="Arial"/>
                <a:cs typeface="Arial"/>
              </a:rPr>
              <a:t>2. Проблемы и потребности</a:t>
            </a:r>
            <a:r>
              <a:rPr lang="ru-RU" b="1" strike="noStrike" cap="none" spc="0">
                <a:solidFill>
                  <a:schemeClr val="tx1">
                    <a:lumMod val="85000"/>
                    <a:lumOff val="15000"/>
                  </a:schemeClr>
                </a:solidFill>
                <a:latin typeface="Arial"/>
                <a:cs typeface="Arial"/>
              </a:rPr>
              <a:t>:</a:t>
            </a:r>
            <a:r>
              <a:rPr b="0" strike="noStrike" cap="none" spc="0">
                <a:solidFill>
                  <a:schemeClr val="tx1">
                    <a:lumMod val="85000"/>
                    <a:lumOff val="15000"/>
                  </a:schemeClr>
                </a:solidFill>
                <a:latin typeface="Arial"/>
                <a:ea typeface="Arial"/>
                <a:cs typeface="Arial"/>
              </a:rPr>
              <a:t> </a:t>
            </a:r>
            <a:r>
              <a:rPr lang="ru-RU" sz="1800" b="0" i="0" u="none" strike="noStrike" cap="none" spc="0">
                <a:solidFill>
                  <a:schemeClr val="tx1">
                    <a:lumMod val="85000"/>
                    <a:lumOff val="15000"/>
                  </a:schemeClr>
                </a:solidFill>
                <a:latin typeface="Arial"/>
                <a:ea typeface="Arial"/>
                <a:cs typeface="Arial"/>
              </a:rPr>
              <a:t>Борьба с повышенным стрессом, тревожностью и депрессией; потребность</a:t>
            </a:r>
            <a:r>
              <a:rPr lang="ru-RU" sz="1800" b="0" i="0" u="none" strike="noStrike" cap="none" spc="0">
                <a:solidFill>
                  <a:schemeClr val="tx1">
                    <a:lumMod val="85000"/>
                    <a:lumOff val="15000"/>
                  </a:schemeClr>
                </a:solidFill>
                <a:latin typeface="Arial"/>
                <a:ea typeface="Arial"/>
                <a:cs typeface="Arial"/>
              </a:rPr>
              <a:t> в доступной и эффективной психологической поддержке; </a:t>
            </a:r>
            <a:r>
              <a:rPr lang="ru-RU" sz="1800" b="0" i="0" u="none" strike="noStrike" cap="none" spc="0">
                <a:solidFill>
                  <a:schemeClr val="tx1">
                    <a:lumMod val="85000"/>
                    <a:lumOff val="15000"/>
                  </a:schemeClr>
                </a:solidFill>
                <a:latin typeface="Arial"/>
                <a:ea typeface="Arial"/>
                <a:cs typeface="Arial"/>
              </a:rPr>
              <a:t>желание улучшить психическое благополучие.</a:t>
            </a:r>
            <a:endParaRPr lang="ru-RU" sz="1800" b="0" i="0" u="none" strike="noStrike" cap="none" spc="0">
              <a:solidFill>
                <a:schemeClr val="tx1">
                  <a:lumMod val="85000"/>
                  <a:lumOff val="15000"/>
                </a:schemeClr>
              </a:solidFill>
              <a:latin typeface="Arial"/>
              <a:cs typeface="Arial"/>
            </a:endParaRPr>
          </a:p>
          <a:p>
            <a:pPr marL="283878" marR="0" indent="-283878" algn="l" defTabSz="914400">
              <a:lnSpc>
                <a:spcPct val="100000"/>
              </a:lnSpc>
              <a:spcBef>
                <a:spcPts val="0"/>
              </a:spcBef>
              <a:spcAft>
                <a:spcPts val="0"/>
              </a:spcAft>
              <a:buClr>
                <a:schemeClr val="tx1"/>
              </a:buClr>
              <a:buAutoNum type="arabicPeriod" startAt="1"/>
              <a:defRPr/>
            </a:pPr>
            <a:endParaRPr b="0" strike="noStrike" cap="none" spc="0">
              <a:solidFill>
                <a:schemeClr val="tx1">
                  <a:lumMod val="85000"/>
                  <a:lumOff val="15000"/>
                </a:schemeClr>
              </a:solidFill>
              <a:latin typeface="Arial"/>
              <a:cs typeface="Arial"/>
            </a:endParaRPr>
          </a:p>
          <a:p>
            <a:pPr>
              <a:defRPr/>
            </a:pPr>
            <a:r>
              <a:rPr lang="ru-RU" b="1" strike="noStrike" cap="none" spc="0">
                <a:solidFill>
                  <a:schemeClr val="tx1">
                    <a:lumMod val="85000"/>
                    <a:lumOff val="15000"/>
                  </a:schemeClr>
                </a:solidFill>
                <a:latin typeface="Arial"/>
                <a:cs typeface="Arial"/>
              </a:rPr>
              <a:t>3. Продукты</a:t>
            </a:r>
            <a:r>
              <a:rPr lang="ru-RU" b="1" strike="noStrike" cap="none" spc="0">
                <a:solidFill>
                  <a:schemeClr val="tx1">
                    <a:lumMod val="85000"/>
                    <a:lumOff val="15000"/>
                  </a:schemeClr>
                </a:solidFill>
                <a:latin typeface="Arial"/>
                <a:cs typeface="Arial"/>
              </a:rPr>
              <a:t>, которые сейчас использует для решения проблемы: </a:t>
            </a:r>
            <a:r>
              <a:rPr lang="ru-RU" sz="1800" b="0" i="0" u="none" strike="noStrike" cap="none" spc="0">
                <a:solidFill>
                  <a:schemeClr val="tx1">
                    <a:lumMod val="85000"/>
                    <a:lumOff val="15000"/>
                  </a:schemeClr>
                </a:solidFill>
                <a:latin typeface="Arial"/>
                <a:ea typeface="Arial"/>
                <a:cs typeface="Arial"/>
              </a:rPr>
              <a:t>попытки самостоятельно справляться с проблемами; п</a:t>
            </a:r>
            <a:r>
              <a:rPr lang="ru-RU" sz="1800" b="0" i="0" u="none" strike="noStrike" cap="none" spc="0">
                <a:solidFill>
                  <a:schemeClr val="tx1">
                    <a:lumMod val="85000"/>
                    <a:lumOff val="15000"/>
                  </a:schemeClr>
                </a:solidFill>
                <a:latin typeface="Arial"/>
                <a:ea typeface="Arial"/>
                <a:cs typeface="Arial"/>
              </a:rPr>
              <a:t>оиск информации и советов в интернете; </a:t>
            </a:r>
            <a:r>
              <a:rPr lang="ru-RU" sz="1800" b="0" i="0" u="none" strike="noStrike" cap="none" spc="0">
                <a:solidFill>
                  <a:schemeClr val="tx1">
                    <a:lumMod val="85000"/>
                    <a:lumOff val="15000"/>
                  </a:schemeClr>
                </a:solidFill>
                <a:latin typeface="Arial"/>
                <a:ea typeface="Arial"/>
                <a:cs typeface="Arial"/>
              </a:rPr>
              <a:t>обращение к традиционной психотерапии</a:t>
            </a:r>
            <a:endParaRPr lang="ru-RU" sz="1800" b="0" i="0" u="none" strike="noStrike" cap="none" spc="0">
              <a:solidFill>
                <a:schemeClr val="tx1">
                  <a:lumMod val="85000"/>
                  <a:lumOff val="15000"/>
                </a:schemeClr>
              </a:solidFill>
              <a:latin typeface="Arial"/>
              <a:cs typeface="Arial"/>
            </a:endParaRPr>
          </a:p>
          <a:p>
            <a:pPr marL="283878" marR="0" indent="-283878" algn="l" defTabSz="914400">
              <a:lnSpc>
                <a:spcPct val="100000"/>
              </a:lnSpc>
              <a:spcBef>
                <a:spcPts val="0"/>
              </a:spcBef>
              <a:spcAft>
                <a:spcPts val="0"/>
              </a:spcAft>
              <a:buClr>
                <a:schemeClr val="tx1"/>
              </a:buClr>
              <a:buAutoNum type="arabicPeriod" startAt="1"/>
              <a:defRPr/>
            </a:pPr>
            <a:endParaRPr b="0" strike="noStrike" cap="none" spc="0">
              <a:solidFill>
                <a:schemeClr val="tx1">
                  <a:lumMod val="85000"/>
                  <a:lumOff val="15000"/>
                </a:schemeClr>
              </a:solidFill>
              <a:latin typeface="Arial"/>
              <a:cs typeface="Arial"/>
            </a:endParaRPr>
          </a:p>
          <a:p>
            <a:pPr>
              <a:defRPr/>
            </a:pPr>
            <a:r>
              <a:rPr lang="ru-RU" b="1" strike="noStrike" cap="none" spc="0">
                <a:solidFill>
                  <a:schemeClr val="tx1">
                    <a:lumMod val="85000"/>
                    <a:lumOff val="15000"/>
                  </a:schemeClr>
                </a:solidFill>
                <a:latin typeface="Arial"/>
                <a:cs typeface="Arial"/>
              </a:rPr>
              <a:t>4. Причины</a:t>
            </a:r>
            <a:r>
              <a:rPr lang="ru-RU" b="1" strike="noStrike" cap="none" spc="0">
                <a:solidFill>
                  <a:schemeClr val="tx1">
                    <a:lumMod val="85000"/>
                    <a:lumOff val="15000"/>
                  </a:schemeClr>
                </a:solidFill>
                <a:latin typeface="Arial"/>
                <a:cs typeface="Arial"/>
              </a:rPr>
              <a:t>, по которым текущие решения «не работают»: </a:t>
            </a:r>
            <a:r>
              <a:rPr lang="ru-RU" sz="1800" b="0" i="0" u="none" strike="noStrike" cap="none" spc="0">
                <a:solidFill>
                  <a:schemeClr val="tx1">
                    <a:lumMod val="85000"/>
                    <a:lumOff val="15000"/>
                  </a:schemeClr>
                </a:solidFill>
                <a:latin typeface="Arial"/>
                <a:ea typeface="Arial"/>
                <a:cs typeface="Arial"/>
              </a:rPr>
              <a:t>Неэффективность; противоречивость и ненадежность информации в открытых источниках; дорогая стоимость терапии</a:t>
            </a:r>
            <a:endParaRPr lang="ru-RU" sz="1800" b="0" i="0" u="none" strike="noStrike" cap="none" spc="0">
              <a:solidFill>
                <a:schemeClr val="tx1">
                  <a:lumMod val="85000"/>
                  <a:lumOff val="15000"/>
                </a:schemeClr>
              </a:solidFill>
              <a:latin typeface="Arial"/>
              <a:cs typeface="Arial"/>
            </a:endParaRPr>
          </a:p>
          <a:p>
            <a:pPr>
              <a:defRPr/>
            </a:pPr>
            <a:r>
              <a:rPr lang="ru-RU" sz="1800" b="0" i="0" u="none" strike="noStrike" cap="none" spc="0">
                <a:solidFill>
                  <a:schemeClr val="tx1">
                    <a:lumMod val="85000"/>
                    <a:lumOff val="15000"/>
                  </a:schemeClr>
                </a:solidFill>
                <a:latin typeface="Arial"/>
                <a:ea typeface="Arial"/>
                <a:cs typeface="Arial"/>
              </a:rPr>
              <a:t>Информация в интернете не всегда надежна и может быть противоречивой.</a:t>
            </a:r>
            <a:br>
              <a:rPr b="0" strike="noStrike" cap="none" spc="0">
                <a:solidFill>
                  <a:schemeClr val="tx1">
                    <a:lumMod val="85000"/>
                    <a:lumOff val="15000"/>
                  </a:schemeClr>
                </a:solidFill>
                <a:latin typeface="Arial"/>
                <a:cs typeface="Arial"/>
              </a:rPr>
            </a:br>
            <a:br>
              <a:rPr b="0" strike="noStrike" cap="none" spc="0">
                <a:solidFill>
                  <a:schemeClr val="tx1">
                    <a:lumMod val="85000"/>
                    <a:lumOff val="15000"/>
                  </a:schemeClr>
                </a:solidFill>
                <a:latin typeface="Arial"/>
                <a:cs typeface="Arial"/>
              </a:rPr>
            </a:br>
            <a:r>
              <a:rPr b="0" strike="noStrike" cap="none" spc="0">
                <a:solidFill>
                  <a:schemeClr val="tx1">
                    <a:lumMod val="85000"/>
                    <a:lumOff val="15000"/>
                  </a:schemeClr>
                </a:solidFill>
                <a:latin typeface="Arial"/>
                <a:cs typeface="Arial"/>
              </a:rPr>
              <a:t>5. </a:t>
            </a:r>
            <a:r>
              <a:rPr lang="ru-RU" b="1" strike="noStrike" cap="none" spc="0">
                <a:solidFill>
                  <a:schemeClr val="tx1">
                    <a:lumMod val="85000"/>
                    <a:lumOff val="15000"/>
                  </a:schemeClr>
                </a:solidFill>
                <a:latin typeface="Arial"/>
                <a:cs typeface="Arial"/>
              </a:rPr>
              <a:t>Что ценит</a:t>
            </a:r>
            <a:r>
              <a:rPr lang="ru-RU" b="1" strike="noStrike" cap="none" spc="0">
                <a:solidFill>
                  <a:schemeClr val="tx1">
                    <a:lumMod val="85000"/>
                    <a:lumOff val="15000"/>
                  </a:schemeClr>
                </a:solidFill>
                <a:latin typeface="Arial"/>
                <a:cs typeface="Arial"/>
              </a:rPr>
              <a:t>, на что обращает внимание</a:t>
            </a:r>
            <a:r>
              <a:rPr lang="ru-RU" b="1" strike="noStrike" cap="none" spc="0">
                <a:latin typeface="Arial"/>
                <a:cs typeface="Arial"/>
              </a:rPr>
              <a:t>: </a:t>
            </a:r>
            <a:r>
              <a:rPr lang="ru-RU" b="0" strike="noStrike" cap="none" spc="0">
                <a:latin typeface="Arial"/>
                <a:cs typeface="Arial"/>
              </a:rPr>
              <a:t>доступность и практичность, простота использования ресурсов, современный подход, анонимность и конфиденциальность</a:t>
            </a:r>
            <a:endParaRPr lang="ru-RU" sz="1800" b="0" i="0" u="none" strike="noStrike" cap="none" spc="0">
              <a:solidFill>
                <a:schemeClr val="tx1">
                  <a:lumMod val="85000"/>
                  <a:lumOff val="15000"/>
                </a:schemeClr>
              </a:solidFill>
              <a:latin typeface="Arial"/>
              <a:cs typeface="Arial"/>
            </a:endParaRPr>
          </a:p>
          <a:p>
            <a:pPr>
              <a:defRPr/>
            </a:pPr>
            <a:endParaRPr lang="ru-RU">
              <a:latin typeface="Arial"/>
              <a:cs typeface="Arial"/>
            </a:endParaRPr>
          </a:p>
          <a:p>
            <a:pPr>
              <a:defRPr/>
            </a:pPr>
            <a:endParaRPr lang="ru-RU">
              <a:latin typeface="Arial"/>
              <a:cs typeface="Arial"/>
            </a:endParaRPr>
          </a:p>
        </p:txBody>
      </p:sp>
      <p:sp>
        <p:nvSpPr>
          <p:cNvPr id="5737567" name="TextBox 3"/>
          <p:cNvSpPr txBox="1"/>
          <p:nvPr/>
        </p:nvSpPr>
        <p:spPr bwMode="auto">
          <a:xfrm>
            <a:off x="794642" y="6309507"/>
            <a:ext cx="183636" cy="366119"/>
          </a:xfrm>
          <a:prstGeom prst="rect">
            <a:avLst/>
          </a:prstGeom>
          <a:noFill/>
        </p:spPr>
        <p:txBody>
          <a:bodyPr wrap="none" rtlCol="0">
            <a:spAutoFit/>
          </a:bodyPr>
          <a:lstStyle/>
          <a:p>
            <a:pPr>
              <a:defRPr/>
            </a:pPr>
            <a:endParaRPr/>
          </a:p>
        </p:txBody>
      </p:sp>
      <p:pic>
        <p:nvPicPr>
          <p:cNvPr id="1357442333" name=""/>
          <p:cNvPicPr>
            <a:picLocks noChangeAspect="1"/>
          </p:cNvPicPr>
          <p:nvPr/>
        </p:nvPicPr>
        <p:blipFill>
          <a:blip r:embed="rId2"/>
          <a:srcRect l="22251" t="0" r="0" b="0"/>
          <a:stretch/>
        </p:blipFill>
        <p:spPr bwMode="auto">
          <a:xfrm flipH="0" flipV="0">
            <a:off x="207125" y="1143000"/>
            <a:ext cx="3311574" cy="2838449"/>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7" name="Группа 6"/>
          <p:cNvGrpSpPr/>
          <p:nvPr/>
        </p:nvGrpSpPr>
        <p:grpSpPr bwMode="auto">
          <a:xfrm>
            <a:off x="0" y="0"/>
            <a:ext cx="12192000" cy="797560"/>
            <a:chOff x="0" y="0"/>
            <a:chExt cx="12192000" cy="797560"/>
          </a:xfrm>
        </p:grpSpPr>
        <p:sp>
          <p:nvSpPr>
            <p:cNvPr id="8" name="Прямоугольник 7"/>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sz="1600" i="1"/>
            </a:p>
          </p:txBody>
        </p:sp>
        <p:sp>
          <p:nvSpPr>
            <p:cNvPr id="9" name="Прямоугольник 8"/>
            <p:cNvSpPr/>
            <p:nvPr/>
          </p:nvSpPr>
          <p:spPr bwMode="auto">
            <a:xfrm>
              <a:off x="419315" y="330200"/>
              <a:ext cx="3099387"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sz="1600" i="1"/>
            </a:p>
          </p:txBody>
        </p:sp>
        <p:sp>
          <p:nvSpPr>
            <p:cNvPr id="10" name="TextBox 9"/>
            <p:cNvSpPr txBox="1"/>
            <p:nvPr/>
          </p:nvSpPr>
          <p:spPr bwMode="auto">
            <a:xfrm>
              <a:off x="794644" y="390789"/>
              <a:ext cx="2226892" cy="369332"/>
            </a:xfrm>
            <a:prstGeom prst="rect">
              <a:avLst/>
            </a:prstGeom>
            <a:noFill/>
          </p:spPr>
          <p:txBody>
            <a:bodyPr wrap="none" rtlCol="0">
              <a:spAutoFit/>
            </a:bodyPr>
            <a:lstStyle/>
            <a:p>
              <a:pPr>
                <a:defRPr/>
              </a:pPr>
              <a:r>
                <a:rPr lang="ru-RU">
                  <a:latin typeface="Arial Black"/>
                  <a:cs typeface="Arial"/>
                </a:rPr>
                <a:t>ИДЕЯ ПРОЕКТА</a:t>
              </a:r>
              <a:endParaRPr/>
            </a:p>
          </p:txBody>
        </p:sp>
      </p:grpSp>
      <p:sp>
        <p:nvSpPr>
          <p:cNvPr id="5" name="TextBox 4"/>
          <p:cNvSpPr txBox="1"/>
          <p:nvPr/>
        </p:nvSpPr>
        <p:spPr bwMode="auto">
          <a:xfrm flipH="0" flipV="0">
            <a:off x="327870" y="1319509"/>
            <a:ext cx="9629963" cy="4846679"/>
          </a:xfrm>
          <a:prstGeom prst="rect">
            <a:avLst/>
          </a:prstGeom>
          <a:noFill/>
        </p:spPr>
        <p:txBody>
          <a:bodyPr wrap="square" rtlCol="0">
            <a:spAutoFit/>
          </a:bodyPr>
          <a:lstStyle/>
          <a:p>
            <a:pPr>
              <a:defRPr/>
            </a:pPr>
            <a:r>
              <a:rPr lang="ru-RU" sz="2600" b="1">
                <a:latin typeface="Arial"/>
                <a:cs typeface="Arial"/>
              </a:rPr>
              <a:t>Предлагаемая идея</a:t>
            </a:r>
            <a:r>
              <a:rPr lang="ru-RU" sz="2600">
                <a:latin typeface="Arial"/>
                <a:cs typeface="Arial"/>
              </a:rPr>
              <a:t>: </a:t>
            </a:r>
            <a:r>
              <a:rPr lang="ru-RU" sz="2600" b="0" i="0" u="none" strike="noStrike" cap="none" spc="0">
                <a:solidFill>
                  <a:schemeClr val="tx1"/>
                </a:solidFill>
                <a:latin typeface="Arial"/>
                <a:ea typeface="Arial"/>
                <a:cs typeface="Arial"/>
              </a:rPr>
              <a:t>У нас есть предложение о разработке мобильного приложения, которое поможет пользователям более осознанно отслеживать и улучшать свое эмоциональное состояние и самочувствие. Это приложение будет предоставлять ценные инструменты и ресурсы для поддержания здоровой, счастливой, полноценной и сбалансированной жизни. </a:t>
            </a:r>
            <a:r>
              <a:rPr lang="ru-RU" sz="2600" b="0" i="0" u="none" strike="noStrike" cap="none" spc="0">
                <a:solidFill>
                  <a:schemeClr val="tx1"/>
                </a:solidFill>
                <a:latin typeface="Arial"/>
                <a:ea typeface="Arial"/>
                <a:cs typeface="Arial"/>
              </a:rPr>
              <a:t> </a:t>
            </a:r>
            <a:endParaRPr sz="2600"/>
          </a:p>
          <a:p>
            <a:pPr>
              <a:defRPr/>
            </a:pPr>
            <a:endParaRPr sz="2600">
              <a:latin typeface="Arial"/>
              <a:cs typeface="Arial"/>
            </a:endParaRPr>
          </a:p>
          <a:p>
            <a:pPr>
              <a:defRPr/>
            </a:pPr>
            <a:endParaRPr sz="2600">
              <a:latin typeface="Arial"/>
              <a:cs typeface="Arial"/>
            </a:endParaRPr>
          </a:p>
          <a:p>
            <a:pPr>
              <a:defRPr/>
            </a:pPr>
            <a:r>
              <a:rPr lang="ru-RU" sz="2600" b="1">
                <a:solidFill>
                  <a:schemeClr val="tx1">
                    <a:lumMod val="85000"/>
                    <a:lumOff val="15000"/>
                  </a:schemeClr>
                </a:solidFill>
                <a:latin typeface="Arial"/>
                <a:cs typeface="Arial"/>
              </a:rPr>
              <a:t>Мы сможем </a:t>
            </a:r>
            <a:r>
              <a:rPr lang="ru-RU" sz="2600">
                <a:solidFill>
                  <a:schemeClr val="tx1">
                    <a:lumMod val="85000"/>
                    <a:lumOff val="15000"/>
                  </a:schemeClr>
                </a:solidFill>
                <a:latin typeface="Arial"/>
                <a:cs typeface="Arial"/>
              </a:rPr>
              <a:t>реализовать проект в период до 3-х лет, за сумму до 1 млн р</a:t>
            </a:r>
            <a:r>
              <a:rPr lang="ru-RU" sz="2600">
                <a:latin typeface="Arial"/>
                <a:cs typeface="Arial"/>
              </a:rPr>
              <a:t>ублей, силами нашей команды.</a:t>
            </a:r>
            <a:endParaRPr sz="2600"/>
          </a:p>
          <a:p>
            <a:pPr>
              <a:defRPr/>
            </a:pPr>
            <a:endParaRPr sz="2600">
              <a:latin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a:off x="0" y="0"/>
            <a:ext cx="12192000" cy="797560"/>
            <a:chOff x="0" y="0"/>
            <a:chExt cx="12192000" cy="797560"/>
          </a:xfrm>
        </p:grpSpPr>
        <p:sp>
          <p:nvSpPr>
            <p:cNvPr id="7" name="Прямоугольник 6"/>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8" name="Прямоугольник 7"/>
            <p:cNvSpPr/>
            <p:nvPr/>
          </p:nvSpPr>
          <p:spPr bwMode="auto">
            <a:xfrm>
              <a:off x="419315" y="330200"/>
              <a:ext cx="2977096"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4" name="TextBox 3"/>
            <p:cNvSpPr txBox="1"/>
            <p:nvPr/>
          </p:nvSpPr>
          <p:spPr bwMode="auto">
            <a:xfrm>
              <a:off x="419315" y="402364"/>
              <a:ext cx="2977097" cy="369332"/>
            </a:xfrm>
            <a:prstGeom prst="rect">
              <a:avLst/>
            </a:prstGeom>
            <a:noFill/>
          </p:spPr>
          <p:txBody>
            <a:bodyPr wrap="none" rtlCol="0">
              <a:spAutoFit/>
            </a:bodyPr>
            <a:lstStyle/>
            <a:p>
              <a:pPr>
                <a:defRPr/>
              </a:pPr>
              <a:r>
                <a:rPr lang="ru-RU">
                  <a:latin typeface="Arial Black"/>
                  <a:cs typeface="Arial"/>
                </a:rPr>
                <a:t>ПРОФИЛЬ КОМАНДЫ</a:t>
              </a:r>
              <a:endParaRPr/>
            </a:p>
          </p:txBody>
        </p:sp>
      </p:grpSp>
      <p:sp>
        <p:nvSpPr>
          <p:cNvPr id="12" name="TextBox 11"/>
          <p:cNvSpPr txBox="1"/>
          <p:nvPr/>
        </p:nvSpPr>
        <p:spPr bwMode="auto">
          <a:xfrm>
            <a:off x="4631325" y="5472697"/>
            <a:ext cx="2550733" cy="1128119"/>
          </a:xfrm>
          <a:prstGeom prst="rect">
            <a:avLst/>
          </a:prstGeom>
          <a:noFill/>
        </p:spPr>
        <p:txBody>
          <a:bodyPr wrap="none" rtlCol="0">
            <a:spAutoFit/>
          </a:bodyPr>
          <a:lstStyle/>
          <a:p>
            <a:pPr algn="ctr">
              <a:defRPr/>
            </a:pPr>
            <a:r>
              <a:rPr lang="ru-RU" b="1">
                <a:latin typeface="Arial"/>
                <a:cs typeface="Arial"/>
              </a:rPr>
              <a:t>Надежда Трифонова</a:t>
            </a:r>
            <a:endParaRPr/>
          </a:p>
          <a:p>
            <a:pPr>
              <a:defRPr/>
            </a:pPr>
            <a:r>
              <a:rPr lang="ru-RU" sz="1600">
                <a:latin typeface="Arial"/>
                <a:cs typeface="Arial"/>
              </a:rPr>
              <a:t>Копирайтер;</a:t>
            </a:r>
            <a:r>
              <a:rPr lang="ru-RU" sz="1600">
                <a:latin typeface="Arial"/>
                <a:cs typeface="Arial"/>
              </a:rPr>
              <a:t> Спикер</a:t>
            </a:r>
            <a:br>
              <a:rPr lang="ru-RU" sz="1600">
                <a:latin typeface="Arial"/>
                <a:cs typeface="Arial"/>
              </a:rPr>
            </a:br>
            <a:br>
              <a:rPr lang="ru-RU" sz="1600">
                <a:latin typeface="Arial"/>
                <a:cs typeface="Arial"/>
              </a:rPr>
            </a:br>
            <a:endParaRPr/>
          </a:p>
        </p:txBody>
      </p:sp>
      <p:sp>
        <p:nvSpPr>
          <p:cNvPr id="14" name="TextBox 13"/>
          <p:cNvSpPr txBox="1"/>
          <p:nvPr/>
        </p:nvSpPr>
        <p:spPr bwMode="auto">
          <a:xfrm>
            <a:off x="430246" y="5407175"/>
            <a:ext cx="2840386" cy="640440"/>
          </a:xfrm>
          <a:prstGeom prst="rect">
            <a:avLst/>
          </a:prstGeom>
          <a:noFill/>
        </p:spPr>
        <p:txBody>
          <a:bodyPr wrap="none" rtlCol="0">
            <a:spAutoFit/>
          </a:bodyPr>
          <a:lstStyle/>
          <a:p>
            <a:pPr algn="ctr">
              <a:defRPr/>
            </a:pPr>
            <a:r>
              <a:rPr lang="ru-RU" b="1">
                <a:latin typeface="Arial"/>
                <a:cs typeface="Arial"/>
              </a:rPr>
              <a:t>Альбина Шамсубарова</a:t>
            </a:r>
            <a:endParaRPr/>
          </a:p>
          <a:p>
            <a:pPr>
              <a:defRPr/>
            </a:pPr>
            <a:r>
              <a:rPr lang="ru-RU">
                <a:latin typeface="Arial"/>
                <a:cs typeface="Arial"/>
              </a:rPr>
              <a:t>Аналитик</a:t>
            </a:r>
            <a:endParaRPr lang="ru-RU">
              <a:latin typeface="Arial"/>
              <a:cs typeface="Arial"/>
            </a:endParaRPr>
          </a:p>
        </p:txBody>
      </p:sp>
      <p:sp>
        <p:nvSpPr>
          <p:cNvPr id="18" name="TextBox 17"/>
          <p:cNvSpPr txBox="1"/>
          <p:nvPr/>
        </p:nvSpPr>
        <p:spPr bwMode="auto">
          <a:xfrm rot="0" flipH="1" flipV="0">
            <a:off x="8057316" y="5485400"/>
            <a:ext cx="4261835" cy="609959"/>
          </a:xfrm>
          <a:prstGeom prst="rect">
            <a:avLst/>
          </a:prstGeom>
          <a:noFill/>
          <a:effectLst/>
        </p:spPr>
        <p:txBody>
          <a:bodyPr wrap="square" rtlCol="0">
            <a:spAutoFit/>
          </a:bodyPr>
          <a:lstStyle/>
          <a:p>
            <a:pPr algn="ctr">
              <a:defRPr/>
            </a:pPr>
            <a:r>
              <a:rPr lang="ru-RU" b="1">
                <a:latin typeface="Arial"/>
                <a:cs typeface="Arial"/>
              </a:rPr>
              <a:t>Елизавета Халитулина</a:t>
            </a:r>
            <a:br>
              <a:rPr lang="ru-RU" b="1">
                <a:latin typeface="Arial"/>
                <a:cs typeface="Arial"/>
              </a:rPr>
            </a:br>
            <a:r>
              <a:rPr lang="ru-RU" sz="1600">
                <a:latin typeface="Arial"/>
                <a:cs typeface="Arial"/>
              </a:rPr>
              <a:t>Постановка целей и задач</a:t>
            </a:r>
            <a:endParaRPr/>
          </a:p>
        </p:txBody>
      </p:sp>
      <p:pic>
        <p:nvPicPr>
          <p:cNvPr id="1712575278" name=""/>
          <p:cNvPicPr>
            <a:picLocks noChangeAspect="1"/>
          </p:cNvPicPr>
          <p:nvPr/>
        </p:nvPicPr>
        <p:blipFill>
          <a:blip r:embed="rId2"/>
          <a:stretch/>
        </p:blipFill>
        <p:spPr bwMode="auto">
          <a:xfrm flipH="0" flipV="0">
            <a:off x="8741783" y="1221617"/>
            <a:ext cx="3028972" cy="4066239"/>
          </a:xfrm>
          <a:prstGeom prst="rect">
            <a:avLst/>
          </a:prstGeom>
          <a:ln w="12699">
            <a:solidFill>
              <a:schemeClr val="accent1">
                <a:lumMod val="50196"/>
              </a:schemeClr>
            </a:solidFill>
            <a:prstDash val="solid"/>
          </a:ln>
          <a:effectLst>
            <a:outerShdw blurRad="50800" dist="38100" dir="2700000" algn="tl" rotWithShape="0">
              <a:prstClr val="black">
                <a:alpha val="40000"/>
              </a:prstClr>
            </a:outerShdw>
          </a:effectLst>
        </p:spPr>
      </p:pic>
      <p:pic>
        <p:nvPicPr>
          <p:cNvPr id="67120685" name=""/>
          <p:cNvPicPr>
            <a:picLocks noChangeAspect="1"/>
          </p:cNvPicPr>
          <p:nvPr/>
        </p:nvPicPr>
        <p:blipFill>
          <a:blip r:embed="rId3"/>
          <a:stretch/>
        </p:blipFill>
        <p:spPr bwMode="auto">
          <a:xfrm flipH="0" flipV="0">
            <a:off x="4555483" y="1221617"/>
            <a:ext cx="2985779" cy="3981039"/>
          </a:xfrm>
          <a:prstGeom prst="rect">
            <a:avLst/>
          </a:prstGeom>
          <a:ln w="12699">
            <a:solidFill>
              <a:schemeClr val="accent1">
                <a:lumMod val="50196"/>
              </a:schemeClr>
            </a:solidFill>
            <a:prstDash val="solid"/>
          </a:ln>
          <a:effectLst>
            <a:outerShdw blurRad="50800" dist="38100" dir="2700000" algn="tl" rotWithShape="0">
              <a:prstClr val="black">
                <a:alpha val="40000"/>
              </a:prstClr>
            </a:outerShdw>
          </a:effectLst>
        </p:spPr>
      </p:pic>
      <p:pic>
        <p:nvPicPr>
          <p:cNvPr id="1152416333" name=""/>
          <p:cNvPicPr>
            <a:picLocks noChangeAspect="1"/>
          </p:cNvPicPr>
          <p:nvPr/>
        </p:nvPicPr>
        <p:blipFill>
          <a:blip r:embed="rId4"/>
          <a:stretch/>
        </p:blipFill>
        <p:spPr bwMode="auto">
          <a:xfrm flipH="0" flipV="0">
            <a:off x="430246" y="1221617"/>
            <a:ext cx="2984500" cy="3979334"/>
          </a:xfrm>
          <a:prstGeom prst="rect">
            <a:avLst/>
          </a:prstGeom>
          <a:ln w="12699">
            <a:solidFill>
              <a:schemeClr val="accent1">
                <a:lumMod val="50196"/>
              </a:schemeClr>
            </a:solidFill>
            <a:prstDash val="solid"/>
          </a:ln>
          <a:effectLst>
            <a:outerShdw blurRad="50800" dist="38100" dir="2700000" algn="tl" rotWithShape="0">
              <a:prstClr val="black">
                <a:alpha val="40000"/>
              </a:prstClr>
            </a:outerShdw>
          </a:effectLst>
        </p:spPr>
      </p:pic>
      <p:sp>
        <p:nvSpPr>
          <p:cNvPr id="1352442836" name=""/>
          <p:cNvSpPr/>
          <p:nvPr/>
        </p:nvSpPr>
        <p:spPr bwMode="auto">
          <a:xfrm flipH="0" flipV="0">
            <a:off x="4311957" y="6095360"/>
            <a:ext cx="3570604" cy="70139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1000" b="0" i="0" u="none">
                <a:solidFill>
                  <a:schemeClr val="tx1"/>
                </a:solidFill>
                <a:latin typeface="Liberation Sans"/>
                <a:ea typeface="Liberation Sans"/>
                <a:cs typeface="Liberation Sans"/>
              </a:rPr>
              <a:t>Работает в сфере копирайтинга, </a:t>
            </a:r>
            <a:r>
              <a:rPr lang="ru-RU" sz="1000" b="0" i="0" u="none" strike="noStrike" cap="none" spc="0">
                <a:solidFill>
                  <a:schemeClr val="tx1"/>
                </a:solidFill>
                <a:latin typeface="Liberation Sans"/>
                <a:ea typeface="Liberation Sans"/>
                <a:cs typeface="Liberation Sans"/>
              </a:rPr>
              <a:t>создает тексты и контент для проекта, включая статьи, рекламные материалы и другие текстовые элементы, </a:t>
            </a:r>
            <a:r>
              <a:rPr sz="1000" b="0" i="0" u="none">
                <a:solidFill>
                  <a:schemeClr val="tx1"/>
                </a:solidFill>
                <a:latin typeface="Liberation Sans"/>
                <a:ea typeface="Liberation Sans"/>
                <a:cs typeface="Liberation Sans"/>
              </a:rPr>
              <a:t>обладает развитыми коммуникативными навыками</a:t>
            </a:r>
            <a:endParaRPr>
              <a:solidFill>
                <a:schemeClr val="tx1"/>
              </a:solidFill>
            </a:endParaRPr>
          </a:p>
        </p:txBody>
      </p:sp>
      <p:sp>
        <p:nvSpPr>
          <p:cNvPr id="1832446278" name=""/>
          <p:cNvSpPr/>
          <p:nvPr/>
        </p:nvSpPr>
        <p:spPr bwMode="auto">
          <a:xfrm flipH="0" flipV="0">
            <a:off x="205299" y="6047615"/>
            <a:ext cx="3336469" cy="70139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1000" b="0" i="0" u="none">
                <a:solidFill>
                  <a:schemeClr val="tx1"/>
                </a:solidFill>
                <a:latin typeface="Liberation Sans"/>
                <a:ea typeface="Liberation Sans"/>
                <a:cs typeface="Liberation Sans"/>
              </a:rPr>
              <a:t>Хорошо работает с поиском информации и анализом данных. Занимается исследованием рынка и выдвигает предложения по улучшению продукта.</a:t>
            </a:r>
            <a:endParaRPr>
              <a:solidFill>
                <a:schemeClr val="tx1"/>
              </a:solidFill>
            </a:endParaRPr>
          </a:p>
        </p:txBody>
      </p:sp>
      <p:sp>
        <p:nvSpPr>
          <p:cNvPr id="837055784" name=""/>
          <p:cNvSpPr/>
          <p:nvPr/>
        </p:nvSpPr>
        <p:spPr bwMode="auto">
          <a:xfrm>
            <a:off x="8427313" y="6095357"/>
            <a:ext cx="3294312" cy="54899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1000" b="0" i="0" u="none">
                <a:solidFill>
                  <a:schemeClr val="tx1"/>
                </a:solidFill>
                <a:latin typeface="Liberation Sans"/>
                <a:ea typeface="Liberation Sans"/>
                <a:cs typeface="Liberation Sans"/>
              </a:rPr>
              <a:t>Умеет создавать анимированные элементы, имеет о</a:t>
            </a:r>
            <a:r>
              <a:rPr sz="1000" b="0" i="0" u="none">
                <a:solidFill>
                  <a:schemeClr val="tx1"/>
                </a:solidFill>
                <a:latin typeface="Liberation Sans"/>
                <a:ea typeface="Liberation Sans"/>
                <a:cs typeface="Liberation Sans"/>
              </a:rPr>
              <a:t>пыт создания визуальных концепций для сайтов, у</a:t>
            </a:r>
            <a:r>
              <a:rPr sz="1000" b="0" i="0" u="none">
                <a:solidFill>
                  <a:schemeClr val="tx1"/>
                </a:solidFill>
                <a:latin typeface="Liberation Sans"/>
                <a:ea typeface="Liberation Sans"/>
                <a:cs typeface="Liberation Sans"/>
              </a:rPr>
              <a:t>спешно прошла курса ЦК в ТюмГУ</a:t>
            </a:r>
            <a:endParaRPr>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931241798" name="Группа 19"/>
          <p:cNvGrpSpPr/>
          <p:nvPr/>
        </p:nvGrpSpPr>
        <p:grpSpPr bwMode="auto">
          <a:xfrm>
            <a:off x="0" y="0"/>
            <a:ext cx="12191999" cy="797559"/>
            <a:chOff x="0" y="0"/>
            <a:chExt cx="12191999" cy="797559"/>
          </a:xfrm>
        </p:grpSpPr>
        <p:sp>
          <p:nvSpPr>
            <p:cNvPr id="81122342" name="Прямоугольник 6"/>
            <p:cNvSpPr/>
            <p:nvPr/>
          </p:nvSpPr>
          <p:spPr bwMode="auto">
            <a:xfrm>
              <a:off x="0" y="0"/>
              <a:ext cx="12191999" cy="590308"/>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12677275" name="Прямоугольник 7"/>
            <p:cNvSpPr/>
            <p:nvPr/>
          </p:nvSpPr>
          <p:spPr bwMode="auto">
            <a:xfrm>
              <a:off x="419314" y="330199"/>
              <a:ext cx="2977095" cy="467359"/>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1798808228" name="TextBox 3"/>
            <p:cNvSpPr txBox="1"/>
            <p:nvPr/>
          </p:nvSpPr>
          <p:spPr bwMode="auto">
            <a:xfrm>
              <a:off x="419314" y="402363"/>
              <a:ext cx="2977096" cy="369331"/>
            </a:xfrm>
            <a:prstGeom prst="rect">
              <a:avLst/>
            </a:prstGeom>
            <a:noFill/>
          </p:spPr>
          <p:txBody>
            <a:bodyPr wrap="none" rtlCol="0">
              <a:spAutoFit/>
            </a:bodyPr>
            <a:lstStyle/>
            <a:p>
              <a:pPr>
                <a:defRPr/>
              </a:pPr>
              <a:r>
                <a:rPr lang="ru-RU">
                  <a:latin typeface="Arial Black"/>
                  <a:cs typeface="Arial"/>
                </a:rPr>
                <a:t>ПРОФИЛЬ КОМАНДЫ</a:t>
              </a:r>
              <a:endParaRPr/>
            </a:p>
          </p:txBody>
        </p:sp>
      </p:grpSp>
      <p:sp>
        <p:nvSpPr>
          <p:cNvPr id="1614764125" name="TextBox 15"/>
          <p:cNvSpPr txBox="1"/>
          <p:nvPr/>
        </p:nvSpPr>
        <p:spPr bwMode="auto">
          <a:xfrm flipH="0" flipV="0">
            <a:off x="535208" y="5137869"/>
            <a:ext cx="3467124" cy="853799"/>
          </a:xfrm>
          <a:prstGeom prst="rect">
            <a:avLst/>
          </a:prstGeom>
          <a:noFill/>
        </p:spPr>
        <p:txBody>
          <a:bodyPr wrap="square" rtlCol="0">
            <a:spAutoFit/>
          </a:bodyPr>
          <a:lstStyle/>
          <a:p>
            <a:pPr algn="l">
              <a:defRPr/>
            </a:pPr>
            <a:r>
              <a:rPr lang="ru-RU" b="1">
                <a:latin typeface="Arial"/>
                <a:cs typeface="Arial"/>
              </a:rPr>
              <a:t>Анна Самойлова</a:t>
            </a:r>
            <a:endParaRPr/>
          </a:p>
          <a:p>
            <a:pPr algn="l">
              <a:defRPr/>
            </a:pPr>
            <a:r>
              <a:rPr lang="ru-RU" sz="1600">
                <a:latin typeface="Arial"/>
                <a:cs typeface="Arial"/>
              </a:rPr>
              <a:t>Представитель;</a:t>
            </a:r>
            <a:br>
              <a:rPr lang="ru-RU" sz="1600">
                <a:latin typeface="Arial"/>
                <a:cs typeface="Arial"/>
              </a:rPr>
            </a:br>
            <a:r>
              <a:rPr lang="ru-RU" sz="1600">
                <a:latin typeface="Arial"/>
                <a:cs typeface="Arial"/>
              </a:rPr>
              <a:t>распределение ролей и задач</a:t>
            </a:r>
            <a:endParaRPr lang="ru-RU">
              <a:latin typeface="Arial"/>
              <a:cs typeface="Arial"/>
            </a:endParaRPr>
          </a:p>
        </p:txBody>
      </p:sp>
      <p:sp>
        <p:nvSpPr>
          <p:cNvPr id="331962010" name="TextBox 15"/>
          <p:cNvSpPr txBox="1"/>
          <p:nvPr/>
        </p:nvSpPr>
        <p:spPr bwMode="auto">
          <a:xfrm>
            <a:off x="4529545" y="5244492"/>
            <a:ext cx="2447707" cy="609958"/>
          </a:xfrm>
          <a:prstGeom prst="rect">
            <a:avLst/>
          </a:prstGeom>
          <a:noFill/>
        </p:spPr>
        <p:txBody>
          <a:bodyPr wrap="none" rtlCol="0">
            <a:spAutoFit/>
          </a:bodyPr>
          <a:lstStyle/>
          <a:p>
            <a:pPr algn="ctr">
              <a:defRPr/>
            </a:pPr>
            <a:r>
              <a:rPr lang="ru-RU" b="1">
                <a:latin typeface="Arial"/>
                <a:cs typeface="Arial"/>
              </a:rPr>
              <a:t>Анна Стародубцева</a:t>
            </a:r>
            <a:br>
              <a:rPr lang="ru-RU" b="1">
                <a:latin typeface="Arial"/>
                <a:cs typeface="Arial"/>
              </a:rPr>
            </a:br>
            <a:r>
              <a:rPr lang="ru-RU" sz="1600" b="0">
                <a:latin typeface="Arial"/>
                <a:cs typeface="Arial"/>
              </a:rPr>
              <a:t>Генератор идей</a:t>
            </a:r>
            <a:endParaRPr/>
          </a:p>
        </p:txBody>
      </p:sp>
      <p:pic>
        <p:nvPicPr>
          <p:cNvPr id="438401188" name=""/>
          <p:cNvPicPr>
            <a:picLocks noChangeAspect="1"/>
          </p:cNvPicPr>
          <p:nvPr/>
        </p:nvPicPr>
        <p:blipFill>
          <a:blip r:embed="rId2"/>
          <a:stretch/>
        </p:blipFill>
        <p:spPr bwMode="auto">
          <a:xfrm flipH="0" flipV="0">
            <a:off x="598709" y="1275910"/>
            <a:ext cx="2514413" cy="3786414"/>
          </a:xfrm>
          <a:prstGeom prst="rect">
            <a:avLst/>
          </a:prstGeom>
          <a:ln w="12699">
            <a:solidFill>
              <a:schemeClr val="accent1">
                <a:lumMod val="50196"/>
              </a:schemeClr>
            </a:solidFill>
            <a:prstDash val="solid"/>
          </a:ln>
          <a:effectLst>
            <a:outerShdw blurRad="50800" dist="38100" dir="2700000" algn="tl" rotWithShape="0">
              <a:prstClr val="black">
                <a:alpha val="40000"/>
              </a:prstClr>
            </a:outerShdw>
          </a:effectLst>
        </p:spPr>
      </p:pic>
      <p:pic>
        <p:nvPicPr>
          <p:cNvPr id="841792905" name=""/>
          <p:cNvPicPr>
            <a:picLocks noChangeAspect="1"/>
          </p:cNvPicPr>
          <p:nvPr/>
        </p:nvPicPr>
        <p:blipFill>
          <a:blip r:embed="rId3"/>
          <a:stretch/>
        </p:blipFill>
        <p:spPr bwMode="auto">
          <a:xfrm flipH="0" flipV="0">
            <a:off x="4052935" y="1312641"/>
            <a:ext cx="3713831" cy="3778249"/>
          </a:xfrm>
          <a:prstGeom prst="rect">
            <a:avLst/>
          </a:prstGeom>
          <a:ln>
            <a:noFill/>
          </a:ln>
          <a:effectLst>
            <a:outerShdw blurRad="50800" dist="38100" dir="2700000" algn="tl" rotWithShape="0">
              <a:prstClr val="black">
                <a:alpha val="40000"/>
              </a:prstClr>
            </a:outerShdw>
          </a:effectLst>
        </p:spPr>
      </p:pic>
      <p:pic>
        <p:nvPicPr>
          <p:cNvPr id="294688008" name=""/>
          <p:cNvPicPr>
            <a:picLocks noChangeAspect="1"/>
          </p:cNvPicPr>
          <p:nvPr/>
        </p:nvPicPr>
        <p:blipFill>
          <a:blip r:embed="rId4"/>
          <a:stretch/>
        </p:blipFill>
        <p:spPr bwMode="auto">
          <a:xfrm flipH="0" flipV="0">
            <a:off x="8478874" y="1312642"/>
            <a:ext cx="2868921" cy="3825228"/>
          </a:xfrm>
          <a:prstGeom prst="rect">
            <a:avLst/>
          </a:prstGeom>
          <a:effectLst>
            <a:outerShdw blurRad="50800" dist="38100" dir="2700000" algn="tl" rotWithShape="0">
              <a:prstClr val="black">
                <a:alpha val="40000"/>
              </a:prstClr>
            </a:outerShdw>
          </a:effectLst>
        </p:spPr>
      </p:pic>
      <p:sp>
        <p:nvSpPr>
          <p:cNvPr id="1801295433" name=""/>
          <p:cNvSpPr txBox="1"/>
          <p:nvPr/>
        </p:nvSpPr>
        <p:spPr bwMode="auto">
          <a:xfrm flipH="0" flipV="0">
            <a:off x="8478873" y="5244492"/>
            <a:ext cx="3068913"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lang="ru-RU" b="1">
                <a:latin typeface="Arial"/>
                <a:cs typeface="Arial"/>
              </a:rPr>
              <a:t>Полина Митрофанова</a:t>
            </a:r>
            <a:br>
              <a:rPr lang="ru-RU" b="1">
                <a:latin typeface="Arial"/>
                <a:cs typeface="Arial"/>
              </a:rPr>
            </a:br>
            <a:r>
              <a:rPr lang="ru-RU" b="0">
                <a:latin typeface="Arial"/>
                <a:cs typeface="Arial"/>
              </a:rPr>
              <a:t>Маркетолог</a:t>
            </a:r>
            <a:endParaRPr b="0"/>
          </a:p>
        </p:txBody>
      </p:sp>
      <p:sp>
        <p:nvSpPr>
          <p:cNvPr id="1146090580" name=""/>
          <p:cNvSpPr/>
          <p:nvPr/>
        </p:nvSpPr>
        <p:spPr bwMode="auto">
          <a:xfrm flipH="0" flipV="0">
            <a:off x="4269650" y="5897335"/>
            <a:ext cx="3280401" cy="70139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1000" b="0" i="0" u="none">
                <a:solidFill>
                  <a:schemeClr val="tx1"/>
                </a:solidFill>
                <a:latin typeface="Liberation Sans"/>
                <a:ea typeface="Liberation Sans"/>
                <a:cs typeface="Liberation Sans"/>
              </a:rPr>
              <a:t>Обладает способностью нестандартного мышления и ассоциативными навыками, а так же является творческим человеком, который открывает перед командой новые горизонты</a:t>
            </a:r>
            <a:endParaRPr>
              <a:solidFill>
                <a:schemeClr val="tx1"/>
              </a:solidFill>
            </a:endParaRPr>
          </a:p>
        </p:txBody>
      </p:sp>
      <p:sp>
        <p:nvSpPr>
          <p:cNvPr id="515352596" name=""/>
          <p:cNvSpPr/>
          <p:nvPr/>
        </p:nvSpPr>
        <p:spPr bwMode="auto">
          <a:xfrm flipH="0" flipV="0">
            <a:off x="8573892" y="5973535"/>
            <a:ext cx="2709261" cy="54899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1000" b="0" i="0" u="none">
                <a:solidFill>
                  <a:schemeClr val="tx1"/>
                </a:solidFill>
                <a:latin typeface="Liberation Sans"/>
                <a:ea typeface="Liberation Sans"/>
                <a:cs typeface="Liberation Sans"/>
              </a:rPr>
              <a:t>Имеет опыт в разработке и реализации маркетинговых стратегий для продвижения проект</a:t>
            </a:r>
            <a:endParaRPr>
              <a:solidFill>
                <a:schemeClr val="tx1"/>
              </a:solidFill>
            </a:endParaRPr>
          </a:p>
        </p:txBody>
      </p:sp>
      <p:sp>
        <p:nvSpPr>
          <p:cNvPr id="1302148732" name=""/>
          <p:cNvSpPr/>
          <p:nvPr/>
        </p:nvSpPr>
        <p:spPr bwMode="auto">
          <a:xfrm flipH="0" flipV="0">
            <a:off x="598708" y="6044292"/>
            <a:ext cx="2648923" cy="70139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1000" b="0" i="0" u="none">
                <a:solidFill>
                  <a:schemeClr val="tx1"/>
                </a:solidFill>
                <a:latin typeface="Liberation Sans"/>
                <a:ea typeface="Liberation Sans"/>
                <a:cs typeface="Liberation Sans"/>
              </a:rPr>
              <a:t>Знает, как обеспечить эффективную коммуникацию между участниками проекта и заинтересованными сторонами</a:t>
            </a:r>
            <a:endParaRPr>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a:off x="0" y="0"/>
            <a:ext cx="12192000" cy="797560"/>
            <a:chOff x="0" y="0"/>
            <a:chExt cx="12192000" cy="797560"/>
          </a:xfrm>
        </p:grpSpPr>
        <p:sp>
          <p:nvSpPr>
            <p:cNvPr id="7" name="Прямоугольник 6"/>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8" name="Прямоугольник 7"/>
            <p:cNvSpPr/>
            <p:nvPr/>
          </p:nvSpPr>
          <p:spPr bwMode="auto">
            <a:xfrm>
              <a:off x="419315" y="330200"/>
              <a:ext cx="2977096"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542745" y="402364"/>
              <a:ext cx="2730235" cy="369332"/>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ПРОДУКТ ПРОЕКТА</a:t>
              </a:r>
              <a:endParaRPr/>
            </a:p>
          </p:txBody>
        </p:sp>
      </p:grpSp>
      <p:sp>
        <p:nvSpPr>
          <p:cNvPr id="5" name="Прямоугольник 4"/>
          <p:cNvSpPr/>
          <p:nvPr/>
        </p:nvSpPr>
        <p:spPr bwMode="auto">
          <a:xfrm flipH="0" flipV="0">
            <a:off x="232465" y="1365249"/>
            <a:ext cx="4912659" cy="2698749"/>
          </a:xfrm>
          <a:prstGeom prst="rect">
            <a:avLst/>
          </a:prstGeom>
          <a:noFill/>
          <a:ln w="19050">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9" name="TextBox 18"/>
          <p:cNvSpPr txBox="1"/>
          <p:nvPr/>
        </p:nvSpPr>
        <p:spPr bwMode="auto">
          <a:xfrm>
            <a:off x="670821" y="4212707"/>
            <a:ext cx="3044028" cy="366119"/>
          </a:xfrm>
          <a:prstGeom prst="rect">
            <a:avLst/>
          </a:prstGeom>
          <a:noFill/>
        </p:spPr>
        <p:txBody>
          <a:bodyPr wrap="square">
            <a:spAutoFit/>
          </a:bodyPr>
          <a:lstStyle/>
          <a:p>
            <a:pPr marL="0" marR="0" lvl="0" indent="0" algn="ctr"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Примеры внешнего вида</a:t>
            </a:r>
            <a:endParaRPr sz="1800" b="1" i="0" u="none" strike="noStrike" cap="none" spc="0">
              <a:ln>
                <a:noFill/>
              </a:ln>
              <a:solidFill>
                <a:prstClr val="black"/>
              </a:solidFill>
              <a:latin typeface="Calibri"/>
              <a:ea typeface="Arial"/>
              <a:cs typeface="Arial"/>
            </a:endParaRPr>
          </a:p>
        </p:txBody>
      </p:sp>
      <p:sp>
        <p:nvSpPr>
          <p:cNvPr id="21" name="TextBox 20"/>
          <p:cNvSpPr txBox="1"/>
          <p:nvPr/>
        </p:nvSpPr>
        <p:spPr bwMode="auto">
          <a:xfrm flipH="0" flipV="0">
            <a:off x="5345643" y="1720350"/>
            <a:ext cx="6666868" cy="4480919"/>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Продукт</a:t>
            </a:r>
            <a:r>
              <a:rPr lang="ru-RU" sz="1800" b="0" i="0" u="none" strike="noStrike" cap="none" spc="0">
                <a:ln>
                  <a:noFill/>
                </a:ln>
                <a:solidFill>
                  <a:prstClr val="black"/>
                </a:solidFill>
                <a:latin typeface="Arial"/>
                <a:ea typeface="Arial"/>
                <a:cs typeface="Arial"/>
              </a:rPr>
              <a:t>: М</a:t>
            </a:r>
            <a:r>
              <a:rPr lang="ru-RU" sz="1800" b="0" i="0" u="none" strike="noStrike" cap="none" spc="0">
                <a:solidFill>
                  <a:schemeClr val="tx1"/>
                </a:solidFill>
                <a:latin typeface="Arial"/>
                <a:ea typeface="Arial"/>
                <a:cs typeface="Arial"/>
              </a:rPr>
              <a:t>обильное приложение для отслеживания состояния и самочувствия</a:t>
            </a:r>
            <a:endParaRPr/>
          </a:p>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prstClr val="black"/>
              </a:solidFill>
              <a:latin typeface="Arial"/>
              <a:ea typeface="Arial"/>
              <a:cs typeface="Arial"/>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Основные функции / возможности:</a:t>
            </a:r>
            <a:endParaRPr b="1"/>
          </a:p>
          <a:p>
            <a:pPr marL="283879" marR="0" lvl="0" indent="-283879" algn="l" defTabSz="914400">
              <a:lnSpc>
                <a:spcPct val="100000"/>
              </a:lnSpc>
              <a:spcBef>
                <a:spcPts val="0"/>
              </a:spcBef>
              <a:spcAft>
                <a:spcPts val="0"/>
              </a:spcAft>
              <a:buClrTx/>
              <a:buSzTx/>
              <a:buFontTx/>
              <a:buAutoNum type="arabicPeriod"/>
              <a:defRPr/>
            </a:pPr>
            <a:r>
              <a:rPr lang="ru-RU" sz="1800" b="0" i="0" u="none" strike="noStrike" cap="none" spc="0">
                <a:ln>
                  <a:noFill/>
                </a:ln>
                <a:solidFill>
                  <a:prstClr val="black"/>
                </a:solidFill>
                <a:latin typeface="Arial"/>
                <a:ea typeface="Arial"/>
                <a:cs typeface="Arial"/>
              </a:rPr>
              <a:t>Отметка своего настроения в течение дня и факторов, которые повлияли на настроение</a:t>
            </a:r>
            <a:endParaRPr lang="ru-RU" sz="1800" b="0" i="0" u="none" strike="noStrike" cap="none" spc="0">
              <a:ln>
                <a:noFill/>
              </a:ln>
              <a:solidFill>
                <a:prstClr val="black"/>
              </a:solidFill>
              <a:latin typeface="Arial"/>
              <a:ea typeface="Arial"/>
              <a:cs typeface="Arial"/>
            </a:endParaRPr>
          </a:p>
          <a:p>
            <a:pPr marL="283879" marR="0" lvl="0" indent="-283879" algn="l" defTabSz="914400">
              <a:lnSpc>
                <a:spcPct val="100000"/>
              </a:lnSpc>
              <a:spcBef>
                <a:spcPts val="0"/>
              </a:spcBef>
              <a:spcAft>
                <a:spcPts val="0"/>
              </a:spcAft>
              <a:buClrTx/>
              <a:buSzTx/>
              <a:buFontTx/>
              <a:buAutoNum type="arabicPeriod"/>
              <a:defRPr/>
            </a:pPr>
            <a:r>
              <a:rPr lang="ru-RU" sz="1800" b="0" i="0" u="none" strike="noStrike" cap="none" spc="0">
                <a:ln>
                  <a:noFill/>
                </a:ln>
                <a:solidFill>
                  <a:prstClr val="black"/>
                </a:solidFill>
                <a:latin typeface="Arial"/>
                <a:ea typeface="Arial"/>
                <a:cs typeface="Arial"/>
              </a:rPr>
              <a:t>Полезные психологические статьи и факты, сформированные на том, что интересует пользователя</a:t>
            </a:r>
            <a:endParaRPr lang="ru-RU" sz="1800" b="0" i="0" u="none" strike="noStrike" cap="none" spc="0">
              <a:ln>
                <a:noFill/>
              </a:ln>
              <a:solidFill>
                <a:prstClr val="black"/>
              </a:solidFill>
              <a:latin typeface="Arial"/>
              <a:ea typeface="Arial"/>
              <a:cs typeface="Arial"/>
            </a:endParaRPr>
          </a:p>
          <a:p>
            <a:pPr marL="283879" marR="0" lvl="0" indent="-283879" algn="l" defTabSz="914400">
              <a:lnSpc>
                <a:spcPct val="100000"/>
              </a:lnSpc>
              <a:spcBef>
                <a:spcPts val="0"/>
              </a:spcBef>
              <a:spcAft>
                <a:spcPts val="0"/>
              </a:spcAft>
              <a:buClrTx/>
              <a:buSzTx/>
              <a:buFontTx/>
              <a:buAutoNum type="arabicPeriod"/>
              <a:defRPr/>
            </a:pPr>
            <a:r>
              <a:rPr lang="ru-RU" sz="1800" b="0" i="0" u="none" strike="noStrike" cap="none" spc="0">
                <a:ln>
                  <a:noFill/>
                </a:ln>
                <a:solidFill>
                  <a:prstClr val="black"/>
                </a:solidFill>
                <a:latin typeface="Arial"/>
                <a:ea typeface="Arial"/>
                <a:cs typeface="Arial"/>
              </a:rPr>
              <a:t>Возможность медитации, дыхательные техники</a:t>
            </a:r>
            <a:endParaRPr lang="ru-RU" sz="1800" b="0" i="0" u="none" strike="noStrike" cap="none" spc="0">
              <a:ln>
                <a:noFill/>
              </a:ln>
              <a:solidFill>
                <a:prstClr val="black"/>
              </a:solidFill>
              <a:latin typeface="Arial"/>
              <a:ea typeface="Arial"/>
              <a:cs typeface="Arial"/>
            </a:endParaRPr>
          </a:p>
          <a:p>
            <a:pPr marL="283879" marR="0" lvl="0" indent="-283879" algn="l" defTabSz="914400">
              <a:lnSpc>
                <a:spcPct val="100000"/>
              </a:lnSpc>
              <a:spcBef>
                <a:spcPts val="0"/>
              </a:spcBef>
              <a:spcAft>
                <a:spcPts val="0"/>
              </a:spcAft>
              <a:buClrTx/>
              <a:buSzTx/>
              <a:buFontTx/>
              <a:buAutoNum type="arabicPeriod"/>
              <a:defRPr/>
            </a:pPr>
            <a:r>
              <a:rPr lang="ru-RU" sz="1800" b="0" i="0" u="none" strike="noStrike" cap="none" spc="0">
                <a:ln>
                  <a:noFill/>
                </a:ln>
                <a:solidFill>
                  <a:prstClr val="black"/>
                </a:solidFill>
                <a:latin typeface="Arial"/>
                <a:ea typeface="Arial"/>
                <a:cs typeface="Arial"/>
              </a:rPr>
              <a:t>Экстренная психологическая помощь</a:t>
            </a:r>
            <a:endParaRPr lang="ru-RU" sz="1800" b="0" i="0" u="none" strike="noStrike" cap="none" spc="0">
              <a:ln>
                <a:noFill/>
              </a:ln>
              <a:solidFill>
                <a:prstClr val="black"/>
              </a:solidFill>
              <a:latin typeface="Arial"/>
              <a:ea typeface="Arial"/>
              <a:cs typeface="Arial"/>
            </a:endParaRPr>
          </a:p>
          <a:p>
            <a:pPr marL="283879" marR="0" lvl="0" indent="-283879" algn="l" defTabSz="914400">
              <a:lnSpc>
                <a:spcPct val="100000"/>
              </a:lnSpc>
              <a:spcBef>
                <a:spcPts val="0"/>
              </a:spcBef>
              <a:spcAft>
                <a:spcPts val="0"/>
              </a:spcAft>
              <a:buClrTx/>
              <a:buSzTx/>
              <a:buFontTx/>
              <a:buAutoNum type="arabicPeriod"/>
              <a:defRPr/>
            </a:pPr>
            <a:r>
              <a:rPr lang="ru-RU" sz="1800" b="0" i="0" u="none" strike="noStrike" cap="none" spc="0">
                <a:ln>
                  <a:noFill/>
                </a:ln>
                <a:solidFill>
                  <a:prstClr val="black"/>
                </a:solidFill>
                <a:latin typeface="Arial"/>
                <a:ea typeface="Arial"/>
                <a:cs typeface="Arial"/>
              </a:rPr>
              <a:t>Медиаплеер</a:t>
            </a:r>
            <a:endParaRPr lang="ru-RU" sz="1800" b="0" i="0" u="none" strike="noStrike" cap="none" spc="0">
              <a:ln>
                <a:noFill/>
              </a:ln>
              <a:solidFill>
                <a:prstClr val="black"/>
              </a:solidFill>
              <a:latin typeface="Arial"/>
              <a:ea typeface="Arial"/>
              <a:cs typeface="Arial"/>
            </a:endParaRPr>
          </a:p>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prstClr val="black"/>
              </a:solidFill>
              <a:latin typeface="Arial"/>
              <a:ea typeface="Arial"/>
              <a:cs typeface="Arial"/>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Сценарий использования</a:t>
            </a:r>
            <a:r>
              <a:rPr lang="ru-RU" sz="1800" b="1" i="0" u="none" strike="noStrike" cap="none" spc="0">
                <a:ln>
                  <a:noFill/>
                </a:ln>
                <a:solidFill>
                  <a:prstClr val="black"/>
                </a:solidFill>
                <a:latin typeface="Arial"/>
                <a:ea typeface="Arial"/>
                <a:cs typeface="Arial"/>
              </a:rPr>
              <a:t>: </a:t>
            </a:r>
            <a:r>
              <a:rPr lang="ru-RU" sz="1800" b="0" i="0" u="none" strike="noStrike" cap="none" spc="0">
                <a:ln>
                  <a:noFill/>
                </a:ln>
                <a:solidFill>
                  <a:prstClr val="black"/>
                </a:solidFill>
                <a:latin typeface="Arial"/>
                <a:ea typeface="Arial"/>
                <a:cs typeface="Arial"/>
              </a:rPr>
              <a:t>человек устанавливает приложение и по своему запросу использует его: отслеживает настроение, читает полезные статьи, слушает музыку</a:t>
            </a:r>
            <a:endParaRPr sz="1400" b="0" i="0" u="none" strike="noStrike" cap="none" spc="0">
              <a:ln>
                <a:noFill/>
              </a:ln>
              <a:solidFill>
                <a:prstClr val="black"/>
              </a:solidFill>
              <a:latin typeface="Arial"/>
              <a:ea typeface="Arial"/>
              <a:cs typeface="Arial"/>
            </a:endParaRPr>
          </a:p>
        </p:txBody>
      </p:sp>
      <p:pic>
        <p:nvPicPr>
          <p:cNvPr id="1135734737" name=""/>
          <p:cNvPicPr>
            <a:picLocks noChangeAspect="1"/>
          </p:cNvPicPr>
          <p:nvPr/>
        </p:nvPicPr>
        <p:blipFill>
          <a:blip r:embed="rId2"/>
          <a:stretch/>
        </p:blipFill>
        <p:spPr bwMode="auto">
          <a:xfrm flipH="0" flipV="0">
            <a:off x="279248" y="1468437"/>
            <a:ext cx="4819093" cy="24923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a:off x="0" y="0"/>
            <a:ext cx="12192000" cy="797560"/>
            <a:chOff x="0" y="0"/>
            <a:chExt cx="12192000" cy="797560"/>
          </a:xfrm>
        </p:grpSpPr>
        <p:sp>
          <p:nvSpPr>
            <p:cNvPr id="7" name="Прямоугольник 6"/>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8" name="Прямоугольник 7"/>
            <p:cNvSpPr/>
            <p:nvPr/>
          </p:nvSpPr>
          <p:spPr bwMode="auto">
            <a:xfrm>
              <a:off x="419315" y="330200"/>
              <a:ext cx="2977096"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542745" y="402364"/>
              <a:ext cx="1986441" cy="369332"/>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ТЕХНОЛОГИЯ</a:t>
              </a:r>
              <a:endParaRPr/>
            </a:p>
          </p:txBody>
        </p:sp>
      </p:grpSp>
      <p:sp>
        <p:nvSpPr>
          <p:cNvPr id="21" name="TextBox 20"/>
          <p:cNvSpPr txBox="1"/>
          <p:nvPr/>
        </p:nvSpPr>
        <p:spPr bwMode="auto">
          <a:xfrm flipH="0" flipV="0">
            <a:off x="406282" y="935172"/>
            <a:ext cx="11447055" cy="5090520"/>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Open Sans"/>
                <a:ea typeface="Open Sans"/>
                <a:cs typeface="Open Sans"/>
              </a:rPr>
              <a:t>Технологии, используемые в решении:</a:t>
            </a:r>
            <a:endParaRPr lang="ru-RU" sz="1800" b="1" i="0" u="none" strike="noStrike" cap="none" spc="0">
              <a:ln>
                <a:noFill/>
              </a:ln>
              <a:solidFill>
                <a:prstClr val="black"/>
              </a:solidFill>
              <a:latin typeface="Open Sans"/>
              <a:ea typeface="Open Sans"/>
              <a:cs typeface="Open Sans"/>
            </a:endParaRPr>
          </a:p>
          <a:p>
            <a:pPr marL="0" marR="0" lvl="0" indent="0" algn="l" defTabSz="914400">
              <a:lnSpc>
                <a:spcPct val="100000"/>
              </a:lnSpc>
              <a:spcBef>
                <a:spcPts val="0"/>
              </a:spcBef>
              <a:spcAft>
                <a:spcPts val="0"/>
              </a:spcAft>
              <a:buClrTx/>
              <a:buSzTx/>
              <a:buFontTx/>
              <a:buNone/>
              <a:defRPr/>
            </a:pPr>
            <a:endParaRPr>
              <a:latin typeface="Open Sans"/>
              <a:cs typeface="Open Sans"/>
            </a:endParaRPr>
          </a:p>
          <a:p>
            <a:pPr marL="0" marR="0" lvl="0" indent="0" algn="l" defTabSz="914400">
              <a:lnSpc>
                <a:spcPct val="100000"/>
              </a:lnSpc>
              <a:spcBef>
                <a:spcPts val="0"/>
              </a:spcBef>
              <a:spcAft>
                <a:spcPts val="0"/>
              </a:spcAft>
              <a:buClrTx/>
              <a:buSzTx/>
              <a:buFontTx/>
              <a:buNone/>
              <a:defRPr/>
            </a:pPr>
            <a:r>
              <a:rPr sz="1400" b="0" i="0" u="none">
                <a:solidFill>
                  <a:srgbClr val="000000"/>
                </a:solidFill>
                <a:latin typeface="Abyssinica SIL"/>
                <a:ea typeface="Abyssinica SIL"/>
                <a:cs typeface="Abyssinica SIL"/>
              </a:rPr>
              <a:t>1.</a:t>
            </a:r>
            <a:r>
              <a:rPr sz="1400" b="1" i="0" u="none">
                <a:solidFill>
                  <a:srgbClr val="000000"/>
                </a:solidFill>
                <a:latin typeface="Abyssinica SIL"/>
                <a:ea typeface="Abyssinica SIL"/>
                <a:cs typeface="Abyssinica SIL"/>
              </a:rPr>
              <a:t>Платформа разработки</a:t>
            </a:r>
            <a:r>
              <a:rPr sz="1400" b="0" i="0" u="none">
                <a:solidFill>
                  <a:srgbClr val="000000"/>
                </a:solidFill>
                <a:latin typeface="Abyssinica SIL"/>
                <a:ea typeface="Abyssinica SIL"/>
                <a:cs typeface="Abyssinica SIL"/>
              </a:rPr>
              <a:t>:</a:t>
            </a:r>
            <a:br>
              <a:rPr sz="1400" b="0" i="0" u="none">
                <a:solidFill>
                  <a:srgbClr val="000000"/>
                </a:solidFill>
                <a:latin typeface="Abyssinica SIL"/>
                <a:ea typeface="Abyssinica SIL"/>
                <a:cs typeface="Abyssinica SIL"/>
              </a:rPr>
            </a:br>
            <a:r>
              <a:rPr sz="1400" b="0" i="0" u="none">
                <a:solidFill>
                  <a:srgbClr val="000000"/>
                </a:solidFill>
                <a:latin typeface="Abyssinica SIL"/>
                <a:ea typeface="Abyssinica SIL"/>
                <a:cs typeface="Abyssinica SIL"/>
              </a:rPr>
              <a:t>- Android: Java или Kotlin</a:t>
            </a:r>
            <a:br>
              <a:rPr sz="1400" b="0" i="0" u="none">
                <a:solidFill>
                  <a:srgbClr val="000000"/>
                </a:solidFill>
                <a:latin typeface="Abyssinica SIL"/>
                <a:ea typeface="Abyssinica SIL"/>
                <a:cs typeface="Abyssinica SIL"/>
              </a:rPr>
            </a:br>
            <a:r>
              <a:rPr sz="1400" b="0" i="0" u="none">
                <a:solidFill>
                  <a:srgbClr val="000000"/>
                </a:solidFill>
                <a:latin typeface="Abyssinica SIL"/>
                <a:ea typeface="Abyssinica SIL"/>
                <a:cs typeface="Abyssinica SIL"/>
              </a:rPr>
              <a:t>- iOS: Swift или Objective-C</a:t>
            </a:r>
            <a:endParaRPr sz="1400" b="0" i="0" u="none">
              <a:solidFill>
                <a:srgbClr val="000000"/>
              </a:solidFill>
              <a:latin typeface="Abyssinica SIL"/>
              <a:cs typeface="Abyssinica SIL"/>
            </a:endParaRPr>
          </a:p>
          <a:p>
            <a:pPr marL="0" marR="0" lvl="0" indent="0" algn="l" defTabSz="914400">
              <a:lnSpc>
                <a:spcPct val="100000"/>
              </a:lnSpc>
              <a:spcBef>
                <a:spcPts val="0"/>
              </a:spcBef>
              <a:spcAft>
                <a:spcPts val="0"/>
              </a:spcAft>
              <a:buClrTx/>
              <a:buSzTx/>
              <a:buFontTx/>
              <a:buNone/>
              <a:defRPr/>
            </a:pPr>
            <a:r>
              <a:rPr lang="ru-RU" sz="1400" b="0" i="0" u="none">
                <a:solidFill>
                  <a:srgbClr val="000000"/>
                </a:solidFill>
                <a:latin typeface="Abyssinica SIL"/>
                <a:ea typeface="Abyssinica SIL"/>
                <a:cs typeface="Abyssinica SIL"/>
              </a:rPr>
              <a:t>2.</a:t>
            </a:r>
            <a:r>
              <a:rPr sz="1400" b="1" i="0" u="none">
                <a:solidFill>
                  <a:srgbClr val="000000"/>
                </a:solidFill>
                <a:latin typeface="Abyssinica SIL"/>
                <a:ea typeface="Abyssinica SIL"/>
                <a:cs typeface="Abyssinica SIL"/>
              </a:rPr>
              <a:t>Облачные вычисления</a:t>
            </a:r>
            <a:r>
              <a:rPr sz="1400" b="0" i="0" u="none">
                <a:solidFill>
                  <a:srgbClr val="000000"/>
                </a:solidFill>
                <a:latin typeface="Abyssinica SIL"/>
                <a:ea typeface="Abyssinica SIL"/>
                <a:cs typeface="Abyssinica SIL"/>
              </a:rPr>
              <a:t>: Приложение может использовать облачные сервисы, такие как Amazon Web Services (AWS), Google Cloud или Microsoft Azure, для хранения данных пользователей, обеспечения масштабируемости и защиты информации.</a:t>
            </a:r>
            <a:br>
              <a:rPr sz="1400" b="0" i="0" u="none">
                <a:solidFill>
                  <a:srgbClr val="000000"/>
                </a:solidFill>
                <a:latin typeface="Abyssinica SIL"/>
                <a:ea typeface="Abyssinica SIL"/>
                <a:cs typeface="Abyssinica SIL"/>
              </a:rPr>
            </a:br>
            <a:r>
              <a:rPr sz="1400" b="0" i="0" u="none">
                <a:solidFill>
                  <a:srgbClr val="000000"/>
                </a:solidFill>
                <a:latin typeface="Abyssinica SIL"/>
                <a:ea typeface="Abyssinica SIL"/>
                <a:cs typeface="Abyssinica SIL"/>
              </a:rPr>
              <a:t>3.</a:t>
            </a:r>
            <a:r>
              <a:rPr sz="1400" b="1" i="0" u="none">
                <a:solidFill>
                  <a:srgbClr val="000000"/>
                </a:solidFill>
                <a:latin typeface="Abyssinica SIL"/>
                <a:ea typeface="Abyssinica SIL"/>
                <a:cs typeface="Abyssinica SIL"/>
              </a:rPr>
              <a:t>Системы аналитики:</a:t>
            </a:r>
            <a:r>
              <a:rPr sz="1400" b="0" i="0" u="none">
                <a:solidFill>
                  <a:srgbClr val="000000"/>
                </a:solidFill>
                <a:latin typeface="Abyssinica SIL"/>
                <a:ea typeface="Abyssinica SIL"/>
                <a:cs typeface="Abyssinica SIL"/>
              </a:rPr>
              <a:t> Для мониторинга использования приложения и анализа поведения пользователей могут быть использованы инструменты аналитики, такие как Google Analytics или Firebase Analytics</a:t>
            </a:r>
            <a:endParaRPr sz="1400" b="0" i="0" u="none" strike="noStrike" cap="none" spc="0">
              <a:ln>
                <a:noFill/>
              </a:ln>
              <a:solidFill>
                <a:prstClr val="black"/>
              </a:solidFill>
              <a:latin typeface="Open Sans"/>
              <a:cs typeface="Open Sans"/>
            </a:endParaRPr>
          </a:p>
          <a:p>
            <a:pPr marL="0" marR="0" lvl="0" indent="0" algn="l" defTabSz="914400">
              <a:lnSpc>
                <a:spcPct val="100000"/>
              </a:lnSpc>
              <a:spcBef>
                <a:spcPts val="0"/>
              </a:spcBef>
              <a:spcAft>
                <a:spcPts val="0"/>
              </a:spcAft>
              <a:buClrTx/>
              <a:buSzTx/>
              <a:buFontTx/>
              <a:buNone/>
              <a:defRPr/>
            </a:pPr>
            <a:r>
              <a:rPr sz="1400" b="0" i="0" u="none">
                <a:solidFill>
                  <a:srgbClr val="000000"/>
                </a:solidFill>
                <a:latin typeface="Open Sans"/>
                <a:ea typeface="Open Sans"/>
                <a:cs typeface="Open Sans"/>
              </a:rPr>
              <a:t>4.</a:t>
            </a:r>
            <a:r>
              <a:rPr sz="1400" b="1" i="0" u="none">
                <a:solidFill>
                  <a:srgbClr val="000000"/>
                </a:solidFill>
                <a:latin typeface="Open Sans"/>
                <a:ea typeface="Open Sans"/>
                <a:cs typeface="Open Sans"/>
              </a:rPr>
              <a:t>Интерфейс пользователя:</a:t>
            </a:r>
            <a:r>
              <a:rPr sz="1400" b="0" i="0" u="none">
                <a:solidFill>
                  <a:srgbClr val="000000"/>
                </a:solidFill>
                <a:latin typeface="Open Sans"/>
                <a:ea typeface="Open Sans"/>
                <a:cs typeface="Open Sans"/>
              </a:rPr>
              <a:t> Для создания пользовательского интерфейса (UI) в приложении используются различные инструменты и библиотеки, такие как Android Jetpack или Apple UIKit.</a:t>
            </a:r>
            <a:endParaRPr sz="1400" b="0" i="0" u="none" strike="noStrike" cap="none" spc="0">
              <a:ln>
                <a:noFill/>
              </a:ln>
              <a:solidFill>
                <a:prstClr val="black"/>
              </a:solidFill>
              <a:latin typeface="Open Sans"/>
              <a:cs typeface="Open Sans"/>
            </a:endParaRPr>
          </a:p>
          <a:p>
            <a:pPr marL="0" marR="0" lvl="0" indent="0" algn="l" defTabSz="914400">
              <a:lnSpc>
                <a:spcPct val="100000"/>
              </a:lnSpc>
              <a:spcBef>
                <a:spcPts val="0"/>
              </a:spcBef>
              <a:spcAft>
                <a:spcPts val="0"/>
              </a:spcAft>
              <a:buClrTx/>
              <a:buSzTx/>
              <a:buFontTx/>
              <a:buNone/>
              <a:defRPr/>
            </a:pPr>
            <a:r>
              <a:rPr sz="1400" b="0" i="0" u="none">
                <a:solidFill>
                  <a:srgbClr val="000000"/>
                </a:solidFill>
                <a:latin typeface="Open Sans"/>
                <a:ea typeface="Open Sans"/>
                <a:cs typeface="Open Sans"/>
              </a:rPr>
              <a:t>5.</a:t>
            </a:r>
            <a:r>
              <a:rPr sz="1400" b="1" i="0" u="none">
                <a:solidFill>
                  <a:srgbClr val="000000"/>
                </a:solidFill>
                <a:latin typeface="Open Sans"/>
                <a:ea typeface="Open Sans"/>
                <a:cs typeface="Open Sans"/>
              </a:rPr>
              <a:t>Уведомления:</a:t>
            </a:r>
            <a:r>
              <a:rPr sz="1400" b="0" i="0" u="none">
                <a:solidFill>
                  <a:srgbClr val="000000"/>
                </a:solidFill>
                <a:latin typeface="Open Sans"/>
                <a:ea typeface="Open Sans"/>
                <a:cs typeface="Open Sans"/>
              </a:rPr>
              <a:t> Приложение может использовать уведомления для отправки пользователям напоминаний, советов или других сообщений. Для этого могут быть использованы системные сервисы уведомлений операционных систем, такие как Firebase Cloud Messaging (FCM) или Apple Push Notification Service (APNs).</a:t>
            </a:r>
            <a:endParaRPr lang="ru-RU" sz="1400" b="0" i="0" u="none" strike="noStrike" cap="none" spc="0">
              <a:ln>
                <a:noFill/>
              </a:ln>
              <a:solidFill>
                <a:prstClr val="black"/>
              </a:solidFill>
              <a:latin typeface="Open Sans"/>
              <a:ea typeface="Open Sans"/>
              <a:cs typeface="Open Sans"/>
            </a:endParaRPr>
          </a:p>
          <a:p>
            <a:pPr marL="0" marR="0" lvl="0" indent="0" algn="l" defTabSz="914400">
              <a:lnSpc>
                <a:spcPct val="100000"/>
              </a:lnSpc>
              <a:spcBef>
                <a:spcPts val="0"/>
              </a:spcBef>
              <a:spcAft>
                <a:spcPts val="0"/>
              </a:spcAft>
              <a:buClrTx/>
              <a:buSzTx/>
              <a:buFontTx/>
              <a:buNone/>
              <a:defRPr/>
            </a:pPr>
            <a:r>
              <a:rPr sz="1400" b="0" i="0" u="none" strike="noStrike" cap="none" spc="0">
                <a:ln>
                  <a:noFill/>
                </a:ln>
                <a:solidFill>
                  <a:prstClr val="black"/>
                </a:solidFill>
                <a:latin typeface="Open Sans"/>
                <a:cs typeface="Open Sans"/>
              </a:rPr>
              <a:t>6.</a:t>
            </a:r>
            <a:r>
              <a:rPr sz="1400" b="1" i="0" u="none">
                <a:solidFill>
                  <a:srgbClr val="000000"/>
                </a:solidFill>
                <a:latin typeface="Open Sans"/>
                <a:ea typeface="Open Sans"/>
                <a:cs typeface="Open Sans"/>
              </a:rPr>
              <a:t>Работа в оффлайн режиме:</a:t>
            </a:r>
            <a:r>
              <a:rPr sz="1400" b="0" i="0" u="none">
                <a:solidFill>
                  <a:srgbClr val="000000"/>
                </a:solidFill>
                <a:latin typeface="Open Sans"/>
                <a:ea typeface="Open Sans"/>
                <a:cs typeface="Open Sans"/>
              </a:rPr>
              <a:t> Интерфейс для отображения сохраненных данных и функциональность работы без</a:t>
            </a:r>
            <a:r>
              <a:rPr sz="1400" b="0" i="0" u="none">
                <a:solidFill>
                  <a:srgbClr val="000000"/>
                </a:solidFill>
                <a:latin typeface="Open Sans"/>
                <a:ea typeface="Open Sans"/>
                <a:cs typeface="Open Sans"/>
              </a:rPr>
              <a:t> подключения к интернету (XML или Interface Builder)</a:t>
            </a:r>
            <a:endParaRPr sz="1400" b="0" i="0" u="none" strike="noStrike" cap="none" spc="0">
              <a:ln>
                <a:noFill/>
              </a:ln>
              <a:solidFill>
                <a:prstClr val="black"/>
              </a:solidFill>
              <a:latin typeface="Open Sans"/>
              <a:cs typeface="Open Sans"/>
            </a:endParaRPr>
          </a:p>
          <a:p>
            <a:pPr marL="0" marR="0" lvl="0" indent="0" algn="l" defTabSz="914400">
              <a:lnSpc>
                <a:spcPct val="100000"/>
              </a:lnSpc>
              <a:spcBef>
                <a:spcPts val="0"/>
              </a:spcBef>
              <a:spcAft>
                <a:spcPts val="0"/>
              </a:spcAft>
              <a:buClrTx/>
              <a:buSzTx/>
              <a:buFontTx/>
              <a:buNone/>
              <a:defRPr/>
            </a:pPr>
            <a:endParaRPr sz="1400" b="0" i="0" u="none" strike="noStrike" cap="none" spc="0">
              <a:ln>
                <a:noFill/>
              </a:ln>
              <a:solidFill>
                <a:prstClr val="black"/>
              </a:solidFill>
              <a:latin typeface="Open Sans"/>
              <a:cs typeface="Open Sans"/>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Open Sans"/>
                <a:ea typeface="Open Sans"/>
                <a:cs typeface="Open Sans"/>
              </a:rPr>
              <a:t>Продукт </a:t>
            </a:r>
            <a:r>
              <a:rPr lang="ru-RU" sz="1800" b="1" i="0" u="none" strike="noStrike" cap="none" spc="0">
                <a:ln>
                  <a:noFill/>
                </a:ln>
                <a:solidFill>
                  <a:prstClr val="black"/>
                </a:solidFill>
                <a:latin typeface="Open Sans"/>
                <a:ea typeface="Open Sans"/>
                <a:cs typeface="Open Sans"/>
              </a:rPr>
              <a:t>обладает следующими техническими параметрами:</a:t>
            </a:r>
            <a:br>
              <a:rPr lang="ru-RU" sz="1800" b="0" i="0" u="none" strike="noStrike" cap="none" spc="0">
                <a:ln>
                  <a:noFill/>
                </a:ln>
                <a:solidFill>
                  <a:prstClr val="black"/>
                </a:solidFill>
                <a:latin typeface="Open Sans"/>
                <a:ea typeface="Open Sans"/>
                <a:cs typeface="Open Sans"/>
              </a:rPr>
            </a:br>
            <a:r>
              <a:rPr lang="ru-RU" sz="1400" b="0" i="0" u="none" strike="noStrike" cap="none" spc="0">
                <a:ln>
                  <a:noFill/>
                </a:ln>
                <a:solidFill>
                  <a:prstClr val="black"/>
                </a:solidFill>
                <a:latin typeface="Open Sans"/>
                <a:ea typeface="Open Sans"/>
                <a:cs typeface="Open Sans"/>
              </a:rPr>
              <a:t>Ф</a:t>
            </a:r>
            <a:r>
              <a:rPr lang="ru-RU" sz="1400" b="0" i="0" u="none" strike="noStrike" cap="none" spc="0">
                <a:ln>
                  <a:noFill/>
                </a:ln>
                <a:solidFill>
                  <a:prstClr val="black"/>
                </a:solidFill>
                <a:latin typeface="Open Sans"/>
                <a:ea typeface="Open Sans"/>
                <a:cs typeface="Open Sans"/>
              </a:rPr>
              <a:t>ункциональность, производительность, совместимость, удобство использования, надежность, безопасность.</a:t>
            </a:r>
            <a:endParaRPr sz="1400" b="0">
              <a:latin typeface="Open Sans"/>
              <a:cs typeface="Open Sans"/>
            </a:endParaRPr>
          </a:p>
          <a:p>
            <a:pPr marL="0" marR="0" lvl="0" indent="0" algn="l" defTabSz="914400">
              <a:lnSpc>
                <a:spcPct val="100000"/>
              </a:lnSpc>
              <a:spcBef>
                <a:spcPts val="0"/>
              </a:spcBef>
              <a:spcAft>
                <a:spcPts val="0"/>
              </a:spcAft>
              <a:buClrTx/>
              <a:buSzTx/>
              <a:buFontTx/>
              <a:buNone/>
              <a:defRPr/>
            </a:pPr>
            <a:endParaRPr sz="1800" b="0" i="0" u="none" strike="noStrike" cap="none" spc="0">
              <a:ln>
                <a:noFill/>
              </a:ln>
              <a:solidFill>
                <a:prstClr val="black"/>
              </a:solidFill>
              <a:latin typeface="Open Sans"/>
              <a:cs typeface="Open Sans"/>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Open Sans"/>
                <a:ea typeface="Open Sans"/>
                <a:cs typeface="Open Sans"/>
              </a:rPr>
              <a:t>Уровень готовности технологии: </a:t>
            </a:r>
            <a:r>
              <a:rPr lang="en-US" sz="1800" b="0" i="0" u="none" strike="noStrike" cap="none" spc="0">
                <a:ln>
                  <a:noFill/>
                </a:ln>
                <a:solidFill>
                  <a:prstClr val="black"/>
                </a:solidFill>
                <a:latin typeface="Open Sans"/>
                <a:ea typeface="Open Sans"/>
                <a:cs typeface="Open Sans"/>
              </a:rPr>
              <a:t>TRL </a:t>
            </a:r>
            <a:r>
              <a:rPr lang="ru-RU" sz="1800" b="0" i="0" u="none" strike="noStrike" cap="none" spc="0">
                <a:ln>
                  <a:noFill/>
                </a:ln>
                <a:solidFill>
                  <a:prstClr val="black"/>
                </a:solidFill>
                <a:latin typeface="Open Sans"/>
                <a:ea typeface="Open Sans"/>
                <a:cs typeface="Open Sans"/>
              </a:rPr>
              <a:t>№</a:t>
            </a:r>
            <a:r>
              <a:rPr lang="en-US" sz="1800" b="0" i="0" u="none" strike="noStrike" cap="none" spc="0">
                <a:ln>
                  <a:noFill/>
                </a:ln>
                <a:solidFill>
                  <a:prstClr val="black"/>
                </a:solidFill>
                <a:latin typeface="Open Sans"/>
                <a:ea typeface="Open Sans"/>
                <a:cs typeface="Open Sans"/>
              </a:rPr>
              <a:t>_1___</a:t>
            </a:r>
            <a:endParaRPr sz="1800" b="0" i="0" u="none" strike="noStrike" cap="none" spc="0">
              <a:ln>
                <a:noFill/>
              </a:ln>
              <a:solidFill>
                <a:prstClr val="black"/>
              </a:solidFill>
              <a:latin typeface="Open Sans"/>
              <a:cs typeface="Open Sans"/>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a:off x="0" y="0"/>
            <a:ext cx="12191999" cy="590308"/>
            <a:chOff x="0" y="0"/>
            <a:chExt cx="12191999" cy="590308"/>
          </a:xfrm>
        </p:grpSpPr>
        <p:sp>
          <p:nvSpPr>
            <p:cNvPr id="7" name="Прямоугольник 6"/>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8" name="Прямоугольник 7"/>
            <p:cNvSpPr/>
            <p:nvPr/>
          </p:nvSpPr>
          <p:spPr bwMode="auto">
            <a:xfrm>
              <a:off x="473996" y="122949"/>
              <a:ext cx="3786925"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706743" y="201822"/>
              <a:ext cx="3554178" cy="369332"/>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КОНКУРЕНТНЫЙ АНАЛИЗ</a:t>
              </a:r>
              <a:endParaRPr/>
            </a:p>
          </p:txBody>
        </p:sp>
      </p:grpSp>
      <p:graphicFrame>
        <p:nvGraphicFramePr>
          <p:cNvPr id="1759835122" name="Таблица 12"/>
          <p:cNvGraphicFramePr>
            <a:graphicFrameLocks xmlns:a="http://schemas.openxmlformats.org/drawingml/2006/main"/>
          </p:cNvGraphicFramePr>
          <p:nvPr/>
        </p:nvGraphicFramePr>
        <p:xfrm>
          <a:off x="190499" y="676276"/>
          <a:ext cx="11810999" cy="6093975"/>
        </p:xfrm>
        <a:graphic>
          <a:graphicData uri="http://schemas.openxmlformats.org/drawingml/2006/table">
            <a:tbl>
              <a:tblPr firstRow="1" firstCol="0" lastRow="0" lastCol="0" bandRow="1" bandCol="0"/>
              <a:tblGrid>
                <a:gridCol w="1170000"/>
                <a:gridCol w="2729446"/>
                <a:gridCol w="1299815"/>
                <a:gridCol w="1572317"/>
                <a:gridCol w="1677690"/>
                <a:gridCol w="1677690"/>
                <a:gridCol w="1677690"/>
              </a:tblGrid>
              <a:tr h="831288">
                <a:tc>
                  <a:txBody>
                    <a:bodyPr/>
                    <a:p>
                      <a:pPr algn="ctr">
                        <a:defRPr/>
                      </a:pPr>
                      <a:r>
                        <a:rPr lang="ru-RU" sz="1200" b="1">
                          <a:solidFill>
                            <a:schemeClr val="bg1"/>
                          </a:solidFill>
                          <a:latin typeface="Arial"/>
                          <a:cs typeface="Arial"/>
                        </a:rPr>
                        <a:t>Критерии</a:t>
                      </a:r>
                      <a:endParaRPr sz="1600" b="1"/>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solidFill>
                      <a:schemeClr val="tx1">
                        <a:lumMod val="50000"/>
                        <a:lumOff val="50000"/>
                      </a:schemeClr>
                    </a:solidFill>
                  </a:tcPr>
                </a:tc>
                <a:tc>
                  <a:txBody>
                    <a:bodyPr/>
                    <a:p>
                      <a:pPr algn="ctr">
                        <a:defRPr/>
                      </a:pPr>
                      <a:r>
                        <a:rPr lang="ru-RU" sz="1200" b="1">
                          <a:solidFill>
                            <a:schemeClr val="bg1"/>
                          </a:solidFill>
                          <a:latin typeface="Arial"/>
                          <a:cs typeface="Arial"/>
                        </a:rPr>
                        <a:t>Наш проект</a:t>
                      </a:r>
                      <a:endParaRPr sz="1600" b="1"/>
                    </a:p>
                    <a:p>
                      <a:pPr algn="ctr">
                        <a:defRPr/>
                      </a:pPr>
                      <a:r>
                        <a:rPr lang="ru-RU" sz="1200" b="1">
                          <a:solidFill>
                            <a:schemeClr val="bg1"/>
                          </a:solidFill>
                          <a:latin typeface="Arial"/>
                          <a:cs typeface="Arial"/>
                        </a:rPr>
                        <a:t>«Психологическое благополучие»</a:t>
                      </a:r>
                      <a:endParaRPr sz="1600" b="1"/>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solidFill>
                      <a:schemeClr val="tx1">
                        <a:lumMod val="50000"/>
                        <a:lumOff val="50000"/>
                      </a:schemeClr>
                    </a:solidFill>
                  </a:tcPr>
                </a:tc>
                <a:tc>
                  <a:txBody>
                    <a:bodyPr/>
                    <a:p>
                      <a:pPr algn="ctr">
                        <a:defRPr/>
                      </a:pPr>
                      <a:r>
                        <a:rPr lang="ru-RU" sz="1200" b="1">
                          <a:solidFill>
                            <a:schemeClr val="bg1"/>
                          </a:solidFill>
                          <a:latin typeface="Arial"/>
                          <a:cs typeface="Arial"/>
                        </a:rPr>
                        <a:t>Самопомощь</a:t>
                      </a:r>
                      <a:endParaRPr sz="1600"/>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solidFill>
                      <a:schemeClr val="tx1">
                        <a:lumMod val="50000"/>
                        <a:lumOff val="50000"/>
                      </a:schemeClr>
                    </a:solidFill>
                  </a:tcPr>
                </a:tc>
                <a:tc>
                  <a:txBody>
                    <a:bodyPr/>
                    <a:p>
                      <a:pPr algn="ctr">
                        <a:defRPr/>
                      </a:pPr>
                      <a:r>
                        <a:rPr lang="ru-RU" sz="1200" b="1" i="0" u="none" strike="noStrike" cap="none" spc="0">
                          <a:solidFill>
                            <a:schemeClr val="bg1"/>
                          </a:solidFill>
                          <a:latin typeface="Arial"/>
                          <a:ea typeface="Arial"/>
                          <a:cs typeface="Arial"/>
                        </a:rPr>
                        <a:t>Традиционная психотерапия</a:t>
                      </a:r>
                      <a:endParaRPr sz="1200"/>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solidFill>
                      <a:schemeClr val="tx1">
                        <a:lumMod val="50000"/>
                        <a:lumOff val="50000"/>
                      </a:schemeClr>
                    </a:solidFill>
                  </a:tcPr>
                </a:tc>
                <a:tc>
                  <a:txBody>
                    <a:bodyPr/>
                    <a:p>
                      <a:pPr algn="ctr">
                        <a:defRPr/>
                      </a:pPr>
                      <a:r>
                        <a:rPr lang="ru-RU" sz="1200" b="1" i="0" u="none" strike="noStrike" cap="none" spc="0">
                          <a:solidFill>
                            <a:schemeClr val="bg1"/>
                          </a:solidFill>
                          <a:latin typeface="Arial"/>
                          <a:ea typeface="Arial"/>
                          <a:cs typeface="Arial"/>
                        </a:rPr>
                        <a:t>Онлайн-сервис психотерапии «Ясно»</a:t>
                      </a:r>
                      <a:endParaRPr sz="1200"/>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solidFill>
                      <a:schemeClr val="tx1">
                        <a:lumMod val="50000"/>
                        <a:lumOff val="50000"/>
                      </a:schemeClr>
                    </a:solidFill>
                  </a:tcPr>
                </a:tc>
                <a:tc>
                  <a:txBody>
                    <a:bodyPr/>
                    <a:p>
                      <a:pPr algn="ctr">
                        <a:defRPr/>
                      </a:pPr>
                      <a:r>
                        <a:rPr lang="ru-RU" sz="1200" b="1" i="0" u="none" strike="noStrike" cap="none" spc="0">
                          <a:solidFill>
                            <a:schemeClr val="bg1"/>
                          </a:solidFill>
                          <a:latin typeface="Arial"/>
                          <a:ea typeface="Arial"/>
                          <a:cs typeface="Arial"/>
                        </a:rPr>
                        <a:t>Чат-бот психологической поддержки «Selfhelp»</a:t>
                      </a:r>
                      <a:endParaRPr sz="1200"/>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solidFill>
                      <a:schemeClr val="tx1">
                        <a:lumMod val="50000"/>
                        <a:lumOff val="50000"/>
                      </a:schemeClr>
                    </a:solidFill>
                  </a:tcPr>
                </a:tc>
                <a:tc>
                  <a:txBody>
                    <a:bodyPr/>
                    <a:p>
                      <a:pPr algn="ctr">
                        <a:defRPr/>
                      </a:pPr>
                      <a:r>
                        <a:rPr lang="ru-RU" sz="1200" b="1" i="0" u="none" strike="noStrike" cap="none" spc="0">
                          <a:solidFill>
                            <a:schemeClr val="bg1"/>
                          </a:solidFill>
                          <a:latin typeface="Arial"/>
                          <a:ea typeface="Arial"/>
                          <a:cs typeface="Arial"/>
                        </a:rPr>
                        <a:t>Mind Tracker — дневник эмоций</a:t>
                      </a:r>
                      <a:endParaRPr sz="1600" b="1"/>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solidFill>
                      <a:schemeClr val="tx1">
                        <a:lumMod val="50000"/>
                        <a:lumOff val="50000"/>
                      </a:schemeClr>
                    </a:solidFill>
                  </a:tcPr>
                </a:tc>
              </a:tr>
              <a:tr h="1014605">
                <a:tc>
                  <a:txBody>
                    <a:bodyPr/>
                    <a:p>
                      <a:pPr algn="ctr">
                        <a:defRPr/>
                      </a:pPr>
                      <a:r>
                        <a:rPr lang="ru-RU" sz="1100" b="1" i="0">
                          <a:solidFill>
                            <a:schemeClr val="tx1"/>
                          </a:solidFill>
                          <a:latin typeface="Arial"/>
                          <a:ea typeface="Arial"/>
                          <a:cs typeface="Arial"/>
                        </a:rPr>
                        <a:t>Стоимость</a:t>
                      </a:r>
                      <a:endParaRPr sz="1600" b="1"/>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lgn="ctr">
                        <a:defRPr/>
                      </a:pPr>
                      <a:r>
                        <a:rPr lang="ru-RU" sz="1200" i="0">
                          <a:solidFill>
                            <a:schemeClr val="tx1"/>
                          </a:solidFill>
                          <a:latin typeface="Arial"/>
                          <a:ea typeface="Arial"/>
                          <a:cs typeface="Arial"/>
                        </a:rPr>
                        <a:t>первая неделя использования — </a:t>
                      </a:r>
                      <a:r>
                        <a:rPr lang="ru-RU" sz="1200" b="0" i="0">
                          <a:solidFill>
                            <a:schemeClr val="tx1"/>
                          </a:solidFill>
                          <a:latin typeface="Arial"/>
                          <a:ea typeface="Arial"/>
                          <a:cs typeface="Arial"/>
                        </a:rPr>
                        <a:t>бесплатно</a:t>
                      </a:r>
                      <a:r>
                        <a:rPr lang="ru-RU" sz="1200" i="0">
                          <a:solidFill>
                            <a:schemeClr val="tx1"/>
                          </a:solidFill>
                          <a:latin typeface="Arial"/>
                          <a:ea typeface="Arial"/>
                          <a:cs typeface="Arial"/>
                        </a:rPr>
                        <a:t>; далее пользователь сам устанавливает стоимость ежемесячной подписки в качестве доната</a:t>
                      </a: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lgn="ctr">
                        <a:defRPr/>
                      </a:pPr>
                      <a:r>
                        <a:rPr lang="ru-RU" sz="1200" i="0">
                          <a:solidFill>
                            <a:schemeClr val="tx1"/>
                          </a:solidFill>
                          <a:latin typeface="Arial"/>
                          <a:ea typeface="Arial"/>
                          <a:cs typeface="Arial"/>
                        </a:rPr>
                        <a:t>бесплатно</a:t>
                      </a: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defRPr/>
                      </a:pPr>
                      <a:r>
                        <a:rPr lang="ru-RU" sz="1200" i="0">
                          <a:solidFill>
                            <a:schemeClr val="tx1"/>
                          </a:solidFill>
                          <a:latin typeface="Arial"/>
                          <a:ea typeface="Arial"/>
                          <a:cs typeface="Arial"/>
                        </a:rPr>
                        <a:t>1000-10000 за консультацию психолога</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defRPr/>
                      </a:pPr>
                      <a:r>
                        <a:rPr lang="ru-RU" sz="1200" i="0">
                          <a:solidFill>
                            <a:schemeClr val="tx1"/>
                          </a:solidFill>
                          <a:latin typeface="Arial"/>
                          <a:ea typeface="Arial"/>
                          <a:cs typeface="Arial"/>
                        </a:rPr>
                        <a:t>2850р/ 50 мин консультация психолога</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latin typeface="Arial"/>
                          <a:ea typeface="Arial"/>
                          <a:cs typeface="Arial"/>
                        </a:rPr>
                        <a:t>бесплатно</a:t>
                      </a: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lgn="ctr">
                        <a:defRPr/>
                      </a:pPr>
                      <a:r>
                        <a:rPr lang="ru-RU" sz="1200" i="0">
                          <a:solidFill>
                            <a:schemeClr val="tx1"/>
                          </a:solidFill>
                          <a:latin typeface="Arial"/>
                          <a:ea typeface="Arial"/>
                          <a:cs typeface="Arial"/>
                        </a:rPr>
                        <a:t>бесплатно,</a:t>
                      </a: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r>
              <a:tr h="831288">
                <a:tc>
                  <a:txBody>
                    <a:bodyPr/>
                    <a:p>
                      <a:pPr algn="ctr">
                        <a:defRPr/>
                      </a:pPr>
                      <a:r>
                        <a:rPr lang="ru-RU" sz="1100" b="1" i="0">
                          <a:solidFill>
                            <a:schemeClr val="tx1"/>
                          </a:solidFill>
                          <a:latin typeface="Arial"/>
                          <a:ea typeface="Arial"/>
                          <a:cs typeface="Arial"/>
                        </a:rPr>
                        <a:t>Целевая аудитория</a:t>
                      </a:r>
                      <a:endParaRPr sz="1600" b="1"/>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lgn="ctr">
                        <a:defRPr/>
                      </a:pPr>
                      <a:r>
                        <a:rPr lang="ru-RU" sz="1200" b="0" i="0" u="none" strike="noStrike" cap="none" spc="0">
                          <a:solidFill>
                            <a:schemeClr val="tx1"/>
                          </a:solidFill>
                          <a:latin typeface="Arial"/>
                          <a:ea typeface="Arial"/>
                          <a:cs typeface="Arial"/>
                        </a:rPr>
                        <a:t>преимущественно молодежь; 18-25 лет</a:t>
                      </a:r>
                      <a:endParaRPr sz="1200" i="0">
                        <a:solidFill>
                          <a:schemeClr val="tx1"/>
                        </a:solidFill>
                        <a:latin typeface="Arial"/>
                        <a:ea typeface="Arial"/>
                        <a:cs typeface="Arial"/>
                      </a:endParaRPr>
                    </a:p>
                    <a:p>
                      <a:pPr algn="ctr">
                        <a:defRPr/>
                      </a:pP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lgn="ctr">
                        <a:defRPr/>
                      </a:pPr>
                      <a:r>
                        <a:rPr lang="ru-RU" sz="1200" i="0">
                          <a:solidFill>
                            <a:schemeClr val="tx1"/>
                          </a:solidFill>
                          <a:latin typeface="Arial"/>
                          <a:ea typeface="Arial"/>
                          <a:cs typeface="Arial"/>
                        </a:rPr>
                        <a:t>люди любого возраста, начиная с подросткового</a:t>
                      </a: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defRPr/>
                      </a:pPr>
                      <a:r>
                        <a:rPr lang="ru-RU" sz="1200" i="0">
                          <a:solidFill>
                            <a:schemeClr val="tx1"/>
                          </a:solidFill>
                          <a:latin typeface="Arial"/>
                          <a:ea typeface="Arial"/>
                          <a:cs typeface="Arial"/>
                        </a:rPr>
                        <a:t>преимущественно 25-55 лет</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defRPr/>
                      </a:pPr>
                      <a:r>
                        <a:rPr lang="ru-RU" sz="1200" b="0" i="0" u="none" strike="noStrike" cap="none" spc="0">
                          <a:solidFill>
                            <a:schemeClr val="tx1"/>
                          </a:solidFill>
                          <a:latin typeface="Arial"/>
                          <a:ea typeface="Arial"/>
                          <a:cs typeface="Arial"/>
                        </a:rPr>
                        <a:t>преимущественно 25-55 лет</a:t>
                      </a:r>
                      <a:endParaRPr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latin typeface="Arial"/>
                          <a:ea typeface="Arial"/>
                          <a:cs typeface="Arial"/>
                        </a:rPr>
                        <a:t>преимущественно молодежь; 18-25 лет</a:t>
                      </a: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lgn="ctr">
                        <a:defRPr/>
                      </a:pPr>
                      <a:r>
                        <a:rPr lang="ru-RU" sz="1200" i="0">
                          <a:solidFill>
                            <a:schemeClr val="tx1"/>
                          </a:solidFill>
                          <a:latin typeface="Arial"/>
                          <a:ea typeface="Arial"/>
                          <a:cs typeface="Arial"/>
                        </a:rPr>
                        <a:t>Преимущественно молодежь, от 17 до 25 лет</a:t>
                      </a: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r>
              <a:tr h="1014605">
                <a:tc>
                  <a:txBody>
                    <a:bodyPr/>
                    <a:p>
                      <a:pPr algn="ctr">
                        <a:defRPr/>
                      </a:pPr>
                      <a:r>
                        <a:rPr lang="ru-RU" sz="1100" b="1" i="0">
                          <a:solidFill>
                            <a:schemeClr val="tx1"/>
                          </a:solidFill>
                          <a:latin typeface="Arial"/>
                          <a:ea typeface="Arial"/>
                          <a:cs typeface="Arial"/>
                        </a:rPr>
                        <a:t>Функции</a:t>
                      </a:r>
                      <a:endParaRPr sz="1100" b="1"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lgn="ctr">
                        <a:defRPr/>
                      </a:pPr>
                      <a:r>
                        <a:rPr lang="ru-RU" sz="1200" i="0">
                          <a:solidFill>
                            <a:schemeClr val="tx1"/>
                          </a:solidFill>
                          <a:highlight>
                            <a:srgbClr val="00FF00"/>
                          </a:highlight>
                          <a:latin typeface="Arial"/>
                          <a:ea typeface="Arial"/>
                          <a:cs typeface="Arial"/>
                        </a:rPr>
                        <a:t>— отслеживание своего настроения</a:t>
                      </a:r>
                      <a:br>
                        <a:rPr lang="ru-RU" sz="1200" i="0">
                          <a:solidFill>
                            <a:schemeClr val="tx1"/>
                          </a:solidFill>
                          <a:highlight>
                            <a:srgbClr val="00FF00"/>
                          </a:highlight>
                          <a:latin typeface="Arial"/>
                          <a:ea typeface="Arial"/>
                          <a:cs typeface="Arial"/>
                        </a:rPr>
                      </a:br>
                      <a:r>
                        <a:rPr lang="ru-RU" sz="1200" i="0">
                          <a:solidFill>
                            <a:schemeClr val="tx1"/>
                          </a:solidFill>
                          <a:highlight>
                            <a:srgbClr val="00FF00"/>
                          </a:highlight>
                          <a:latin typeface="Arial"/>
                          <a:ea typeface="Arial"/>
                          <a:cs typeface="Arial"/>
                        </a:rPr>
                        <a:t>— расслабление, медитация</a:t>
                      </a:r>
                      <a:br>
                        <a:rPr lang="ru-RU" sz="1200" i="0">
                          <a:solidFill>
                            <a:schemeClr val="tx1"/>
                          </a:solidFill>
                          <a:highlight>
                            <a:srgbClr val="00FF00"/>
                          </a:highlight>
                          <a:latin typeface="Arial"/>
                          <a:ea typeface="Arial"/>
                          <a:cs typeface="Arial"/>
                        </a:rPr>
                      </a:br>
                      <a:r>
                        <a:rPr lang="ru-RU" sz="1200" i="0">
                          <a:solidFill>
                            <a:schemeClr val="tx1"/>
                          </a:solidFill>
                          <a:highlight>
                            <a:srgbClr val="00FF00"/>
                          </a:highlight>
                          <a:latin typeface="Arial"/>
                          <a:ea typeface="Arial"/>
                          <a:cs typeface="Arial"/>
                        </a:rPr>
                        <a:t>— чтение полезных статей</a:t>
                      </a:r>
                      <a:br>
                        <a:rPr lang="ru-RU" sz="1200" i="0">
                          <a:solidFill>
                            <a:schemeClr val="tx1"/>
                          </a:solidFill>
                          <a:highlight>
                            <a:srgbClr val="00FF00"/>
                          </a:highlight>
                          <a:latin typeface="Arial"/>
                          <a:ea typeface="Arial"/>
                          <a:cs typeface="Arial"/>
                        </a:rPr>
                      </a:br>
                      <a:r>
                        <a:rPr lang="ru-RU" sz="1200" i="0">
                          <a:solidFill>
                            <a:schemeClr val="tx1"/>
                          </a:solidFill>
                          <a:highlight>
                            <a:srgbClr val="00FF00"/>
                          </a:highlight>
                          <a:latin typeface="Arial"/>
                          <a:ea typeface="Arial"/>
                          <a:cs typeface="Arial"/>
                        </a:rPr>
                        <a:t>— прослушивание музыки</a:t>
                      </a:r>
                      <a:endParaRPr sz="1200" i="0">
                        <a:solidFill>
                          <a:schemeClr val="tx1"/>
                        </a:solidFill>
                        <a:highlight>
                          <a:srgbClr val="00FF00"/>
                        </a:highlight>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lgn="ctr">
                        <a:defRPr/>
                      </a:pPr>
                      <a:r>
                        <a:rPr lang="ru-RU" sz="1200" i="0">
                          <a:solidFill>
                            <a:schemeClr val="tx1"/>
                          </a:solidFill>
                          <a:latin typeface="Arial"/>
                          <a:ea typeface="Arial"/>
                          <a:cs typeface="Arial"/>
                        </a:rPr>
                        <a:t>использование собственных ресурсов для улучшения состояния </a:t>
                      </a: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defRPr/>
                      </a:pPr>
                      <a:r>
                        <a:rPr lang="ru-RU" sz="1200" i="0">
                          <a:solidFill>
                            <a:schemeClr val="tx1"/>
                          </a:solidFill>
                          <a:latin typeface="Arial"/>
                          <a:ea typeface="Arial"/>
                          <a:cs typeface="Arial"/>
                        </a:rPr>
                        <a:t>психологическая помощь</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defRPr/>
                      </a:pPr>
                      <a:r>
                        <a:rPr lang="ru-RU" sz="1200" i="0">
                          <a:solidFill>
                            <a:schemeClr val="tx1"/>
                          </a:solidFill>
                          <a:latin typeface="Arial"/>
                          <a:ea typeface="Arial"/>
                          <a:cs typeface="Arial"/>
                        </a:rPr>
                        <a:t>психологическая помощь </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latin typeface="Arial"/>
                          <a:ea typeface="Arial"/>
                          <a:cs typeface="Arial"/>
                        </a:rPr>
                        <a:t> еженедельная рассылка полезного контента</a:t>
                      </a: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c>
                  <a:txBody>
                    <a:bodyPr/>
                    <a:p>
                      <a:pPr algn="ctr">
                        <a:defRPr/>
                      </a:pPr>
                      <a:r>
                        <a:rPr lang="ru-RU" sz="1200" i="0">
                          <a:solidFill>
                            <a:schemeClr val="tx1"/>
                          </a:solidFill>
                          <a:latin typeface="Arial"/>
                          <a:ea typeface="Arial"/>
                          <a:cs typeface="Arial"/>
                        </a:rPr>
                        <a:t>отслеживание своего настроения</a:t>
                      </a:r>
                      <a:endParaRPr lang="ru-RU" sz="1200" i="0">
                        <a:solidFill>
                          <a:schemeClr val="tx1"/>
                        </a:solidFill>
                        <a:latin typeface="Arial"/>
                        <a:ea typeface="Arial"/>
                        <a:cs typeface="Arial"/>
                      </a:endParaRPr>
                    </a:p>
                    <a:p>
                      <a:pPr marL="217793" indent="-217793" algn="ctr">
                        <a:buFont typeface="Arial"/>
                        <a:buChar char="–"/>
                        <a:defRPr/>
                      </a:pPr>
                      <a:endParaRPr lang="ru-RU" sz="1200" i="0">
                        <a:solidFill>
                          <a:schemeClr val="tx1"/>
                        </a:solidFill>
                        <a:latin typeface="Arial"/>
                        <a:ea typeface="Arial"/>
                        <a:cs typeface="Arial"/>
                      </a:endParaRPr>
                    </a:p>
                  </a:txBody>
                  <a:tcPr anchor="ctr">
                    <a:lnL w="6349" algn="ctr">
                      <a:solidFill>
                        <a:schemeClr val="tx1"/>
                      </a:solidFill>
                    </a:lnL>
                    <a:lnR w="6349" algn="ctr">
                      <a:solidFill>
                        <a:schemeClr val="tx1"/>
                      </a:solidFill>
                    </a:lnR>
                    <a:lnT w="6349" algn="ctr">
                      <a:solidFill>
                        <a:schemeClr val="tx1"/>
                      </a:solidFill>
                    </a:lnT>
                    <a:lnB w="6349" algn="ctr">
                      <a:solidFill>
                        <a:schemeClr val="tx1"/>
                      </a:solidFill>
                    </a:lnB>
                    <a:noFill/>
                  </a:tcPr>
                </a:tc>
              </a:tr>
              <a:tr h="1381238">
                <a:tc>
                  <a:txBody>
                    <a:bodyPr/>
                    <a:p>
                      <a:pPr algn="ctr">
                        <a:defRPr/>
                      </a:pPr>
                      <a:r>
                        <a:rPr lang="ru-RU" sz="1100" b="1" i="0">
                          <a:solidFill>
                            <a:schemeClr val="tx1"/>
                          </a:solidFill>
                          <a:latin typeface="Arial"/>
                          <a:ea typeface="Arial"/>
                          <a:cs typeface="Arial"/>
                        </a:rPr>
                        <a:t>Работа с аудиторией</a:t>
                      </a:r>
                      <a:endParaRPr sz="1100" b="1"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highlight>
                            <a:srgbClr val="00FF00"/>
                          </a:highlight>
                          <a:latin typeface="Arial"/>
                          <a:ea typeface="Arial"/>
                          <a:cs typeface="Arial"/>
                        </a:rPr>
                        <a:t>наличие тех. поддержки, возможность обратиться к разработчикам</a:t>
                      </a:r>
                      <a:endParaRPr sz="1200" i="0">
                        <a:solidFill>
                          <a:schemeClr val="tx1"/>
                        </a:solidFill>
                        <a:highlight>
                          <a:srgbClr val="00FF00"/>
                        </a:highlight>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latin typeface="Arial"/>
                          <a:ea typeface="Arial"/>
                          <a:cs typeface="Arial"/>
                        </a:rPr>
                        <a:t>нет возможности посмотреть на свои действия «со стороны»</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defRPr/>
                      </a:pPr>
                      <a:r>
                        <a:rPr lang="ru-RU" sz="1200" i="0">
                          <a:solidFill>
                            <a:schemeClr val="tx1"/>
                          </a:solidFill>
                          <a:latin typeface="Arial"/>
                          <a:ea typeface="Arial"/>
                          <a:cs typeface="Arial"/>
                        </a:rPr>
                        <a:t>обратная связь от клиентов, супервизия</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defRPr/>
                      </a:pPr>
                      <a:r>
                        <a:rPr lang="ru-RU" sz="1200" i="0">
                          <a:solidFill>
                            <a:schemeClr val="tx1"/>
                          </a:solidFill>
                          <a:highlight>
                            <a:srgbClr val="00FF00"/>
                          </a:highlight>
                          <a:latin typeface="Arial"/>
                          <a:ea typeface="Arial"/>
                          <a:cs typeface="Arial"/>
                        </a:rPr>
                        <a:t>наличие тех. поддержки,скидки на консультации, чат со специалистом</a:t>
                      </a:r>
                      <a:endParaRPr sz="1200" i="0">
                        <a:solidFill>
                          <a:schemeClr val="tx1"/>
                        </a:solidFill>
                        <a:highlight>
                          <a:srgbClr val="00FF00"/>
                        </a:highlight>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latin typeface="Arial"/>
                          <a:ea typeface="Arial"/>
                          <a:cs typeface="Arial"/>
                        </a:rPr>
                        <a:t>есть возможность сообщить об ошибки в самом чате</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latin typeface="Arial"/>
                          <a:ea typeface="Arial"/>
                          <a:cs typeface="Arial"/>
                        </a:rPr>
                        <a:t>напоминание отметить свое настроение в 9:00, 12:00, 18:00</a:t>
                      </a:r>
                      <a:endParaRPr lang="ru-RU" sz="1200" i="0">
                        <a:solidFill>
                          <a:schemeClr val="tx1"/>
                        </a:solidFill>
                        <a:latin typeface="Arial"/>
                        <a:ea typeface="Arial"/>
                        <a:cs typeface="Arial"/>
                      </a:endParaRPr>
                    </a:p>
                    <a:p>
                      <a:pPr algn="ctr">
                        <a:defRPr/>
                      </a:pPr>
                      <a:r>
                        <a:rPr lang="ru-RU" sz="1200" i="0">
                          <a:solidFill>
                            <a:schemeClr val="tx1"/>
                          </a:solidFill>
                          <a:latin typeface="Arial"/>
                          <a:ea typeface="Arial"/>
                          <a:cs typeface="Arial"/>
                        </a:rPr>
                        <a:t>возможность связаться с поддержкой</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r>
              <a:tr h="1014603">
                <a:tc>
                  <a:txBody>
                    <a:bodyPr/>
                    <a:p>
                      <a:pPr algn="ctr">
                        <a:defRPr/>
                      </a:pPr>
                      <a:r>
                        <a:rPr lang="ru-RU" sz="1100" b="1" i="0">
                          <a:solidFill>
                            <a:schemeClr val="tx1"/>
                          </a:solidFill>
                          <a:latin typeface="Arial"/>
                          <a:ea typeface="Arial"/>
                          <a:cs typeface="Arial"/>
                        </a:rPr>
                        <a:t>Продвижение</a:t>
                      </a:r>
                      <a:endParaRPr sz="1100" b="1"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latin typeface="Arial"/>
                          <a:ea typeface="Arial"/>
                          <a:cs typeface="Arial"/>
                        </a:rPr>
                        <a:t>социальные сети, реклама среди студентов ТюмГУ</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highlight>
                            <a:srgbClr val="00FF00"/>
                          </a:highlight>
                          <a:latin typeface="Arial"/>
                          <a:ea typeface="Arial"/>
                          <a:cs typeface="Arial"/>
                        </a:rPr>
                        <a:t>популяризация различных техник самопомощи в интернете</a:t>
                      </a:r>
                      <a:endParaRPr sz="1200" i="0">
                        <a:solidFill>
                          <a:schemeClr val="tx1"/>
                        </a:solidFill>
                        <a:highlight>
                          <a:srgbClr val="00FF00"/>
                        </a:highlight>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defRPr/>
                      </a:pPr>
                      <a:r>
                        <a:rPr lang="ru-RU" sz="1200" i="0">
                          <a:solidFill>
                            <a:schemeClr val="tx1"/>
                          </a:solidFill>
                          <a:latin typeface="Arial"/>
                          <a:ea typeface="Arial"/>
                          <a:cs typeface="Arial"/>
                        </a:rPr>
                        <a:t>социальные сети психологов, советы знакомых/друзей</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defRPr/>
                      </a:pPr>
                      <a:r>
                        <a:rPr lang="ru-RU" sz="1200" i="0">
                          <a:solidFill>
                            <a:schemeClr val="tx1"/>
                          </a:solidFill>
                          <a:latin typeface="Arial"/>
                          <a:ea typeface="Arial"/>
                          <a:cs typeface="Arial"/>
                        </a:rPr>
                        <a:t>наличие</a:t>
                      </a:r>
                      <a:r>
                        <a:rPr lang="ru-RU" sz="1200" i="0">
                          <a:solidFill>
                            <a:schemeClr val="tx1"/>
                          </a:solidFill>
                          <a:latin typeface="Arial"/>
                          <a:ea typeface="Arial"/>
                          <a:cs typeface="Arial"/>
                        </a:rPr>
                        <a:t> сайта, социальных сетей, продвижение через рекламу </a:t>
                      </a:r>
                      <a:r>
                        <a:rPr lang="ru-RU" sz="1200" i="0">
                          <a:solidFill>
                            <a:schemeClr val="tx1"/>
                          </a:solidFill>
                          <a:latin typeface="Arial"/>
                          <a:ea typeface="Arial"/>
                          <a:cs typeface="Arial"/>
                        </a:rPr>
                        <a:t> </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latin typeface="Arial"/>
                          <a:ea typeface="Arial"/>
                          <a:cs typeface="Arial"/>
                        </a:rPr>
                        <a:t>неизвестно</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c>
                  <a:txBody>
                    <a:bodyPr/>
                    <a:p>
                      <a:pPr algn="ctr">
                        <a:defRPr/>
                      </a:pPr>
                      <a:r>
                        <a:rPr lang="ru-RU" sz="1200" i="0">
                          <a:solidFill>
                            <a:schemeClr val="tx1"/>
                          </a:solidFill>
                          <a:latin typeface="Arial"/>
                          <a:ea typeface="Arial"/>
                          <a:cs typeface="Arial"/>
                        </a:rPr>
                        <a:t>социальные сети</a:t>
                      </a:r>
                      <a:endParaRPr lang="ru-RU" sz="1200" i="0">
                        <a:solidFill>
                          <a:schemeClr val="tx1"/>
                        </a:solidFill>
                        <a:latin typeface="Arial"/>
                        <a:ea typeface="Arial"/>
                        <a:cs typeface="Arial"/>
                      </a:endParaRPr>
                    </a:p>
                  </a:txBody>
                  <a:tcPr anchor="ctr">
                    <a:lnL w="6348" algn="ctr">
                      <a:solidFill>
                        <a:schemeClr val="tx1"/>
                      </a:solidFill>
                    </a:lnL>
                    <a:lnR w="6348" algn="ctr">
                      <a:solidFill>
                        <a:schemeClr val="tx1"/>
                      </a:solidFill>
                    </a:lnR>
                    <a:lnT w="6348" algn="ctr">
                      <a:solidFill>
                        <a:schemeClr val="tx1"/>
                      </a:solidFill>
                    </a:lnT>
                    <a:lnB w="6348" algn="ctr">
                      <a:solidFill>
                        <a:schemeClr val="tx1"/>
                      </a:solidFill>
                    </a:lnB>
                    <a:noFill/>
                  </a:tcPr>
                </a:tc>
              </a:tr>
            </a:tbl>
          </a:graphicData>
        </a:graphic>
      </p:graphicFrame>
      <p:sp>
        <p:nvSpPr>
          <p:cNvPr id="1252437532" name="TextBox 10"/>
          <p:cNvSpPr txBox="1"/>
          <p:nvPr/>
        </p:nvSpPr>
        <p:spPr bwMode="auto">
          <a:xfrm>
            <a:off x="279659" y="6427806"/>
            <a:ext cx="5517598" cy="366119"/>
          </a:xfrm>
          <a:prstGeom prst="rect">
            <a:avLst/>
          </a:prstGeom>
          <a:noFill/>
        </p:spPr>
        <p:txBody>
          <a:bodyPr wrap="square">
            <a:spAutoFit/>
          </a:bodyPr>
          <a:lstStyle/>
          <a:p>
            <a:pPr>
              <a:spcAft>
                <a:spcPts val="599"/>
              </a:spcAft>
              <a:defRPr/>
            </a:pP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1221844680" name="Группа 19"/>
          <p:cNvGrpSpPr/>
          <p:nvPr/>
        </p:nvGrpSpPr>
        <p:grpSpPr bwMode="auto">
          <a:xfrm>
            <a:off x="0" y="0"/>
            <a:ext cx="12191999" cy="842261"/>
            <a:chOff x="0" y="0"/>
            <a:chExt cx="12191999" cy="842261"/>
          </a:xfrm>
        </p:grpSpPr>
        <p:sp>
          <p:nvSpPr>
            <p:cNvPr id="589373096" name="Прямоугольник 6"/>
            <p:cNvSpPr/>
            <p:nvPr/>
          </p:nvSpPr>
          <p:spPr bwMode="auto">
            <a:xfrm>
              <a:off x="0" y="0"/>
              <a:ext cx="12191999" cy="590308"/>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85161332" name="Прямоугольник 7"/>
            <p:cNvSpPr/>
            <p:nvPr/>
          </p:nvSpPr>
          <p:spPr bwMode="auto">
            <a:xfrm>
              <a:off x="473995" y="122949"/>
              <a:ext cx="3786924" cy="467359"/>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37868266" name="TextBox 3"/>
            <p:cNvSpPr txBox="1"/>
            <p:nvPr/>
          </p:nvSpPr>
          <p:spPr bwMode="auto">
            <a:xfrm>
              <a:off x="706743" y="201821"/>
              <a:ext cx="3177367" cy="640440"/>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УНИКАЛЬНОСТЬ ПРОЕКТА</a:t>
              </a:r>
              <a:endParaRPr lang="ru-RU" sz="1800" b="0" i="0" u="none" strike="noStrike" cap="none" spc="0">
                <a:ln>
                  <a:noFill/>
                </a:ln>
                <a:solidFill>
                  <a:prstClr val="black"/>
                </a:solidFill>
                <a:latin typeface="Arial Black"/>
                <a:ea typeface="Arial"/>
                <a:cs typeface="Arial"/>
              </a:endParaRPr>
            </a:p>
            <a:p>
              <a:pPr marL="0" marR="0" lvl="0" indent="0" algn="l" defTabSz="914400">
                <a:lnSpc>
                  <a:spcPct val="100000"/>
                </a:lnSpc>
                <a:spcBef>
                  <a:spcPts val="0"/>
                </a:spcBef>
                <a:spcAft>
                  <a:spcPts val="0"/>
                </a:spcAft>
                <a:buClrTx/>
                <a:buSzTx/>
                <a:buFontTx/>
                <a:buNone/>
                <a:defRPr/>
              </a:pPr>
              <a:endParaRPr/>
            </a:p>
          </p:txBody>
        </p:sp>
      </p:grpSp>
      <p:sp>
        <p:nvSpPr>
          <p:cNvPr id="1658786731" name="TextBox 10"/>
          <p:cNvSpPr txBox="1"/>
          <p:nvPr/>
        </p:nvSpPr>
        <p:spPr bwMode="auto">
          <a:xfrm>
            <a:off x="279658" y="6427805"/>
            <a:ext cx="5517597" cy="366118"/>
          </a:xfrm>
          <a:prstGeom prst="rect">
            <a:avLst/>
          </a:prstGeom>
          <a:noFill/>
        </p:spPr>
        <p:txBody>
          <a:bodyPr wrap="square">
            <a:spAutoFit/>
          </a:bodyPr>
          <a:lstStyle/>
          <a:p>
            <a:pPr>
              <a:spcAft>
                <a:spcPts val="598"/>
              </a:spcAft>
              <a:defRPr/>
            </a:pPr>
            <a:endParaRPr/>
          </a:p>
        </p:txBody>
      </p:sp>
      <p:sp>
        <p:nvSpPr>
          <p:cNvPr id="2012768576" name=""/>
          <p:cNvSpPr txBox="1"/>
          <p:nvPr/>
        </p:nvSpPr>
        <p:spPr bwMode="auto">
          <a:xfrm flipH="0" flipV="0">
            <a:off x="557249" y="1190624"/>
            <a:ext cx="10415439" cy="33836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400">
                <a:latin typeface="Arial"/>
                <a:ea typeface="Arial"/>
                <a:cs typeface="Arial"/>
              </a:rPr>
              <a:t>Уникальность нашего проекта заключается в том, что</a:t>
            </a:r>
            <a:endParaRPr sz="2400">
              <a:latin typeface="Arial"/>
              <a:cs typeface="Arial"/>
            </a:endParaRPr>
          </a:p>
          <a:p>
            <a:pPr algn="l">
              <a:defRPr/>
            </a:pPr>
            <a:endParaRPr sz="2400">
              <a:latin typeface="Arial"/>
              <a:cs typeface="Arial"/>
            </a:endParaRPr>
          </a:p>
          <a:p>
            <a:pPr algn="l">
              <a:defRPr/>
            </a:pPr>
            <a:r>
              <a:rPr sz="2400">
                <a:latin typeface="Arial"/>
                <a:ea typeface="Arial"/>
                <a:cs typeface="Arial"/>
              </a:rPr>
              <a:t>• Наше приложение будет доступно для всех желающих, так как оно практически бесплатное</a:t>
            </a:r>
            <a:endParaRPr sz="2400">
              <a:latin typeface="Arial"/>
              <a:cs typeface="Arial"/>
            </a:endParaRPr>
          </a:p>
          <a:p>
            <a:pPr algn="l">
              <a:defRPr/>
            </a:pPr>
            <a:r>
              <a:rPr sz="2400">
                <a:latin typeface="Arial"/>
                <a:ea typeface="Arial"/>
                <a:cs typeface="Arial"/>
              </a:rPr>
              <a:t>• Разнообразный функционал нашего приложения поможет справиться с большим количеством психологических проблем, в то время как наши конкуренты специализируются на чем-то одном</a:t>
            </a:r>
            <a:endParaRPr sz="2400">
              <a:latin typeface="Arial"/>
              <a:cs typeface="Arial"/>
            </a:endParaRPr>
          </a:p>
          <a:p>
            <a:pPr algn="l">
              <a:defRPr/>
            </a:pPr>
            <a:r>
              <a:rPr sz="2400">
                <a:latin typeface="Arial"/>
                <a:ea typeface="Arial"/>
                <a:cs typeface="Arial"/>
              </a:rPr>
              <a:t>• Приложение будет полезным для широкого круга пользователей, т.к. большое кол-во функций и удобный интерфейс заинтересуют многих</a:t>
            </a:r>
            <a:endParaRPr sz="2400">
              <a:latin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flipH="0" flipV="0">
            <a:off x="59206" y="82549"/>
            <a:ext cx="3228124" cy="484110"/>
            <a:chOff x="0" y="0"/>
            <a:chExt cx="3228124" cy="484110"/>
          </a:xfrm>
        </p:grpSpPr>
        <p:sp>
          <p:nvSpPr>
            <p:cNvPr id="8" name="Прямоугольник 7"/>
            <p:cNvSpPr/>
            <p:nvPr/>
          </p:nvSpPr>
          <p:spPr bwMode="auto">
            <a:xfrm>
              <a:off x="0" y="0"/>
              <a:ext cx="3228124" cy="467359"/>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85330" y="117990"/>
              <a:ext cx="2968198" cy="366119"/>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ГИПОТЕЗЫ ПРОЕКТА</a:t>
              </a:r>
              <a:endParaRPr/>
            </a:p>
          </p:txBody>
        </p:sp>
      </p:grpSp>
      <p:sp>
        <p:nvSpPr>
          <p:cNvPr id="21" name="TextBox 20"/>
          <p:cNvSpPr txBox="1"/>
          <p:nvPr/>
        </p:nvSpPr>
        <p:spPr bwMode="auto">
          <a:xfrm flipH="0" flipV="0">
            <a:off x="135405" y="635631"/>
            <a:ext cx="6917183" cy="2164439"/>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Open Sans"/>
                <a:ea typeface="Open Sans"/>
                <a:cs typeface="Open Sans"/>
              </a:rPr>
              <a:t>Гипотеза:</a:t>
            </a:r>
            <a:r>
              <a:rPr lang="ru-RU" sz="1800" b="0" i="0" u="none" strike="noStrike" cap="none" spc="0">
                <a:ln>
                  <a:noFill/>
                </a:ln>
                <a:solidFill>
                  <a:prstClr val="black"/>
                </a:solidFill>
                <a:latin typeface="Open Sans"/>
                <a:ea typeface="Open Sans"/>
                <a:cs typeface="Open Sans"/>
              </a:rPr>
              <a:t> </a:t>
            </a:r>
            <a:br>
              <a:rPr lang="ru-RU" sz="1400" b="1" i="0" u="none" strike="noStrike" cap="none" spc="0">
                <a:ln>
                  <a:noFill/>
                </a:ln>
                <a:solidFill>
                  <a:prstClr val="black"/>
                </a:solidFill>
                <a:latin typeface="Open Sans"/>
                <a:ea typeface="Open Sans"/>
                <a:cs typeface="Open Sans"/>
              </a:rPr>
            </a:br>
            <a:r>
              <a:rPr lang="ru-RU" sz="1800" b="0" i="0" u="none" strike="noStrike" cap="none" spc="0">
                <a:ln>
                  <a:noFill/>
                </a:ln>
                <a:solidFill>
                  <a:prstClr val="black"/>
                </a:solidFill>
                <a:latin typeface="Open Sans"/>
                <a:ea typeface="Open Sans"/>
                <a:cs typeface="Open Sans"/>
              </a:rPr>
              <a:t>70% молодых людей от 18 до 23 лет ощущают нехватку полезных ресурсов для поддержания психологического благополучия</a:t>
            </a:r>
            <a:endParaRPr sz="1800" b="0">
              <a:latin typeface="Open Sans"/>
              <a:cs typeface="Open Sans"/>
            </a:endParaRPr>
          </a:p>
          <a:p>
            <a:pPr marL="0" marR="0" lvl="0" indent="0" algn="l" defTabSz="914400">
              <a:lnSpc>
                <a:spcPct val="100000"/>
              </a:lnSpc>
              <a:spcBef>
                <a:spcPts val="0"/>
              </a:spcBef>
              <a:spcAft>
                <a:spcPts val="0"/>
              </a:spcAft>
              <a:buClrTx/>
              <a:buSzTx/>
              <a:buFontTx/>
              <a:buNone/>
              <a:defRPr/>
            </a:pPr>
            <a:endParaRPr lang="ru-RU" sz="1400" b="0" i="0" u="none" strike="noStrike" cap="none" spc="0">
              <a:ln>
                <a:noFill/>
              </a:ln>
              <a:solidFill>
                <a:prstClr val="black"/>
              </a:solidFill>
              <a:latin typeface="Open Sans"/>
              <a:cs typeface="Open Sans"/>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Open Sans"/>
                <a:ea typeface="Open Sans"/>
                <a:cs typeface="Open Sans"/>
              </a:rPr>
              <a:t>Способ проверки:</a:t>
            </a:r>
            <a:r>
              <a:rPr lang="ru-RU" sz="1800" b="0" i="0" u="none" strike="noStrike" cap="none" spc="0">
                <a:ln>
                  <a:noFill/>
                </a:ln>
                <a:solidFill>
                  <a:prstClr val="black"/>
                </a:solidFill>
                <a:latin typeface="Arial"/>
                <a:ea typeface="Arial"/>
                <a:cs typeface="Arial"/>
              </a:rPr>
              <a:t> </a:t>
            </a:r>
            <a:r>
              <a:rPr lang="ru-RU" sz="1800" b="0" i="0" u="none" strike="noStrike" cap="none" spc="0">
                <a:ln>
                  <a:noFill/>
                </a:ln>
                <a:solidFill>
                  <a:prstClr val="black"/>
                </a:solidFill>
                <a:latin typeface="Open Sans"/>
                <a:ea typeface="Open Sans"/>
                <a:cs typeface="Open Sans"/>
              </a:rPr>
              <a:t>опрос</a:t>
            </a:r>
            <a:endParaRPr sz="1800">
              <a:latin typeface="Open Sans"/>
              <a:cs typeface="Open Sans"/>
            </a:endParaRPr>
          </a:p>
          <a:p>
            <a:pPr marL="0" marR="0" lvl="0" indent="0" algn="l" defTabSz="914400">
              <a:lnSpc>
                <a:spcPct val="100000"/>
              </a:lnSpc>
              <a:spcBef>
                <a:spcPts val="0"/>
              </a:spcBef>
              <a:spcAft>
                <a:spcPts val="0"/>
              </a:spcAft>
              <a:buClrTx/>
              <a:buSzTx/>
              <a:buFontTx/>
              <a:buNone/>
              <a:defRPr/>
            </a:pPr>
            <a:r>
              <a:rPr sz="1400" b="0" i="0" u="none">
                <a:solidFill>
                  <a:srgbClr val="FFFFFF"/>
                </a:solidFill>
                <a:latin typeface="Open Sans"/>
                <a:ea typeface="Open Sans"/>
                <a:cs typeface="Open Sans"/>
              </a:rPr>
              <a:t>исследование или опрос</a:t>
            </a:r>
            <a:endParaRPr sz="1400" b="0" i="0" u="none" strike="noStrike" cap="none" spc="0">
              <a:ln>
                <a:noFill/>
              </a:ln>
              <a:solidFill>
                <a:prstClr val="black"/>
              </a:solidFill>
              <a:latin typeface="Open Sans"/>
              <a:cs typeface="Open Sans"/>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Open Sans"/>
                <a:ea typeface="Open Sans"/>
                <a:cs typeface="Open Sans"/>
              </a:rPr>
              <a:t>Целевое количество респондентов:</a:t>
            </a:r>
            <a:r>
              <a:rPr lang="ru-RU" sz="1800" b="0" i="0" u="none" strike="noStrike" cap="none" spc="0">
                <a:ln>
                  <a:noFill/>
                </a:ln>
                <a:solidFill>
                  <a:prstClr val="black"/>
                </a:solidFill>
                <a:latin typeface="Open Sans"/>
                <a:ea typeface="Open Sans"/>
                <a:cs typeface="Open Sans"/>
              </a:rPr>
              <a:t> </a:t>
            </a:r>
            <a:r>
              <a:rPr lang="ru-RU" sz="1800" b="0" i="0" u="none" strike="noStrike" cap="none" spc="0">
                <a:ln>
                  <a:noFill/>
                </a:ln>
                <a:solidFill>
                  <a:prstClr val="black"/>
                </a:solidFill>
                <a:latin typeface="Open Sans"/>
                <a:ea typeface="Open Sans"/>
                <a:cs typeface="Open Sans"/>
              </a:rPr>
              <a:t>50-100 человек</a:t>
            </a:r>
            <a:endParaRPr sz="1800"/>
          </a:p>
        </p:txBody>
      </p:sp>
      <p:sp>
        <p:nvSpPr>
          <p:cNvPr id="9" name="Прямоугольник 8"/>
          <p:cNvSpPr/>
          <p:nvPr/>
        </p:nvSpPr>
        <p:spPr bwMode="auto">
          <a:xfrm>
            <a:off x="7019924" y="549909"/>
            <a:ext cx="5049520" cy="5130800"/>
          </a:xfrm>
          <a:prstGeom prst="rect">
            <a:avLst/>
          </a:prstGeom>
          <a:no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0" name="TextBox 9"/>
          <p:cNvSpPr txBox="1"/>
          <p:nvPr/>
        </p:nvSpPr>
        <p:spPr bwMode="auto">
          <a:xfrm flipH="0" flipV="0">
            <a:off x="7097749" y="1254124"/>
            <a:ext cx="4954789" cy="3657959"/>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Open Sans"/>
                <a:ea typeface="Open Sans"/>
                <a:cs typeface="Open Sans"/>
              </a:rPr>
              <a:t>Вопросы для опроса:</a:t>
            </a:r>
            <a:br>
              <a:rPr lang="ru-RU" sz="1800" b="1" i="0" u="none" strike="noStrike" cap="none" spc="0">
                <a:ln>
                  <a:noFill/>
                </a:ln>
                <a:solidFill>
                  <a:prstClr val="black"/>
                </a:solidFill>
                <a:latin typeface="Open Sans"/>
                <a:ea typeface="Open Sans"/>
                <a:cs typeface="Open Sans"/>
              </a:rPr>
            </a:br>
            <a:r>
              <a:rPr lang="ru-RU" sz="1800" b="0" i="0" u="none" strike="noStrike" cap="none" spc="0">
                <a:ln>
                  <a:noFill/>
                </a:ln>
                <a:solidFill>
                  <a:prstClr val="black"/>
                </a:solidFill>
                <a:latin typeface="Open Sans"/>
                <a:ea typeface="Open Sans"/>
                <a:cs typeface="Open Sans"/>
              </a:rPr>
              <a:t>1. Оцените свое текущее психологическое состояние от 1 до 10</a:t>
            </a:r>
            <a:endParaRPr b="0">
              <a:latin typeface="Open Sans"/>
              <a:cs typeface="Open Sans"/>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2. Как часто вы испытываете психологические трудности?</a:t>
            </a:r>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3. Сколько онлайн-ресурсов вы знаете для самопомощи?</a:t>
            </a:r>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4. Тяжело ли вам найти подходящие ресурсы для того, чтобы помочь себе справиться с эмоциональными трудностями?</a:t>
            </a:r>
            <a:br>
              <a:rPr lang="ru-RU" sz="1800" b="0" i="0" u="none" strike="noStrike" cap="none" spc="0">
                <a:ln>
                  <a:noFill/>
                </a:ln>
                <a:solidFill>
                  <a:prstClr val="black"/>
                </a:solidFill>
                <a:latin typeface="Arial"/>
                <a:ea typeface="Arial"/>
                <a:cs typeface="Arial"/>
              </a:rPr>
            </a:br>
            <a:r>
              <a:rPr lang="ru-RU" sz="1800" b="0" i="0" u="none" strike="noStrike" cap="none" spc="0">
                <a:ln>
                  <a:noFill/>
                </a:ln>
                <a:solidFill>
                  <a:prstClr val="black"/>
                </a:solidFill>
                <a:latin typeface="Arial"/>
                <a:ea typeface="Arial"/>
                <a:cs typeface="Arial"/>
              </a:rPr>
              <a:t>5. Какие ресурсы вы используете для поддержания своего состояния?</a:t>
            </a:r>
            <a:endParaRPr lang="ru-RU" sz="1800" b="0" i="0" u="none" strike="noStrike" cap="none" spc="0">
              <a:ln>
                <a:noFill/>
              </a:ln>
              <a:solidFill>
                <a:prstClr val="black"/>
              </a:solidFill>
              <a:latin typeface="Arial"/>
              <a:ea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1877682613" name="Группа 19"/>
          <p:cNvGrpSpPr/>
          <p:nvPr/>
        </p:nvGrpSpPr>
        <p:grpSpPr bwMode="auto">
          <a:xfrm flipH="0" flipV="0">
            <a:off x="59205" y="82548"/>
            <a:ext cx="5165293" cy="640440"/>
            <a:chOff x="0" y="0"/>
            <a:chExt cx="5165293" cy="640440"/>
          </a:xfrm>
        </p:grpSpPr>
        <p:sp>
          <p:nvSpPr>
            <p:cNvPr id="379043863" name="Прямоугольник 7"/>
            <p:cNvSpPr/>
            <p:nvPr/>
          </p:nvSpPr>
          <p:spPr bwMode="auto">
            <a:xfrm>
              <a:off x="0" y="0"/>
              <a:ext cx="5165293" cy="467358"/>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602327781" name="TextBox 3"/>
            <p:cNvSpPr txBox="1"/>
            <p:nvPr/>
          </p:nvSpPr>
          <p:spPr bwMode="auto">
            <a:xfrm>
              <a:off x="136535" y="0"/>
              <a:ext cx="4783085" cy="640440"/>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РЕЗУЛЬТАТЫ ПРОВЕРКИ ГИПОТЕЗЫ</a:t>
              </a:r>
              <a:endParaRPr/>
            </a:p>
          </p:txBody>
        </p:sp>
      </p:grpSp>
      <p:sp>
        <p:nvSpPr>
          <p:cNvPr id="680804541" name="TextBox 20"/>
          <p:cNvSpPr txBox="1"/>
          <p:nvPr/>
        </p:nvSpPr>
        <p:spPr bwMode="auto">
          <a:xfrm flipH="0" flipV="0">
            <a:off x="135404" y="635631"/>
            <a:ext cx="11505799" cy="1676759"/>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Open Sans"/>
                <a:ea typeface="Open Sans"/>
                <a:cs typeface="Open Sans"/>
              </a:rPr>
              <a:t>Гипотеза:</a:t>
            </a:r>
            <a:r>
              <a:rPr lang="ru-RU" sz="1800" b="0" i="0" u="none" strike="noStrike" cap="none" spc="0">
                <a:ln>
                  <a:noFill/>
                </a:ln>
                <a:solidFill>
                  <a:prstClr val="black"/>
                </a:solidFill>
                <a:latin typeface="Open Sans"/>
                <a:ea typeface="Open Sans"/>
                <a:cs typeface="Open Sans"/>
              </a:rPr>
              <a:t> </a:t>
            </a:r>
            <a:br>
              <a:rPr lang="ru-RU" sz="1400" b="1" i="0" u="none" strike="noStrike" cap="none" spc="0">
                <a:ln>
                  <a:noFill/>
                </a:ln>
                <a:solidFill>
                  <a:prstClr val="black"/>
                </a:solidFill>
                <a:latin typeface="Open Sans"/>
                <a:ea typeface="Open Sans"/>
                <a:cs typeface="Open Sans"/>
              </a:rPr>
            </a:br>
            <a:r>
              <a:rPr lang="ru-RU" sz="1800" b="0" i="0" u="none" strike="noStrike" cap="none" spc="0">
                <a:ln>
                  <a:noFill/>
                </a:ln>
                <a:solidFill>
                  <a:prstClr val="black"/>
                </a:solidFill>
                <a:latin typeface="Open Sans"/>
                <a:ea typeface="Open Sans"/>
                <a:cs typeface="Open Sans"/>
              </a:rPr>
              <a:t>70% молодых людей от 18 до 23 лет ощущают нехватку полезных ресурсов для поддержания психологического благополучия</a:t>
            </a:r>
            <a:br>
              <a:rPr lang="ru-RU" sz="1800" b="0" i="0" u="none" strike="noStrike" cap="none" spc="0">
                <a:ln>
                  <a:noFill/>
                </a:ln>
                <a:solidFill>
                  <a:prstClr val="black"/>
                </a:solidFill>
                <a:latin typeface="Open Sans"/>
                <a:ea typeface="Open Sans"/>
                <a:cs typeface="Open Sans"/>
              </a:rPr>
            </a:br>
            <a:br>
              <a:rPr lang="ru-RU" sz="1800" b="0" i="0" u="none" strike="noStrike" cap="none" spc="0">
                <a:ln>
                  <a:noFill/>
                </a:ln>
                <a:solidFill>
                  <a:prstClr val="black"/>
                </a:solidFill>
                <a:latin typeface="Open Sans"/>
                <a:ea typeface="Open Sans"/>
                <a:cs typeface="Open Sans"/>
              </a:rPr>
            </a:br>
            <a:r>
              <a:rPr lang="ru-RU" sz="1800" b="1" i="0" u="none" strike="noStrike" cap="none" spc="0">
                <a:ln>
                  <a:noFill/>
                </a:ln>
                <a:solidFill>
                  <a:prstClr val="black"/>
                </a:solidFill>
                <a:latin typeface="Open Sans"/>
                <a:ea typeface="Open Sans"/>
                <a:cs typeface="Open Sans"/>
              </a:rPr>
              <a:t>Итоговое кол-во респондентов:</a:t>
            </a:r>
            <a:r>
              <a:rPr lang="ru-RU" sz="1800" b="0" i="0" u="none" strike="noStrike" cap="none" spc="0">
                <a:ln>
                  <a:noFill/>
                </a:ln>
                <a:solidFill>
                  <a:prstClr val="black"/>
                </a:solidFill>
                <a:latin typeface="Open Sans"/>
                <a:ea typeface="Open Sans"/>
                <a:cs typeface="Open Sans"/>
              </a:rPr>
              <a:t> 98 человек</a:t>
            </a:r>
            <a:endParaRPr sz="1800" b="0">
              <a:latin typeface="Open Sans"/>
              <a:cs typeface="Open Sans"/>
            </a:endParaRPr>
          </a:p>
          <a:p>
            <a:pPr marL="0" marR="0" lvl="0" indent="0" algn="l" defTabSz="914400">
              <a:lnSpc>
                <a:spcPct val="100000"/>
              </a:lnSpc>
              <a:spcBef>
                <a:spcPts val="0"/>
              </a:spcBef>
              <a:spcAft>
                <a:spcPts val="0"/>
              </a:spcAft>
              <a:buClrTx/>
              <a:buSzTx/>
              <a:buFontTx/>
              <a:buNone/>
              <a:defRPr/>
            </a:pPr>
            <a:endParaRPr lang="ru-RU" sz="1400" b="0" i="0" u="none" strike="noStrike" cap="none" spc="0">
              <a:ln>
                <a:noFill/>
              </a:ln>
              <a:solidFill>
                <a:prstClr val="black"/>
              </a:solidFill>
              <a:latin typeface="Open Sans"/>
              <a:cs typeface="Open Sans"/>
            </a:endParaRPr>
          </a:p>
        </p:txBody>
      </p:sp>
      <p:pic>
        <p:nvPicPr>
          <p:cNvPr id="17026179" name=""/>
          <p:cNvPicPr>
            <a:picLocks noChangeAspect="1"/>
          </p:cNvPicPr>
          <p:nvPr/>
        </p:nvPicPr>
        <p:blipFill>
          <a:blip r:embed="rId2"/>
          <a:srcRect l="53" t="0" r="4581" b="4674"/>
          <a:stretch/>
        </p:blipFill>
        <p:spPr bwMode="auto">
          <a:xfrm flipH="0" flipV="0">
            <a:off x="287374" y="2312391"/>
            <a:ext cx="6683374" cy="3561357"/>
          </a:xfrm>
          <a:prstGeom prst="rect">
            <a:avLst/>
          </a:prstGeom>
        </p:spPr>
      </p:pic>
      <p:sp>
        <p:nvSpPr>
          <p:cNvPr id="218026114" name=""/>
          <p:cNvSpPr txBox="1"/>
          <p:nvPr/>
        </p:nvSpPr>
        <p:spPr bwMode="auto">
          <a:xfrm flipH="0" flipV="0">
            <a:off x="7288249" y="1838959"/>
            <a:ext cx="4279750" cy="3109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b="1"/>
              <a:t>Большинство</a:t>
            </a:r>
            <a:r>
              <a:rPr/>
              <a:t> респондентов отмечают свое состояние на данный момент как </a:t>
            </a:r>
            <a:r>
              <a:rPr b="1"/>
              <a:t>положительное</a:t>
            </a:r>
            <a:r>
              <a:rPr/>
              <a:t>:</a:t>
            </a:r>
            <a:br>
              <a:rPr/>
            </a:br>
            <a:r>
              <a:rPr b="1"/>
              <a:t>10</a:t>
            </a:r>
            <a:r>
              <a:rPr/>
              <a:t>/10 - 17,3%; </a:t>
            </a:r>
            <a:r>
              <a:rPr b="1"/>
              <a:t>8</a:t>
            </a:r>
            <a:r>
              <a:rPr/>
              <a:t>/10 - 16,3%; </a:t>
            </a:r>
            <a:r>
              <a:rPr b="1"/>
              <a:t>7</a:t>
            </a:r>
            <a:r>
              <a:rPr/>
              <a:t>/10 - 14,3%</a:t>
            </a:r>
            <a:br>
              <a:rPr/>
            </a:br>
            <a:br>
              <a:rPr/>
            </a:br>
            <a:r>
              <a:rPr/>
              <a:t>При этом </a:t>
            </a:r>
            <a:r>
              <a:rPr lang="ru-RU" sz="1800" b="1" i="0" u="none" strike="noStrike" cap="none" spc="0">
                <a:solidFill>
                  <a:schemeClr val="tx1"/>
                </a:solidFill>
                <a:latin typeface="Calibri"/>
                <a:ea typeface="Calibri"/>
                <a:cs typeface="Calibri"/>
              </a:rPr>
              <a:t>15,6</a:t>
            </a:r>
            <a:r>
              <a:rPr b="1"/>
              <a:t>%</a:t>
            </a:r>
            <a:r>
              <a:rPr/>
              <a:t> респондентов оценивают свое психологическое состояние </a:t>
            </a:r>
            <a:r>
              <a:rPr b="1"/>
              <a:t>ниже среднего</a:t>
            </a:r>
            <a:endParaRPr b="1"/>
          </a:p>
          <a:p>
            <a:pPr algn="l">
              <a:defRPr/>
            </a:pPr>
            <a:endParaRPr/>
          </a:p>
          <a:p>
            <a:pPr algn="l">
              <a:defRPr/>
            </a:pPr>
            <a:r>
              <a:rPr b="1"/>
              <a:t>42,3% </a:t>
            </a:r>
            <a:r>
              <a:rPr b="0"/>
              <a:t>респондентов отмечают, что </a:t>
            </a:r>
            <a:r>
              <a:rPr b="1"/>
              <a:t>часто </a:t>
            </a:r>
            <a:r>
              <a:rPr b="0"/>
              <a:t>испытывают психологические трудности</a:t>
            </a:r>
            <a:endParaRPr b="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1928082732" name="Группа 19"/>
          <p:cNvGrpSpPr/>
          <p:nvPr/>
        </p:nvGrpSpPr>
        <p:grpSpPr bwMode="auto">
          <a:xfrm flipH="0" flipV="0">
            <a:off x="59205" y="82548"/>
            <a:ext cx="5165293" cy="640440"/>
            <a:chOff x="0" y="0"/>
            <a:chExt cx="5165293" cy="640440"/>
          </a:xfrm>
        </p:grpSpPr>
        <p:sp>
          <p:nvSpPr>
            <p:cNvPr id="217040253" name="Прямоугольник 7"/>
            <p:cNvSpPr/>
            <p:nvPr/>
          </p:nvSpPr>
          <p:spPr bwMode="auto">
            <a:xfrm>
              <a:off x="0" y="0"/>
              <a:ext cx="5165293" cy="467358"/>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347019494" name="TextBox 3"/>
            <p:cNvSpPr txBox="1"/>
            <p:nvPr/>
          </p:nvSpPr>
          <p:spPr bwMode="auto">
            <a:xfrm>
              <a:off x="136535" y="0"/>
              <a:ext cx="4783085" cy="640440"/>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РЕЗУЛЬТАТЫ ПРОВЕРКИ ГИПОТЕЗЫ</a:t>
              </a:r>
              <a:endParaRPr/>
            </a:p>
          </p:txBody>
        </p:sp>
      </p:grpSp>
      <p:sp>
        <p:nvSpPr>
          <p:cNvPr id="2023319078" name="TextBox 20"/>
          <p:cNvSpPr txBox="1"/>
          <p:nvPr/>
        </p:nvSpPr>
        <p:spPr bwMode="auto">
          <a:xfrm flipH="0" flipV="0">
            <a:off x="135404" y="635631"/>
            <a:ext cx="11506159" cy="366119"/>
          </a:xfrm>
          <a:prstGeom prst="rect">
            <a:avLst/>
          </a:prstGeom>
          <a:noFill/>
        </p:spPr>
        <p:txBody>
          <a:bodyPr wrap="square">
            <a:spAutoFit/>
          </a:bodyPr>
          <a:lstStyle/>
          <a:p>
            <a:pPr>
              <a:defRPr/>
            </a:pPr>
            <a:endParaRPr/>
          </a:p>
        </p:txBody>
      </p:sp>
      <p:pic>
        <p:nvPicPr>
          <p:cNvPr id="738841605" name=""/>
          <p:cNvPicPr>
            <a:picLocks noChangeAspect="1"/>
          </p:cNvPicPr>
          <p:nvPr/>
        </p:nvPicPr>
        <p:blipFill>
          <a:blip r:embed="rId2"/>
          <a:stretch/>
        </p:blipFill>
        <p:spPr bwMode="auto">
          <a:xfrm flipH="0" flipV="0">
            <a:off x="221605" y="750655"/>
            <a:ext cx="6091057" cy="3213557"/>
          </a:xfrm>
          <a:prstGeom prst="rect">
            <a:avLst/>
          </a:prstGeom>
        </p:spPr>
      </p:pic>
      <p:sp>
        <p:nvSpPr>
          <p:cNvPr id="701751487" name=""/>
          <p:cNvSpPr txBox="1"/>
          <p:nvPr/>
        </p:nvSpPr>
        <p:spPr bwMode="auto">
          <a:xfrm flipH="0" flipV="0">
            <a:off x="6410356" y="1134835"/>
            <a:ext cx="5548056" cy="9147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a:t>Большинство респондентов либо </a:t>
            </a:r>
            <a:r>
              <a:rPr b="1"/>
              <a:t>не </a:t>
            </a:r>
            <a:r>
              <a:rPr/>
              <a:t>задумывались о поиске ресурсов для самопомощи, либо испытывают </a:t>
            </a:r>
            <a:r>
              <a:rPr b="1"/>
              <a:t>трудности </a:t>
            </a:r>
            <a:r>
              <a:rPr/>
              <a:t>с этим</a:t>
            </a:r>
            <a:endParaRPr/>
          </a:p>
        </p:txBody>
      </p:sp>
      <p:sp>
        <p:nvSpPr>
          <p:cNvPr id="1185817143" name=""/>
          <p:cNvSpPr txBox="1"/>
          <p:nvPr/>
        </p:nvSpPr>
        <p:spPr bwMode="auto">
          <a:xfrm flipH="0" flipV="0">
            <a:off x="6519214" y="2598964"/>
            <a:ext cx="5048844" cy="1189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just">
              <a:defRPr/>
            </a:pPr>
            <a:r>
              <a:rPr/>
              <a:t>Большая часть респондентов (около 60%) </a:t>
            </a:r>
            <a:r>
              <a:rPr b="1"/>
              <a:t>НЕ знает</a:t>
            </a:r>
            <a:r>
              <a:rPr/>
              <a:t> никаких доступных ресурсов для поддержания своего состояния и ничего не использует. </a:t>
            </a:r>
            <a:endParaRPr/>
          </a:p>
        </p:txBody>
      </p:sp>
      <p:sp>
        <p:nvSpPr>
          <p:cNvPr id="655612424" name=""/>
          <p:cNvSpPr txBox="1"/>
          <p:nvPr/>
        </p:nvSpPr>
        <p:spPr bwMode="auto">
          <a:xfrm flipH="0" flipV="0">
            <a:off x="543342" y="4574176"/>
            <a:ext cx="11099300" cy="1189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b="1"/>
              <a:t>Вывод: </a:t>
            </a:r>
            <a:r>
              <a:rPr/>
              <a:t>большая часть респондентов (около 60-70%) в возрасте от 18-23 лет часто испытывают психологические трудности и при этом не владеют действительно полезными ресурсами для самопомощи. Как правило, они используют YouTube, общение с друзьями и близкими и прогулки для борьбы со стрессом. Наша гипотеза подтвердилась.</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a:off x="0" y="0"/>
            <a:ext cx="12192000" cy="797560"/>
            <a:chOff x="0" y="0"/>
            <a:chExt cx="12192000" cy="797560"/>
          </a:xfrm>
        </p:grpSpPr>
        <p:sp>
          <p:nvSpPr>
            <p:cNvPr id="7" name="Прямоугольник 6"/>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8" name="Прямоугольник 7"/>
            <p:cNvSpPr/>
            <p:nvPr/>
          </p:nvSpPr>
          <p:spPr bwMode="auto">
            <a:xfrm>
              <a:off x="419315" y="330200"/>
              <a:ext cx="2977096"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804836" y="402364"/>
              <a:ext cx="2206053" cy="369332"/>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ОБЪЁМ РЫНКА</a:t>
              </a:r>
              <a:endParaRPr/>
            </a:p>
          </p:txBody>
        </p:sp>
      </p:grpSp>
      <p:sp>
        <p:nvSpPr>
          <p:cNvPr id="476086661" name=""/>
          <p:cNvSpPr txBox="1"/>
          <p:nvPr/>
        </p:nvSpPr>
        <p:spPr bwMode="auto">
          <a:xfrm flipH="0" flipV="0">
            <a:off x="176246" y="997853"/>
            <a:ext cx="11801856" cy="44809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b="1"/>
              <a:t>Динамика рынка (с указанием источника):</a:t>
            </a:r>
            <a:endParaRPr b="1"/>
          </a:p>
          <a:p>
            <a:pPr algn="l">
              <a:defRPr/>
            </a:pPr>
            <a:r>
              <a:rPr/>
              <a:t>Количество обращений россиян за психологической помощью в январе 2023 года выросло почти на 15% по сравнению с декабрем 2022 года. Это говорит о растущей просвещенности населения, изменении социальных стереотипов, а также о том, что психологическая помощь становится более доступной для населения" свидетельствует статистика службы психологической поддержки страхового дома ВСК (материалы есть в распоряжении ТАСС).</a:t>
            </a:r>
            <a:endParaRPr/>
          </a:p>
          <a:p>
            <a:pPr algn="l">
              <a:defRPr/>
            </a:pPr>
            <a:r>
              <a:rPr/>
              <a:t>https://tass.ru/obschestvo/17244133?ysclid=lnue4c89xl419432311#bounce</a:t>
            </a:r>
            <a:endParaRPr/>
          </a:p>
          <a:p>
            <a:pPr algn="l">
              <a:defRPr/>
            </a:pPr>
            <a:endParaRPr/>
          </a:p>
          <a:p>
            <a:pPr algn="l">
              <a:defRPr/>
            </a:pPr>
            <a:r>
              <a:rPr b="1"/>
              <a:t>Основные «игроки» на рынке:</a:t>
            </a:r>
            <a:endParaRPr b="1"/>
          </a:p>
          <a:p>
            <a:pPr algn="l">
              <a:defRPr/>
            </a:pPr>
            <a:endParaRPr/>
          </a:p>
          <a:p>
            <a:pPr algn="l">
              <a:defRPr/>
            </a:pPr>
            <a:r>
              <a:rPr/>
              <a:t>Woebot — использует принципы когнитивно-поведенческой терапии. iCognito — использует принципы когнитивно-поведенческой терапии. Мо: Медитация и Сон — работает на основе практик осознанности</a:t>
            </a:r>
            <a:endParaRPr/>
          </a:p>
          <a:p>
            <a:pPr algn="l">
              <a:defRPr/>
            </a:pPr>
            <a:r>
              <a:rPr/>
              <a:t>Ясно - сервис видеоконсультаций с психотерапевтом</a:t>
            </a:r>
            <a:endParaRPr/>
          </a:p>
          <a:p>
            <a:pPr algn="l">
              <a:defRPr/>
            </a:pPr>
            <a:endParaRPr/>
          </a:p>
          <a:p>
            <a:pPr algn="l">
              <a:defRPr/>
            </a:pPr>
            <a:r>
              <a:rPr b="1"/>
              <a:t>Планируемая доля рынка</a:t>
            </a:r>
            <a:r>
              <a:rPr/>
              <a:t>:</a:t>
            </a:r>
            <a:endParaRPr/>
          </a:p>
          <a:p>
            <a:pPr algn="l">
              <a:defRPr/>
            </a:pPr>
            <a:r>
              <a:rPr/>
              <a:t>&lt;1% (за счёт уникальности, доступности и полезности нашего ресурса, за счет возможности использования оффлайн)</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5" name="TextBox 4"/>
          <p:cNvSpPr txBox="1"/>
          <p:nvPr/>
        </p:nvSpPr>
        <p:spPr bwMode="auto">
          <a:xfrm flipH="0" flipV="0">
            <a:off x="7335280" y="698499"/>
            <a:ext cx="4727854" cy="2834999"/>
          </a:xfrm>
          <a:prstGeom prst="rect">
            <a:avLst/>
          </a:prstGeom>
          <a:noFill/>
          <a:ln>
            <a:solidFill>
              <a:srgbClr val="08C8D6"/>
            </a:solidFill>
          </a:ln>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srgbClr val="08C8D6"/>
                </a:solidFill>
                <a:latin typeface="Arial"/>
                <a:ea typeface="Arial"/>
                <a:cs typeface="Arial"/>
              </a:rPr>
              <a:t>Партнёры: </a:t>
            </a:r>
            <a:r>
              <a:rPr lang="ru-RU" sz="1800" b="0" i="0" u="none" strike="noStrike" cap="none" spc="0">
                <a:ln>
                  <a:noFill/>
                </a:ln>
                <a:solidFill>
                  <a:schemeClr val="tx1"/>
                </a:solidFill>
                <a:latin typeface="Arial"/>
                <a:ea typeface="Arial"/>
                <a:cs typeface="Arial"/>
              </a:rPr>
              <a:t>Центр психологической поддержки ТюмГУ, ТОГИРРО (</a:t>
            </a:r>
            <a:r>
              <a:rPr lang="ru-RU" sz="1800" b="0" i="0" u="none" strike="noStrike" cap="none" spc="0">
                <a:ln>
                  <a:noFill/>
                </a:ln>
                <a:solidFill>
                  <a:schemeClr val="tx1"/>
                </a:solidFill>
                <a:latin typeface="Arial"/>
                <a:ea typeface="Arial"/>
                <a:cs typeface="Arial"/>
              </a:rPr>
              <a:t>Кафедра педагогики и психологии</a:t>
            </a:r>
            <a:r>
              <a:rPr lang="ru-RU" sz="1800" b="0" i="0" u="none" strike="noStrike" cap="none" spc="0">
                <a:ln>
                  <a:noFill/>
                </a:ln>
                <a:solidFill>
                  <a:schemeClr val="tx1"/>
                </a:solidFill>
                <a:latin typeface="Arial"/>
                <a:ea typeface="Arial"/>
                <a:cs typeface="Arial"/>
              </a:rPr>
              <a:t>);</a:t>
            </a:r>
            <a:r>
              <a:rPr lang="ru-RU" sz="1800" b="0" i="0" u="none" strike="noStrike" cap="none" spc="0">
                <a:ln>
                  <a:noFill/>
                </a:ln>
                <a:solidFill>
                  <a:schemeClr val="tx1"/>
                </a:solidFill>
                <a:latin typeface="Arial"/>
                <a:ea typeface="Arial"/>
                <a:cs typeface="Arial"/>
              </a:rPr>
              <a:t> Специализированные психологи: Зина Шамоян, Евгения Стрелецкая; Канал «Закрой гештальт»; </a:t>
            </a:r>
            <a:r>
              <a:rPr lang="ru-RU" sz="1800" b="0" i="0" u="none" strike="noStrike" cap="none" spc="0">
                <a:ln>
                  <a:noFill/>
                </a:ln>
                <a:solidFill>
                  <a:schemeClr val="tx1"/>
                </a:solidFill>
                <a:latin typeface="Arial"/>
                <a:ea typeface="Arial"/>
                <a:cs typeface="Arial"/>
              </a:rPr>
              <a:t>Психологический центр "Открытого пространства"; Психологическая помощь "Ярославна".</a:t>
            </a:r>
            <a:endParaRPr/>
          </a:p>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prstClr val="black"/>
              </a:solidFill>
              <a:latin typeface="Arial"/>
              <a:ea typeface="Arial"/>
              <a:cs typeface="Arial"/>
            </a:endParaRPr>
          </a:p>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prstClr val="black"/>
              </a:solidFill>
              <a:latin typeface="Arial"/>
              <a:ea typeface="Arial"/>
              <a:cs typeface="Arial"/>
            </a:endParaRPr>
          </a:p>
        </p:txBody>
      </p:sp>
      <p:grpSp>
        <p:nvGrpSpPr>
          <p:cNvPr id="20" name="Группа 19"/>
          <p:cNvGrpSpPr/>
          <p:nvPr/>
        </p:nvGrpSpPr>
        <p:grpSpPr bwMode="auto">
          <a:xfrm>
            <a:off x="0" y="-174623"/>
            <a:ext cx="12191999" cy="797559"/>
            <a:chOff x="0" y="0"/>
            <a:chExt cx="12191999" cy="797559"/>
          </a:xfrm>
        </p:grpSpPr>
        <p:sp>
          <p:nvSpPr>
            <p:cNvPr id="7" name="Прямоугольник 6"/>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8" name="Прямоугольник 7"/>
            <p:cNvSpPr/>
            <p:nvPr/>
          </p:nvSpPr>
          <p:spPr bwMode="auto">
            <a:xfrm>
              <a:off x="419314" y="330199"/>
              <a:ext cx="2977096"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754366" y="402363"/>
              <a:ext cx="2465740" cy="369332"/>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БИЗНЕС-МОДЕЛЬ</a:t>
              </a:r>
              <a:endParaRPr/>
            </a:p>
          </p:txBody>
        </p:sp>
      </p:grpSp>
      <p:sp>
        <p:nvSpPr>
          <p:cNvPr id="9" name="TextBox 8"/>
          <p:cNvSpPr txBox="1"/>
          <p:nvPr/>
        </p:nvSpPr>
        <p:spPr bwMode="auto">
          <a:xfrm>
            <a:off x="325119" y="769866"/>
            <a:ext cx="6783838" cy="2560679"/>
          </a:xfrm>
          <a:prstGeom prst="rect">
            <a:avLst/>
          </a:prstGeom>
          <a:noFill/>
          <a:ln>
            <a:solidFill>
              <a:srgbClr val="08C8D6"/>
            </a:solidFill>
          </a:ln>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srgbClr val="08C8D6"/>
                </a:solidFill>
                <a:latin typeface="Arial"/>
                <a:ea typeface="Arial"/>
                <a:cs typeface="Arial"/>
              </a:rPr>
              <a:t>Модель монетизации</a:t>
            </a:r>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Модель монетизации: </a:t>
            </a:r>
            <a:r>
              <a:rPr lang="ru-RU" sz="1800" b="0" i="0" u="none" strike="noStrike" cap="none" spc="0">
                <a:ln>
                  <a:noFill/>
                </a:ln>
                <a:solidFill>
                  <a:prstClr val="black"/>
                </a:solidFill>
                <a:latin typeface="Arial"/>
                <a:ea typeface="Arial"/>
                <a:cs typeface="Arial"/>
              </a:rPr>
              <a:t>так как наше приложение — бесплатное, мы предлагаем пользователям выбрать собственную стоимость подписки (от 1-го рубля) в качестве доната</a:t>
            </a:r>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Стоимость и регулярность:</a:t>
            </a:r>
            <a:r>
              <a:rPr lang="ru-RU" sz="1800" b="0" i="0" u="none" strike="noStrike" cap="none" spc="0">
                <a:ln>
                  <a:noFill/>
                </a:ln>
                <a:solidFill>
                  <a:prstClr val="black"/>
                </a:solidFill>
                <a:latin typeface="Arial"/>
                <a:ea typeface="Arial"/>
                <a:cs typeface="Arial"/>
              </a:rPr>
              <a:t> 1 рубль —</a:t>
            </a:r>
            <a:r>
              <a:rPr lang="ru-RU" sz="1800" b="0" i="0" u="none" strike="noStrike" cap="none" spc="0">
                <a:ln>
                  <a:noFill/>
                </a:ln>
                <a:solidFill>
                  <a:schemeClr val="tx1"/>
                </a:solidFill>
                <a:latin typeface="Arial"/>
                <a:ea typeface="Arial"/>
                <a:cs typeface="Arial"/>
              </a:rPr>
              <a:t> </a:t>
            </a:r>
            <a:r>
              <a:rPr sz="1800" b="1" i="0" u="none">
                <a:solidFill>
                  <a:schemeClr val="tx1"/>
                </a:solidFill>
                <a:latin typeface="Liberation Sans"/>
                <a:ea typeface="Liberation Sans"/>
                <a:cs typeface="Liberation Sans"/>
              </a:rPr>
              <a:t>∞</a:t>
            </a:r>
            <a:endParaRPr>
              <a:solidFill>
                <a:schemeClr val="tx1"/>
              </a:solidFill>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Основные каналы сбыта:</a:t>
            </a:r>
            <a:r>
              <a:rPr lang="ru-RU" sz="1800" b="0" i="0" u="none" strike="noStrike" cap="none" spc="0">
                <a:ln>
                  <a:noFill/>
                </a:ln>
                <a:solidFill>
                  <a:prstClr val="black"/>
                </a:solidFill>
                <a:latin typeface="Arial"/>
                <a:ea typeface="Arial"/>
                <a:cs typeface="Arial"/>
              </a:rPr>
              <a:t> приложение, доступное для пользователей</a:t>
            </a:r>
            <a:endParaRPr/>
          </a:p>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prstClr val="black"/>
              </a:solidFill>
              <a:latin typeface="Arial"/>
              <a:ea typeface="Arial"/>
              <a:cs typeface="Arial"/>
            </a:endParaRPr>
          </a:p>
        </p:txBody>
      </p:sp>
      <p:sp>
        <p:nvSpPr>
          <p:cNvPr id="2" name="TextBox 1"/>
          <p:cNvSpPr txBox="1"/>
          <p:nvPr/>
        </p:nvSpPr>
        <p:spPr bwMode="auto">
          <a:xfrm flipH="0" flipV="0">
            <a:off x="325118" y="3829368"/>
            <a:ext cx="11250099" cy="2560679"/>
          </a:xfrm>
          <a:prstGeom prst="rect">
            <a:avLst/>
          </a:prstGeom>
          <a:noFill/>
          <a:ln>
            <a:solidFill>
              <a:srgbClr val="08C8D6"/>
            </a:solidFill>
          </a:ln>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srgbClr val="08C8D6"/>
                </a:solidFill>
                <a:latin typeface="Arial"/>
                <a:ea typeface="Arial"/>
                <a:cs typeface="Arial"/>
              </a:rPr>
              <a:t>Маркетинг и продвижение</a:t>
            </a:r>
            <a:endParaRPr/>
          </a:p>
          <a:p>
            <a:pPr>
              <a:defRPr/>
            </a:pPr>
            <a:r>
              <a:rPr lang="ru-RU" sz="1800" b="1" i="0" u="none" strike="noStrike" cap="none" spc="0">
                <a:ln>
                  <a:noFill/>
                </a:ln>
                <a:solidFill>
                  <a:prstClr val="black"/>
                </a:solidFill>
                <a:latin typeface="Arial"/>
                <a:ea typeface="Arial"/>
                <a:cs typeface="Arial"/>
              </a:rPr>
              <a:t>Ценностное предложение:</a:t>
            </a:r>
            <a:r>
              <a:rPr lang="ru-RU" sz="1800" b="0" i="0" u="none" strike="noStrike" cap="none" spc="0">
                <a:ln>
                  <a:noFill/>
                </a:ln>
                <a:solidFill>
                  <a:prstClr val="black"/>
                </a:solidFill>
                <a:latin typeface="Arial"/>
                <a:ea typeface="Arial"/>
                <a:cs typeface="Arial"/>
              </a:rPr>
              <a:t> мы гарантируем, что наше приложение облегчит процесс психологической самопомощи и контроля над своим состоянием;</a:t>
            </a:r>
            <a:endParaRPr lang="ru-RU" sz="1800" b="0" i="0" u="none" strike="noStrike" cap="none" spc="0">
              <a:ln>
                <a:noFill/>
              </a:ln>
              <a:solidFill>
                <a:prstClr val="black"/>
              </a:solidFill>
              <a:latin typeface="Arial"/>
              <a:ea typeface="Arial"/>
              <a:cs typeface="Arial"/>
            </a:endParaRPr>
          </a:p>
          <a:p>
            <a:pPr>
              <a:defRPr/>
            </a:pPr>
            <a:r>
              <a:rPr lang="ru-RU" sz="1800" b="0" i="0" u="none" strike="noStrike" cap="none" spc="0">
                <a:ln>
                  <a:noFill/>
                </a:ln>
                <a:solidFill>
                  <a:prstClr val="black"/>
                </a:solidFill>
                <a:latin typeface="Arial"/>
                <a:ea typeface="Arial"/>
                <a:cs typeface="Arial"/>
              </a:rPr>
              <a:t>Все нужные материалы для самопомощи представлены в одном бесплатном приложении</a:t>
            </a:r>
            <a:endParaRPr lang="ru-RU" sz="1800" b="0" i="0" u="none" strike="noStrike" cap="none" spc="0">
              <a:ln>
                <a:noFill/>
              </a:ln>
              <a:solidFill>
                <a:prstClr val="black"/>
              </a:solidFill>
              <a:latin typeface="Arial"/>
              <a:cs typeface="Arial"/>
            </a:endParaRPr>
          </a:p>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prstClr val="black"/>
              </a:solidFill>
              <a:latin typeface="Arial"/>
              <a:ea typeface="Arial"/>
              <a:cs typeface="Arial"/>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Основные каналы взаимодействия с пользователем: </a:t>
            </a:r>
            <a:r>
              <a:rPr lang="ru-RU" sz="1800" b="0" i="0" u="none" strike="noStrike" cap="none" spc="0">
                <a:ln>
                  <a:noFill/>
                </a:ln>
                <a:solidFill>
                  <a:prstClr val="black"/>
                </a:solidFill>
                <a:latin typeface="Arial"/>
                <a:ea typeface="Arial"/>
                <a:cs typeface="Arial"/>
              </a:rPr>
              <a:t>cоциальная реклама, всплывающая реклама, тематические статьи на дзен с переходом на приложение, ютуб канал, рилсы, билборды, контекстная реклама</a:t>
            </a:r>
            <a:endParaRPr b="0"/>
          </a:p>
          <a:p>
            <a:pPr marL="0" marR="0" lvl="0" indent="0" algn="l" defTabSz="914400">
              <a:lnSpc>
                <a:spcPct val="100000"/>
              </a:lnSpc>
              <a:spcBef>
                <a:spcPts val="0"/>
              </a:spcBef>
              <a:spcAft>
                <a:spcPts val="0"/>
              </a:spcAft>
              <a:buClrTx/>
              <a:buSzTx/>
              <a:buFontTx/>
              <a:buNone/>
              <a:defRPr/>
            </a:pPr>
            <a:endParaRPr sz="1800" b="0" i="0" u="none" strike="noStrike" cap="none" spc="0">
              <a:ln>
                <a:noFill/>
              </a:ln>
              <a:solidFill>
                <a:prstClr val="black"/>
              </a:solidFill>
              <a:latin typeface="Arial"/>
              <a:ea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a:off x="0" y="0"/>
            <a:ext cx="12192000" cy="797560"/>
            <a:chOff x="0" y="0"/>
            <a:chExt cx="12192000" cy="797560"/>
          </a:xfrm>
        </p:grpSpPr>
        <p:sp>
          <p:nvSpPr>
            <p:cNvPr id="7" name="Прямоугольник 6"/>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8" name="Прямоугольник 7"/>
            <p:cNvSpPr/>
            <p:nvPr/>
          </p:nvSpPr>
          <p:spPr bwMode="auto">
            <a:xfrm>
              <a:off x="419314" y="330200"/>
              <a:ext cx="4306649"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492113" y="402364"/>
              <a:ext cx="4233851" cy="369332"/>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РЕСУРСЫ: ДИАГРАММА ГАНТА</a:t>
              </a:r>
              <a:endParaRPr/>
            </a:p>
          </p:txBody>
        </p:sp>
      </p:grpSp>
      <p:sp>
        <p:nvSpPr>
          <p:cNvPr id="6" name="TextBox 5"/>
          <p:cNvSpPr txBox="1"/>
          <p:nvPr/>
        </p:nvSpPr>
        <p:spPr bwMode="auto">
          <a:xfrm>
            <a:off x="152613" y="6091130"/>
            <a:ext cx="5008469" cy="579479"/>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600" b="0" i="0" u="none" strike="noStrike" cap="none" spc="0">
                <a:ln>
                  <a:noFill/>
                </a:ln>
                <a:solidFill>
                  <a:prstClr val="black"/>
                </a:solidFill>
                <a:latin typeface="Arial"/>
                <a:ea typeface="Arial"/>
                <a:cs typeface="Arial"/>
              </a:rPr>
              <a:t>Общий срок реализации проекта:___10__ месяцев </a:t>
            </a:r>
            <a:endParaRPr/>
          </a:p>
          <a:p>
            <a:pPr marL="0" marR="0" lvl="0" indent="0" algn="l" defTabSz="914400">
              <a:lnSpc>
                <a:spcPct val="100000"/>
              </a:lnSpc>
              <a:spcBef>
                <a:spcPts val="0"/>
              </a:spcBef>
              <a:spcAft>
                <a:spcPts val="0"/>
              </a:spcAft>
              <a:buClrTx/>
              <a:buSzTx/>
              <a:buFontTx/>
              <a:buNone/>
              <a:defRPr/>
            </a:pPr>
            <a:endParaRPr lang="ru-RU" sz="1600" b="0" i="0" u="none" strike="noStrike" cap="none" spc="0">
              <a:ln>
                <a:noFill/>
              </a:ln>
              <a:solidFill>
                <a:prstClr val="black"/>
              </a:solidFill>
              <a:latin typeface="Arial"/>
              <a:ea typeface="Arial"/>
              <a:cs typeface="Arial"/>
            </a:endParaRPr>
          </a:p>
        </p:txBody>
      </p:sp>
      <p:graphicFrame>
        <p:nvGraphicFramePr>
          <p:cNvPr id="12" name="Таблица 11"/>
          <p:cNvGraphicFramePr>
            <a:graphicFrameLocks xmlns:a="http://schemas.openxmlformats.org/drawingml/2006/main" noGrp="1"/>
          </p:cNvGraphicFramePr>
          <p:nvPr/>
        </p:nvGraphicFramePr>
        <p:xfrm>
          <a:off x="369091" y="1012278"/>
          <a:ext cx="11707628" cy="4886397"/>
        </p:xfrm>
        <a:graphic>
          <a:graphicData uri="http://schemas.openxmlformats.org/drawingml/2006/table">
            <a:tbl>
              <a:tblPr firstRow="0" firstCol="0" lastRow="0" lastCol="0" bandRow="0" bandCol="0"/>
              <a:tblGrid>
                <a:gridCol w="2762867"/>
                <a:gridCol w="1403553"/>
                <a:gridCol w="1403553"/>
                <a:gridCol w="1403553"/>
                <a:gridCol w="690612"/>
                <a:gridCol w="646373"/>
                <a:gridCol w="646373"/>
                <a:gridCol w="738712"/>
                <a:gridCol w="554033"/>
                <a:gridCol w="269712"/>
                <a:gridCol w="590969"/>
                <a:gridCol w="590969"/>
              </a:tblGrid>
              <a:tr h="453942">
                <a:tc>
                  <a:txBody>
                    <a:bodyPr/>
                    <a:p>
                      <a:pPr algn="ctr">
                        <a:defRPr/>
                      </a:pPr>
                      <a:r>
                        <a:rPr lang="ru-RU" sz="1100" b="1">
                          <a:solidFill>
                            <a:srgbClr val="FFFFFF"/>
                          </a:solidFill>
                          <a:latin typeface="Arial"/>
                          <a:ea typeface="Arial"/>
                          <a:cs typeface="Arial"/>
                        </a:rPr>
                        <a:t>Задача</a:t>
                      </a:r>
                      <a:endParaRPr sz="1600"/>
                    </a:p>
                  </a:txBody>
                  <a:tcPr anchor="ctr">
                    <a:lnT w="6350" algn="ctr">
                      <a:solidFill>
                        <a:schemeClr val="tx1"/>
                      </a:solidFill>
                    </a:lnT>
                    <a:solidFill>
                      <a:schemeClr val="tx1">
                        <a:lumMod val="65000"/>
                        <a:lumOff val="35000"/>
                      </a:schemeClr>
                    </a:solidFill>
                  </a:tcPr>
                </a:tc>
                <a:tc>
                  <a:txBody>
                    <a:bodyPr/>
                    <a:p>
                      <a:pPr algn="ctr">
                        <a:defRPr/>
                      </a:pPr>
                      <a:r>
                        <a:rPr lang="ru-RU" sz="1100" b="1">
                          <a:solidFill>
                            <a:srgbClr val="FFFFFF"/>
                          </a:solidFill>
                          <a:latin typeface="Arial"/>
                          <a:ea typeface="Arial"/>
                          <a:cs typeface="Arial"/>
                        </a:rPr>
                        <a:t>Дата начала</a:t>
                      </a:r>
                      <a:endParaRPr sz="1600"/>
                    </a:p>
                  </a:txBody>
                  <a:tcPr anchor="ctr">
                    <a:lnT w="6350" algn="ctr">
                      <a:solidFill>
                        <a:schemeClr val="tx1"/>
                      </a:solidFill>
                    </a:lnT>
                    <a:solidFill>
                      <a:schemeClr val="tx1">
                        <a:lumMod val="65000"/>
                        <a:lumOff val="35000"/>
                      </a:schemeClr>
                    </a:solidFill>
                  </a:tcPr>
                </a:tc>
                <a:tc>
                  <a:txBody>
                    <a:bodyPr/>
                    <a:p>
                      <a:pPr algn="ctr">
                        <a:defRPr/>
                      </a:pPr>
                      <a:r>
                        <a:rPr lang="ru-RU" sz="1100" b="1">
                          <a:solidFill>
                            <a:srgbClr val="FFFFFF"/>
                          </a:solidFill>
                          <a:latin typeface="Arial"/>
                          <a:ea typeface="Arial"/>
                          <a:cs typeface="Arial"/>
                        </a:rPr>
                        <a:t>Дата завершения</a:t>
                      </a:r>
                      <a:endParaRPr sz="1600"/>
                    </a:p>
                  </a:txBody>
                  <a:tcPr anchor="ctr">
                    <a:lnT w="6350" algn="ctr">
                      <a:solidFill>
                        <a:schemeClr val="tx1"/>
                      </a:solidFill>
                    </a:lnT>
                    <a:solidFill>
                      <a:schemeClr val="tx1">
                        <a:lumMod val="65000"/>
                        <a:lumOff val="35000"/>
                      </a:schemeClr>
                    </a:solidFill>
                  </a:tcPr>
                </a:tc>
                <a:tc>
                  <a:txBody>
                    <a:bodyPr/>
                    <a:p>
                      <a:pPr algn="ctr">
                        <a:defRPr/>
                      </a:pPr>
                      <a:r>
                        <a:rPr lang="ru-RU" sz="1100" b="1">
                          <a:solidFill>
                            <a:srgbClr val="FFFFFF"/>
                          </a:solidFill>
                          <a:latin typeface="Arial"/>
                          <a:ea typeface="Arial"/>
                          <a:cs typeface="Arial"/>
                        </a:rPr>
                        <a:t>Ответственный</a:t>
                      </a:r>
                      <a:endParaRPr sz="1600"/>
                    </a:p>
                  </a:txBody>
                  <a:tcPr anchor="ctr">
                    <a:lnT w="6350" algn="ctr">
                      <a:solidFill>
                        <a:schemeClr val="tx1"/>
                      </a:solidFill>
                    </a:lnT>
                    <a:solidFill>
                      <a:schemeClr val="tx1">
                        <a:lumMod val="65000"/>
                        <a:lumOff val="35000"/>
                      </a:schemeClr>
                    </a:solidFill>
                  </a:tcPr>
                </a:tc>
                <a:tc>
                  <a:txBody>
                    <a:bodyPr/>
                    <a:p>
                      <a:pPr algn="ctr">
                        <a:defRPr/>
                      </a:pPr>
                      <a:r>
                        <a:rPr sz="1200">
                          <a:solidFill>
                            <a:schemeClr val="bg1"/>
                          </a:solidFill>
                          <a:latin typeface="Arial"/>
                          <a:cs typeface="Arial"/>
                        </a:rPr>
                        <a:t>Октябрь</a:t>
                      </a:r>
                      <a:endParaRPr sz="1200">
                        <a:solidFill>
                          <a:schemeClr val="bg1"/>
                        </a:solidFill>
                        <a:latin typeface="Arial"/>
                        <a:cs typeface="Arial"/>
                      </a:endParaRPr>
                    </a:p>
                  </a:txBody>
                  <a:tcPr marL="15250" marR="15250" marT="10167" marB="10167" anchor="ctr">
                    <a:lnR w="6350" algn="ctr">
                      <a:solidFill>
                        <a:schemeClr val="tx1"/>
                      </a:solidFill>
                    </a:lnR>
                    <a:lnT w="6350" algn="ctr">
                      <a:solidFill>
                        <a:schemeClr val="tx1"/>
                      </a:solidFill>
                    </a:lnT>
                    <a:lnB w="6350" algn="ctr">
                      <a:solidFill>
                        <a:schemeClr val="tx1"/>
                      </a:solidFill>
                    </a:lnB>
                    <a:solidFill>
                      <a:schemeClr val="tx1">
                        <a:lumMod val="65000"/>
                        <a:lumOff val="35000"/>
                      </a:schemeClr>
                    </a:solidFill>
                  </a:tcPr>
                </a:tc>
                <a:tc>
                  <a:txBody>
                    <a:bodyPr/>
                    <a:p>
                      <a:pPr algn="ctr">
                        <a:defRPr/>
                      </a:pPr>
                      <a:r>
                        <a:rPr sz="1200">
                          <a:solidFill>
                            <a:schemeClr val="bg1"/>
                          </a:solidFill>
                          <a:latin typeface="Arial"/>
                          <a:cs typeface="Arial"/>
                        </a:rPr>
                        <a:t>Ноябрь</a:t>
                      </a:r>
                      <a:endParaRPr sz="1200">
                        <a:solidFill>
                          <a:schemeClr val="bg1"/>
                        </a:solidFill>
                        <a:latin typeface="Arial"/>
                        <a:cs typeface="Arial"/>
                      </a:endParaRPr>
                    </a:p>
                  </a:txBody>
                  <a:tcPr marL="15250" marR="15250" marT="10167" marB="10167" anchor="ct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tx1">
                        <a:lumMod val="65000"/>
                        <a:lumOff val="35000"/>
                      </a:schemeClr>
                    </a:solidFill>
                  </a:tcPr>
                </a:tc>
                <a:tc>
                  <a:txBody>
                    <a:bodyPr/>
                    <a:p>
                      <a:pPr algn="ctr">
                        <a:defRPr/>
                      </a:pPr>
                      <a:r>
                        <a:rPr sz="1200">
                          <a:solidFill>
                            <a:schemeClr val="bg1"/>
                          </a:solidFill>
                          <a:latin typeface="Arial"/>
                          <a:cs typeface="Arial"/>
                        </a:rPr>
                        <a:t>Январь</a:t>
                      </a:r>
                      <a:endParaRPr sz="1200">
                        <a:solidFill>
                          <a:schemeClr val="bg1"/>
                        </a:solidFill>
                        <a:latin typeface="Arial"/>
                        <a:cs typeface="Arial"/>
                      </a:endParaRPr>
                    </a:p>
                  </a:txBody>
                  <a:tcPr marL="15250" marR="15250" marT="10167" marB="10167" anchor="ct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tx1">
                        <a:lumMod val="65000"/>
                        <a:lumOff val="35000"/>
                      </a:schemeClr>
                    </a:solidFill>
                  </a:tcPr>
                </a:tc>
                <a:tc>
                  <a:txBody>
                    <a:bodyPr/>
                    <a:p>
                      <a:pPr algn="ctr">
                        <a:defRPr/>
                      </a:pPr>
                      <a:r>
                        <a:rPr sz="1200">
                          <a:solidFill>
                            <a:schemeClr val="bg1"/>
                          </a:solidFill>
                          <a:latin typeface="Arial"/>
                          <a:cs typeface="Arial"/>
                        </a:rPr>
                        <a:t>Февраль</a:t>
                      </a:r>
                      <a:endParaRPr sz="1200">
                        <a:solidFill>
                          <a:schemeClr val="bg1"/>
                        </a:solidFill>
                        <a:latin typeface="Arial"/>
                        <a:cs typeface="Arial"/>
                      </a:endParaRPr>
                    </a:p>
                  </a:txBody>
                  <a:tcPr marL="15250" marR="15250" marT="10167" marB="10167" anchor="ct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tx1">
                        <a:lumMod val="65000"/>
                        <a:lumOff val="35000"/>
                      </a:schemeClr>
                    </a:solidFill>
                  </a:tcPr>
                </a:tc>
                <a:tc>
                  <a:txBody>
                    <a:bodyPr/>
                    <a:p>
                      <a:pPr algn="ctr">
                        <a:defRPr/>
                      </a:pPr>
                      <a:r>
                        <a:rPr sz="1200">
                          <a:solidFill>
                            <a:schemeClr val="bg1"/>
                          </a:solidFill>
                          <a:latin typeface="Arial"/>
                          <a:cs typeface="Arial"/>
                        </a:rPr>
                        <a:t>Август</a:t>
                      </a:r>
                      <a:endParaRPr sz="1200">
                        <a:solidFill>
                          <a:schemeClr val="bg1"/>
                        </a:solidFill>
                        <a:latin typeface="Arial"/>
                        <a:cs typeface="Arial"/>
                      </a:endParaRPr>
                    </a:p>
                  </a:txBody>
                  <a:tcPr marL="15250" marR="15250" marT="10167" marB="10167" anchor="ct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tx1">
                        <a:lumMod val="65000"/>
                        <a:lumOff val="35000"/>
                      </a:schemeClr>
                    </a:solidFill>
                  </a:tcPr>
                </a:tc>
                <a:tc>
                  <a:txBody>
                    <a:bodyPr/>
                    <a:p>
                      <a:pPr algn="ctr">
                        <a:defRPr/>
                      </a:pPr>
                      <a:endParaRPr sz="1200">
                        <a:solidFill>
                          <a:schemeClr val="bg1"/>
                        </a:solidFill>
                        <a:latin typeface="Arial"/>
                        <a:cs typeface="Arial"/>
                      </a:endParaRPr>
                    </a:p>
                  </a:txBody>
                  <a:tcPr marL="15250" marR="15250" marT="10167" marB="10167" anchor="ct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tx1">
                        <a:lumMod val="65000"/>
                        <a:lumOff val="35000"/>
                      </a:schemeClr>
                    </a:solidFill>
                  </a:tcPr>
                </a:tc>
                <a:tc>
                  <a:txBody>
                    <a:bodyPr/>
                    <a:p>
                      <a:pPr algn="ctr">
                        <a:defRPr/>
                      </a:pPr>
                      <a:endParaRPr sz="1200">
                        <a:solidFill>
                          <a:schemeClr val="bg1"/>
                        </a:solidFill>
                        <a:latin typeface="Arial"/>
                        <a:cs typeface="Arial"/>
                      </a:endParaRPr>
                    </a:p>
                  </a:txBody>
                  <a:tcPr marL="15250" marR="15250" marT="10167" marB="10167" anchor="ct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tx1">
                        <a:lumMod val="65000"/>
                        <a:lumOff val="35000"/>
                      </a:schemeClr>
                    </a:solidFill>
                  </a:tcPr>
                </a:tc>
                <a:tc>
                  <a:txBody>
                    <a:bodyPr/>
                    <a:p>
                      <a:pPr algn="ctr">
                        <a:defRPr/>
                      </a:pPr>
                      <a:endParaRPr sz="1200">
                        <a:solidFill>
                          <a:schemeClr val="bg1"/>
                        </a:solidFill>
                        <a:latin typeface="Arial"/>
                        <a:cs typeface="Arial"/>
                      </a:endParaRPr>
                    </a:p>
                  </a:txBody>
                  <a:tcPr marL="15250" marR="15250" marT="10167" marB="10167" anchor="ct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tx1">
                        <a:lumMod val="65000"/>
                        <a:lumOff val="35000"/>
                      </a:schemeClr>
                    </a:solidFill>
                  </a:tcPr>
                </a:tc>
              </a:tr>
              <a:tr h="603052">
                <a:tc>
                  <a:txBody>
                    <a:bodyPr/>
                    <a:p>
                      <a:pPr>
                        <a:defRPr/>
                      </a:pPr>
                      <a:r>
                        <a:rPr sz="1200" b="0" i="0" u="none" spc="28">
                          <a:solidFill>
                            <a:srgbClr val="272727"/>
                          </a:solidFill>
                          <a:latin typeface="Ani"/>
                          <a:ea typeface="Ani"/>
                          <a:cs typeface="Ani"/>
                        </a:rPr>
                        <a:t>Создание технических требований к мобильному приложению</a:t>
                      </a:r>
                      <a:endParaRPr sz="1200" b="0">
                        <a:latin typeface="Ani"/>
                        <a:cs typeface="Ani"/>
                      </a:endParaRPr>
                    </a:p>
                  </a:txBody>
                  <a:tcPr marL="15250" marR="15250" marT="10167" marB="10167" anchor="b">
                    <a:lnL w="6350" algn="ctr">
                      <a:solidFill>
                        <a:schemeClr val="tx1"/>
                      </a:solidFill>
                    </a:lnL>
                    <a:lnR w="6350" algn="ctr">
                      <a:solidFill>
                        <a:schemeClr val="tx1"/>
                      </a:solidFill>
                    </a:lnR>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21.10.2023</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24.10.2023</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Трифонова Надежда</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B w="6350" algn="ctr">
                      <a:solidFill>
                        <a:schemeClr val="tx1"/>
                      </a:solidFill>
                    </a:lnB>
                    <a:solidFill>
                      <a:schemeClr val="bg1">
                        <a:lumMod val="95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accent1">
                        <a:lumMod val="60000"/>
                        <a:lumOff val="40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rgbClr val="FFFFFF"/>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rgbClr val="FFFFFF"/>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rgbClr val="FFFFFF"/>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rgbClr val="FFFFFF"/>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rgbClr val="FFFFFF"/>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rgbClr val="FFFFFF"/>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rgbClr val="FFFFFF"/>
                    </a:solidFill>
                  </a:tcPr>
                </a:tc>
              </a:tr>
              <a:tr h="219664">
                <a:tc>
                  <a:txBody>
                    <a:bodyPr/>
                    <a:p>
                      <a:pPr>
                        <a:defRPr/>
                      </a:pPr>
                      <a:r>
                        <a:rPr lang="ru-RU" sz="1200" b="0">
                          <a:latin typeface="Ani"/>
                          <a:ea typeface="Ani"/>
                          <a:cs typeface="Ani"/>
                        </a:rPr>
                        <a:t>Смета проекта </a:t>
                      </a:r>
                      <a:endParaRPr sz="1200" b="0">
                        <a:latin typeface="Ani"/>
                        <a:cs typeface="Ani"/>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03.11.2023</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13.11.2023</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Самойлова Анна</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accent1">
                        <a:lumMod val="60000"/>
                        <a:lumOff val="40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411358">
                <a:tc>
                  <a:txBody>
                    <a:bodyPr/>
                    <a:p>
                      <a:pPr>
                        <a:defRPr/>
                      </a:pPr>
                      <a:r>
                        <a:rPr lang="ru-RU" sz="1200" b="0">
                          <a:latin typeface="Ani"/>
                          <a:ea typeface="Ani"/>
                          <a:cs typeface="Ani"/>
                        </a:rPr>
                        <a:t>Создание дизайна проекта</a:t>
                      </a:r>
                      <a:endParaRPr sz="1200" b="0">
                        <a:latin typeface="Ani"/>
                        <a:cs typeface="Ani"/>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03.11.2023</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05.01.2024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Халитулина Елизавета</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accent1">
                        <a:lumMod val="60000"/>
                        <a:lumOff val="40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603052">
                <a:tc>
                  <a:txBody>
                    <a:bodyPr/>
                    <a:p>
                      <a:pPr>
                        <a:defRPr/>
                      </a:pPr>
                      <a:r>
                        <a:rPr lang="ru-RU" sz="1200" b="0" i="0" u="none" strike="noStrike" cap="none" spc="0">
                          <a:solidFill>
                            <a:srgbClr val="000000"/>
                          </a:solidFill>
                          <a:latin typeface="Ani"/>
                          <a:ea typeface="Ani"/>
                          <a:cs typeface="Ani"/>
                        </a:rPr>
                        <a:t>Проектирование архитектуры и и</a:t>
                      </a:r>
                      <a:r>
                        <a:rPr lang="ru-RU" sz="1200" b="0" i="0" u="none" strike="noStrike" cap="none" spc="0">
                          <a:solidFill>
                            <a:srgbClr val="000000"/>
                          </a:solidFill>
                          <a:latin typeface="Ani"/>
                          <a:ea typeface="Ani"/>
                          <a:cs typeface="Ani"/>
                        </a:rPr>
                        <a:t>нтерфейса приложения</a:t>
                      </a:r>
                      <a:endParaRPr sz="1200" b="0">
                        <a:latin typeface="Ani"/>
                        <a:cs typeface="Ani"/>
                      </a:endParaRPr>
                    </a:p>
                    <a:p>
                      <a:pPr>
                        <a:defRPr/>
                      </a:pPr>
                      <a:endParaRPr lang="ru-RU" sz="1200" b="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10.01.2024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10.04.2024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Альбина Шамсубарова</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accent1">
                        <a:lumMod val="60000"/>
                        <a:lumOff val="40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698899">
                <a:tc>
                  <a:txBody>
                    <a:bodyPr/>
                    <a:p>
                      <a:pPr>
                        <a:defRPr/>
                      </a:pPr>
                      <a:r>
                        <a:rPr lang="ru-RU" sz="1200" b="0" i="0" u="none" strike="noStrike" cap="none" spc="0">
                          <a:solidFill>
                            <a:schemeClr val="tx1"/>
                          </a:solidFill>
                          <a:latin typeface="Ani"/>
                          <a:ea typeface="Ani"/>
                          <a:cs typeface="Ani"/>
                        </a:rPr>
                        <a:t>Оптимизация и тестирование первой версии приложения</a:t>
                      </a:r>
                      <a:endParaRPr sz="1200" b="0">
                        <a:latin typeface="Ani"/>
                        <a:cs typeface="Ani"/>
                      </a:endParaRPr>
                    </a:p>
                    <a:p>
                      <a:pPr>
                        <a:defRPr/>
                      </a:pPr>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20.04.2024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22.04.2025</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Митрофанова Полина</a:t>
                      </a:r>
                      <a:endParaRPr lang="ru-RU" sz="1200" i="1">
                        <a:solidFill>
                          <a:srgbClr val="44546A"/>
                        </a:solidFill>
                        <a:latin typeface="Arial"/>
                        <a:cs typeface="Arial"/>
                      </a:endParaRPr>
                    </a:p>
                    <a:p>
                      <a:pPr algn="ctr">
                        <a:defRPr/>
                      </a:pPr>
                      <a:r>
                        <a:rPr lang="ru-RU" sz="1200" i="1">
                          <a:solidFill>
                            <a:srgbClr val="44546A"/>
                          </a:solidFill>
                          <a:latin typeface="Arial"/>
                          <a:cs typeface="Arial"/>
                        </a:rPr>
                        <a:t>Стародубцева Анна</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accent1">
                        <a:lumMod val="60000"/>
                        <a:lumOff val="40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219664">
                <a:tc>
                  <a:txBody>
                    <a:bodyPr/>
                    <a:p>
                      <a:pPr>
                        <a:defRPr/>
                      </a:pPr>
                      <a:r>
                        <a:rPr lang="ru-RU" sz="1200" b="0">
                          <a:latin typeface="Ani"/>
                          <a:ea typeface="Ani"/>
                          <a:cs typeface="Ani"/>
                        </a:rPr>
                        <a:t>Аналитика, сбор обратной связи </a:t>
                      </a:r>
                      <a:endParaRPr sz="1200" b="0">
                        <a:latin typeface="Ani"/>
                        <a:cs typeface="Ani"/>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22.04.2024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28.04.2024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Самойлова Анна</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accent1">
                        <a:lumMod val="60000"/>
                        <a:lumOff val="40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411358">
                <a:tc>
                  <a:txBody>
                    <a:bodyPr/>
                    <a:p>
                      <a:pPr>
                        <a:defRPr/>
                      </a:pPr>
                      <a:r>
                        <a:rPr lang="ru-RU" sz="1200" b="0">
                          <a:latin typeface="Ani"/>
                          <a:ea typeface="Ani"/>
                          <a:cs typeface="Ani"/>
                        </a:rPr>
                        <a:t>Запуск приложения</a:t>
                      </a:r>
                      <a:endParaRPr sz="1200" b="0">
                        <a:latin typeface="Ani"/>
                        <a:cs typeface="Ani"/>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01.05.2024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01.05.2024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Трифонова Надежда</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accent1">
                        <a:lumMod val="60000"/>
                        <a:lumOff val="40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794746">
                <a:tc>
                  <a:txBody>
                    <a:bodyPr/>
                    <a:p>
                      <a:pPr>
                        <a:defRPr/>
                      </a:pPr>
                      <a:r>
                        <a:rPr lang="ru-RU" sz="1200" b="0">
                          <a:latin typeface="Ani"/>
                          <a:ea typeface="Ani"/>
                          <a:cs typeface="Ani"/>
                        </a:rPr>
                        <a:t>Продвижение приложения</a:t>
                      </a:r>
                      <a:endParaRPr sz="1200" b="0">
                        <a:latin typeface="Ani"/>
                        <a:cs typeface="Ani"/>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01.05.2024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01.08.2024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Халитулина Елизавета, Стародубцева Анна</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accent1">
                        <a:lumMod val="60000"/>
                        <a:lumOff val="40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411358">
                <a:tc>
                  <a:txBody>
                    <a:bodyPr/>
                    <a:p>
                      <a:pPr>
                        <a:defRPr/>
                      </a:pPr>
                      <a:r>
                        <a:rPr lang="ru-RU" sz="1200" b="0">
                          <a:latin typeface="Arial"/>
                          <a:cs typeface="Arial"/>
                        </a:rPr>
                        <a:t>Развитие приложения (исправление ошибок, коррекция)</a:t>
                      </a:r>
                      <a:endParaRPr lang="ru-RU" sz="1200" b="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01.05.2024</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lgn="ctr">
                        <a:defRPr/>
                      </a:pPr>
                      <a:r>
                        <a:rPr lang="ru-RU" sz="1200" i="1">
                          <a:solidFill>
                            <a:srgbClr val="44546A"/>
                          </a:solidFill>
                          <a:latin typeface="Arial"/>
                          <a:cs typeface="Arial"/>
                        </a:rPr>
                        <a:t>Альбина Шамсубарова</a:t>
                      </a:r>
                      <a:endParaRPr lang="ru-RU" sz="1200" i="1">
                        <a:solidFill>
                          <a:srgbClr val="44546A"/>
                        </a:solidFill>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bevel/>
                    </a:lnB>
                    <a:solidFill>
                      <a:schemeClr val="bg1">
                        <a:lumMod val="95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beve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accent1">
                        <a:lumMod val="60000"/>
                        <a:lumOff val="40000"/>
                      </a:schemeClr>
                    </a:solid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bevel/>
                    </a:lnB>
                    <a:noFill/>
                  </a:tcPr>
                </a:tc>
                <a:tc>
                  <a:txBody>
                    <a:bodyPr/>
                    <a:p>
                      <a:pPr>
                        <a:defRPr/>
                      </a:pPr>
                      <a:endParaRPr lang="ru-RU" sz="1200">
                        <a:latin typeface="Arial"/>
                        <a:cs typeface="Arial"/>
                      </a:endParaRPr>
                    </a:p>
                  </a:txBody>
                  <a:tcPr marL="15250" marR="15250" marT="10167" marB="10167" anchor="b">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a:off x="0" y="0"/>
            <a:ext cx="12192000" cy="797560"/>
            <a:chOff x="0" y="0"/>
            <a:chExt cx="12192000" cy="797560"/>
          </a:xfrm>
        </p:grpSpPr>
        <p:sp>
          <p:nvSpPr>
            <p:cNvPr id="7" name="Прямоугольник 6"/>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8" name="Прямоугольник 7"/>
            <p:cNvSpPr/>
            <p:nvPr/>
          </p:nvSpPr>
          <p:spPr bwMode="auto">
            <a:xfrm>
              <a:off x="419314" y="330200"/>
              <a:ext cx="4466951"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492113" y="402364"/>
              <a:ext cx="4394152" cy="369332"/>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РЕСУРСЫ: ФИНАНСОВЫЙ ПЛАН</a:t>
              </a:r>
              <a:endParaRPr/>
            </a:p>
          </p:txBody>
        </p:sp>
      </p:grpSp>
      <p:sp>
        <p:nvSpPr>
          <p:cNvPr id="6" name="TextBox 5"/>
          <p:cNvSpPr txBox="1"/>
          <p:nvPr/>
        </p:nvSpPr>
        <p:spPr bwMode="auto">
          <a:xfrm flipH="0" flipV="0">
            <a:off x="345439" y="6041571"/>
            <a:ext cx="8265913" cy="579480"/>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600" b="0" i="0" u="none" strike="noStrike" cap="none" spc="0">
                <a:ln>
                  <a:noFill/>
                </a:ln>
                <a:solidFill>
                  <a:prstClr val="black"/>
                </a:solidFill>
                <a:latin typeface="Arial"/>
                <a:ea typeface="Arial"/>
                <a:cs typeface="Arial"/>
              </a:rPr>
              <a:t>Общая стоимость реализации проекта:__810000___ рублей </a:t>
            </a:r>
            <a:r>
              <a:rPr lang="ru-RU" sz="1600" b="0" i="0" u="none" strike="noStrike" cap="none" spc="0">
                <a:ln>
                  <a:noFill/>
                </a:ln>
                <a:solidFill>
                  <a:srgbClr val="E63035"/>
                </a:solidFill>
                <a:latin typeface="Arial"/>
                <a:ea typeface="Arial"/>
                <a:cs typeface="Arial"/>
              </a:rPr>
              <a:t>(не более 1 млн рублей)</a:t>
            </a:r>
            <a:endParaRPr/>
          </a:p>
          <a:p>
            <a:pPr marL="0" marR="0" lvl="0" indent="0" algn="l" defTabSz="914400">
              <a:lnSpc>
                <a:spcPct val="100000"/>
              </a:lnSpc>
              <a:spcBef>
                <a:spcPts val="0"/>
              </a:spcBef>
              <a:spcAft>
                <a:spcPts val="0"/>
              </a:spcAft>
              <a:buClrTx/>
              <a:buSzTx/>
              <a:buFontTx/>
              <a:buNone/>
              <a:defRPr/>
            </a:pPr>
            <a:r>
              <a:rPr lang="ru-RU" sz="1600" b="0" i="0" u="none" strike="noStrike" cap="none" spc="0">
                <a:ln>
                  <a:noFill/>
                </a:ln>
                <a:solidFill>
                  <a:prstClr val="black"/>
                </a:solidFill>
                <a:latin typeface="Arial"/>
                <a:ea typeface="Arial"/>
                <a:cs typeface="Arial"/>
              </a:rPr>
              <a:t>Период окупаемости: ___36____ месяцев</a:t>
            </a:r>
            <a:endParaRPr/>
          </a:p>
        </p:txBody>
      </p:sp>
      <p:graphicFrame>
        <p:nvGraphicFramePr>
          <p:cNvPr id="2" name="Таблица 4"/>
          <p:cNvGraphicFramePr>
            <a:graphicFrameLocks xmlns:a="http://schemas.openxmlformats.org/drawingml/2006/main" noGrp="1"/>
          </p:cNvGraphicFramePr>
          <p:nvPr/>
        </p:nvGraphicFramePr>
        <p:xfrm>
          <a:off x="419314" y="1069856"/>
          <a:ext cx="11335806" cy="4616971"/>
        </p:xfrm>
        <a:graphic>
          <a:graphicData uri="http://schemas.openxmlformats.org/drawingml/2006/table">
            <a:tbl>
              <a:tblPr firstRow="1" firstCol="0" lastRow="0" lastCol="0" bandRow="1" bandCol="0">
                <a:tableStyleId>{5C22544A-7EE6-4342-B048-85BDC9FD1C3A}</a:tableStyleId>
              </a:tblPr>
              <a:tblGrid>
                <a:gridCol w="3066687"/>
                <a:gridCol w="918791"/>
                <a:gridCol w="918791"/>
                <a:gridCol w="918791"/>
                <a:gridCol w="918791"/>
                <a:gridCol w="918791"/>
                <a:gridCol w="918791"/>
                <a:gridCol w="918791"/>
                <a:gridCol w="918791"/>
                <a:gridCol w="918791"/>
              </a:tblGrid>
              <a:tr h="262298">
                <a:tc>
                  <a:txBody>
                    <a:bodyPr/>
                    <a:p>
                      <a:pPr algn="ctr">
                        <a:defRPr/>
                      </a:pPr>
                      <a:endParaRPr lang="ru-RU" sz="1200" b="0">
                        <a:solidFill>
                          <a:schemeClr val="tx1"/>
                        </a:solidFill>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c>
                  <a:txBody>
                    <a:bodyPr/>
                    <a:p>
                      <a:pPr algn="ctr">
                        <a:defRPr/>
                      </a:pPr>
                      <a:r>
                        <a:rPr lang="ru-RU" sz="1200" b="0">
                          <a:solidFill>
                            <a:schemeClr val="tx1"/>
                          </a:solidFill>
                          <a:latin typeface="Arial"/>
                          <a:cs typeface="Arial"/>
                        </a:rPr>
                        <a:t>Октябрь</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c>
                  <a:txBody>
                    <a:bodyPr/>
                    <a:p>
                      <a:pPr algn="ctr">
                        <a:defRPr/>
                      </a:pPr>
                      <a:r>
                        <a:rPr lang="ru-RU" sz="1200" b="0">
                          <a:solidFill>
                            <a:schemeClr val="tx1"/>
                          </a:solidFill>
                          <a:latin typeface="Arial"/>
                          <a:cs typeface="Arial"/>
                        </a:rPr>
                        <a:t>Ноябрь</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c>
                  <a:txBody>
                    <a:bodyPr/>
                    <a:p>
                      <a:pPr algn="ctr">
                        <a:defRPr/>
                      </a:pPr>
                      <a:r>
                        <a:rPr lang="ru-RU" sz="1200" b="0">
                          <a:solidFill>
                            <a:schemeClr val="tx1"/>
                          </a:solidFill>
                          <a:latin typeface="Arial"/>
                          <a:cs typeface="Arial"/>
                        </a:rPr>
                        <a:t>Декабрь</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c>
                  <a:txBody>
                    <a:bodyPr/>
                    <a:p>
                      <a:pPr algn="ctr">
                        <a:defRPr/>
                      </a:pPr>
                      <a:r>
                        <a:rPr lang="ru-RU" sz="1200" b="0">
                          <a:solidFill>
                            <a:schemeClr val="tx1"/>
                          </a:solidFill>
                          <a:latin typeface="Arial"/>
                          <a:cs typeface="Arial"/>
                        </a:rPr>
                        <a:t>Январь</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c>
                  <a:txBody>
                    <a:bodyPr/>
                    <a:p>
                      <a:pPr algn="ctr">
                        <a:defRPr/>
                      </a:pPr>
                      <a:r>
                        <a:rPr lang="ru-RU" sz="1200" b="0">
                          <a:solidFill>
                            <a:schemeClr val="tx1"/>
                          </a:solidFill>
                          <a:latin typeface="Arial"/>
                          <a:cs typeface="Arial"/>
                        </a:rPr>
                        <a:t>Февраль</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c>
                  <a:txBody>
                    <a:bodyPr/>
                    <a:p>
                      <a:pPr algn="ctr">
                        <a:defRPr/>
                      </a:pPr>
                      <a:r>
                        <a:rPr lang="ru-RU" sz="1200" b="0">
                          <a:solidFill>
                            <a:schemeClr val="tx1"/>
                          </a:solidFill>
                          <a:latin typeface="Arial"/>
                          <a:cs typeface="Arial"/>
                        </a:rPr>
                        <a:t>Март</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c>
                  <a:txBody>
                    <a:bodyPr/>
                    <a:p>
                      <a:pPr algn="ctr">
                        <a:defRPr/>
                      </a:pPr>
                      <a:r>
                        <a:rPr lang="ru-RU" sz="1200" b="0">
                          <a:solidFill>
                            <a:schemeClr val="tx1"/>
                          </a:solidFill>
                          <a:latin typeface="Arial"/>
                          <a:cs typeface="Arial"/>
                        </a:rPr>
                        <a:t>Апрель</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c>
                  <a:txBody>
                    <a:bodyPr/>
                    <a:p>
                      <a:pPr algn="ctr">
                        <a:defRPr/>
                      </a:pPr>
                      <a:r>
                        <a:rPr lang="ru-RU" sz="1200" b="0">
                          <a:solidFill>
                            <a:schemeClr val="tx1"/>
                          </a:solidFill>
                          <a:latin typeface="Arial"/>
                          <a:cs typeface="Arial"/>
                        </a:rPr>
                        <a:t>Май</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c>
                  <a:txBody>
                    <a:bodyPr/>
                    <a:p>
                      <a:pPr algn="ctr">
                        <a:defRPr/>
                      </a:pPr>
                      <a:r>
                        <a:rPr lang="ru-RU" sz="1200" b="0">
                          <a:solidFill>
                            <a:schemeClr val="tx1"/>
                          </a:solidFill>
                          <a:latin typeface="Arial"/>
                          <a:cs typeface="Arial"/>
                        </a:rPr>
                        <a:t>Июнь</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85000"/>
                      </a:schemeClr>
                    </a:solidFill>
                  </a:tcPr>
                </a:tc>
              </a:tr>
              <a:tr h="262298">
                <a:tc gridSpan="10">
                  <a:txBody>
                    <a:bodyPr/>
                    <a:p>
                      <a:pPr marL="0" algn="l" defTabSz="914400">
                        <a:defRPr/>
                      </a:pPr>
                      <a:r>
                        <a:rPr lang="ru-RU" sz="1400" b="1">
                          <a:solidFill>
                            <a:schemeClr val="bg1"/>
                          </a:solidFill>
                          <a:latin typeface="Arial"/>
                          <a:ea typeface="Arial"/>
                          <a:cs typeface="Arial"/>
                        </a:rPr>
                        <a:t>Доходы:</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rgbClr val="08C8D6"/>
                    </a:solidFill>
                  </a:tcPr>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r>
              <a:tr h="517411">
                <a:tc>
                  <a:txBody>
                    <a:bodyPr/>
                    <a:p>
                      <a:pPr>
                        <a:defRPr/>
                      </a:pPr>
                      <a:r>
                        <a:rPr lang="ru-RU" sz="1400">
                          <a:latin typeface="Arial"/>
                          <a:cs typeface="Arial"/>
                        </a:rPr>
                        <a:t>Выручка от продажи продукции </a:t>
                      </a:r>
                      <a:r>
                        <a:rPr lang="ru-RU" sz="1100">
                          <a:latin typeface="Arial"/>
                          <a:cs typeface="Arial"/>
                        </a:rPr>
                        <a:t>(цена продукта * количество продаж)</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10 000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30 000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60 000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100 000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150 000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366499">
                <a:tc>
                  <a:txBody>
                    <a:bodyPr/>
                    <a:p>
                      <a:pPr>
                        <a:defRPr/>
                      </a:pPr>
                      <a:r>
                        <a:rPr lang="ru-RU" sz="1400">
                          <a:latin typeface="Arial"/>
                          <a:cs typeface="Arial"/>
                        </a:rPr>
                        <a:t>Инвестиции / гранты / кредиты </a:t>
                      </a:r>
                      <a:r>
                        <a:rPr lang="ru-RU" sz="1100">
                          <a:latin typeface="Arial"/>
                          <a:cs typeface="Arial"/>
                        </a:rPr>
                        <a:t>(если есть)</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solidFill>
                      <a:schemeClr val="bg1">
                        <a:lumMod val="9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noFill/>
                  </a:tcPr>
                </a:tc>
                <a:tc>
                  <a:txBody>
                    <a:bodyPr/>
                    <a:p>
                      <a:pPr>
                        <a:defRPr/>
                      </a:pPr>
                      <a:r>
                        <a:rPr lang="ru-RU" sz="1400">
                          <a:latin typeface="Arial"/>
                          <a:cs typeface="Arial"/>
                        </a:rPr>
                        <a:t>Примерно 500 000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19050" algn="ctr">
                      <a:solidFill>
                        <a:schemeClr val="tx1"/>
                      </a:solidFill>
                    </a:lnB>
                    <a:noFill/>
                  </a:tcPr>
                </a:tc>
              </a:tr>
              <a:tr h="262298">
                <a:tc gridSpan="10">
                  <a:txBody>
                    <a:bodyPr/>
                    <a:p>
                      <a:pPr>
                        <a:defRPr/>
                      </a:pPr>
                      <a:r>
                        <a:rPr lang="ru-RU" sz="1400" b="1">
                          <a:solidFill>
                            <a:schemeClr val="bg1"/>
                          </a:solidFill>
                          <a:latin typeface="Arial"/>
                          <a:cs typeface="Arial"/>
                        </a:rPr>
                        <a:t>Расходы:</a:t>
                      </a:r>
                      <a:endParaRPr/>
                    </a:p>
                  </a:txBody>
                  <a:tcPr>
                    <a:lnL w="6350" algn="ctr">
                      <a:solidFill>
                        <a:schemeClr val="tx1"/>
                      </a:solidFill>
                    </a:lnL>
                    <a:lnR w="6350" algn="ctr">
                      <a:solidFill>
                        <a:schemeClr val="tx1"/>
                      </a:solidFill>
                    </a:lnR>
                    <a:lnT w="19050" algn="ctr">
                      <a:solidFill>
                        <a:schemeClr val="tx1"/>
                      </a:solidFill>
                    </a:lnT>
                    <a:lnB w="6350" algn="ctr">
                      <a:solidFill>
                        <a:schemeClr val="tx1"/>
                      </a:solidFill>
                    </a:lnB>
                    <a:solidFill>
                      <a:srgbClr val="08C8D6"/>
                    </a:solidFill>
                  </a:tcPr>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r>
              <a:tr h="262298">
                <a:tc>
                  <a:txBody>
                    <a:bodyPr/>
                    <a:p>
                      <a:pPr>
                        <a:defRPr/>
                      </a:pPr>
                      <a:r>
                        <a:rPr lang="ru-RU" sz="1400">
                          <a:latin typeface="Arial"/>
                          <a:cs typeface="Arial"/>
                        </a:rPr>
                        <a:t>Заработная плата специалистов:</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262298">
                <a:tc>
                  <a:txBody>
                    <a:bodyPr/>
                    <a:p>
                      <a:pPr>
                        <a:defRPr/>
                      </a:pPr>
                      <a:r>
                        <a:rPr lang="ru-RU" sz="1400">
                          <a:latin typeface="Arial"/>
                          <a:cs typeface="Arial"/>
                        </a:rPr>
                        <a:t>-Разработчик приложения</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120 000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262298">
                <a:tc>
                  <a:txBody>
                    <a:bodyPr/>
                    <a:p>
                      <a:pPr>
                        <a:defRPr/>
                      </a:pPr>
                      <a:r>
                        <a:rPr lang="ru-RU" sz="1400">
                          <a:latin typeface="Arial"/>
                          <a:cs typeface="Arial"/>
                        </a:rPr>
                        <a:t>-Дизайнер приложения</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50 000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262298">
                <a:tc>
                  <a:txBody>
                    <a:bodyPr/>
                    <a:p>
                      <a:pPr>
                        <a:defRPr/>
                      </a:pPr>
                      <a:r>
                        <a:rPr lang="ru-RU" sz="1400">
                          <a:latin typeface="Arial"/>
                          <a:cs typeface="Arial"/>
                        </a:rPr>
                        <a:t>-Команда проекта (6 человек)</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30 000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30 000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30 000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30 000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30 000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30 000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30 000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30 000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262298">
                <a:tc>
                  <a:txBody>
                    <a:bodyPr/>
                    <a:p>
                      <a:pPr>
                        <a:defRPr/>
                      </a:pPr>
                      <a:r>
                        <a:rPr lang="ru-RU" sz="1400">
                          <a:latin typeface="Arial"/>
                          <a:cs typeface="Arial"/>
                        </a:rPr>
                        <a:t>Реклама и продвижение:</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262298">
                <a:tc>
                  <a:txBody>
                    <a:bodyPr/>
                    <a:p>
                      <a:pPr>
                        <a:defRPr/>
                      </a:pPr>
                      <a:r>
                        <a:rPr lang="ru-RU" sz="1400">
                          <a:latin typeface="Arial"/>
                          <a:cs typeface="Arial"/>
                        </a:rPr>
                        <a:t>-Таргетированная реклама</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262298">
                <a:tc>
                  <a:txBody>
                    <a:bodyPr/>
                    <a:p>
                      <a:pPr>
                        <a:defRPr/>
                      </a:pPr>
                      <a:r>
                        <a:rPr lang="ru-RU" sz="1400">
                          <a:latin typeface="Arial"/>
                          <a:cs typeface="Arial"/>
                        </a:rPr>
                        <a:t>-SMM-менеджер</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r>
                        <a:rPr lang="ru-RU" sz="1400">
                          <a:latin typeface="Arial"/>
                          <a:cs typeface="Arial"/>
                        </a:rPr>
                        <a:t>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262298">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95000"/>
                      </a:schemeClr>
                    </a:solidFill>
                  </a:tcPr>
                </a:tc>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c>
                  <a:txBody>
                    <a:bodyPr/>
                    <a:p>
                      <a:pPr>
                        <a:defRPr/>
                      </a:pP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noFill/>
                  </a:tcPr>
                </a:tc>
              </a:tr>
              <a:tr h="262298">
                <a:tc>
                  <a:txBody>
                    <a:bodyPr/>
                    <a:p>
                      <a:pPr>
                        <a:defRPr/>
                      </a:pPr>
                      <a:r>
                        <a:rPr lang="ru-RU" sz="1400" b="1">
                          <a:latin typeface="Arial"/>
                          <a:cs typeface="Arial"/>
                        </a:rPr>
                        <a:t>ИТОГО (доходы – расходы)</a:t>
                      </a:r>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c>
                  <a:txBody>
                    <a:bodyPr/>
                    <a:p>
                      <a:pPr>
                        <a:defRPr/>
                      </a:pP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c>
                  <a:txBody>
                    <a:bodyPr/>
                    <a:p>
                      <a:pPr>
                        <a:defRPr/>
                      </a:pPr>
                      <a:r>
                        <a:rPr lang="ru-RU" sz="1400">
                          <a:latin typeface="Arial"/>
                          <a:cs typeface="Arial"/>
                        </a:rPr>
                        <a:t>-160 000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c>
                  <a:txBody>
                    <a:bodyPr/>
                    <a:p>
                      <a:pPr>
                        <a:defRPr/>
                      </a:pPr>
                      <a:r>
                        <a:rPr lang="ru-RU" sz="1400">
                          <a:latin typeface="Arial"/>
                          <a:cs typeface="Arial"/>
                        </a:rPr>
                        <a:t>-120 000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c>
                  <a:txBody>
                    <a:bodyPr/>
                    <a:p>
                      <a:pPr>
                        <a:defRPr/>
                      </a:pPr>
                      <a:r>
                        <a:rPr lang="ru-RU" sz="1400">
                          <a:latin typeface="Arial"/>
                          <a:cs typeface="Arial"/>
                        </a:rPr>
                        <a:t>-120 000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c>
                  <a:txBody>
                    <a:bodyPr/>
                    <a:p>
                      <a:pPr>
                        <a:defRPr/>
                      </a:pPr>
                      <a:r>
                        <a:rPr lang="ru-RU" sz="1400">
                          <a:latin typeface="Arial"/>
                          <a:cs typeface="Arial"/>
                        </a:rPr>
                        <a:t>-140 000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c>
                  <a:txBody>
                    <a:bodyPr/>
                    <a:p>
                      <a:pPr>
                        <a:defRPr/>
                      </a:pPr>
                      <a:r>
                        <a:rPr lang="ru-RU" sz="1400">
                          <a:latin typeface="Arial"/>
                          <a:cs typeface="Arial"/>
                        </a:rPr>
                        <a:t>-120 000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c>
                  <a:txBody>
                    <a:bodyPr/>
                    <a:p>
                      <a:pPr>
                        <a:defRPr/>
                      </a:pPr>
                      <a:r>
                        <a:rPr lang="ru-RU" sz="1400">
                          <a:latin typeface="Arial"/>
                          <a:cs typeface="Arial"/>
                        </a:rPr>
                        <a:t>-90 000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c>
                  <a:txBody>
                    <a:bodyPr/>
                    <a:p>
                      <a:pPr>
                        <a:defRPr/>
                      </a:pPr>
                      <a:r>
                        <a:rPr lang="ru-RU" sz="1400">
                          <a:latin typeface="Arial"/>
                          <a:cs typeface="Arial"/>
                        </a:rPr>
                        <a:t>-50 000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c>
                  <a:txBody>
                    <a:bodyPr/>
                    <a:p>
                      <a:pPr>
                        <a:defRPr/>
                      </a:pPr>
                      <a:r>
                        <a:rPr lang="ru-RU" sz="1400">
                          <a:latin typeface="Arial"/>
                          <a:cs typeface="Arial"/>
                        </a:rPr>
                        <a:t>0</a:t>
                      </a:r>
                      <a:endParaRPr lang="ru-RU" sz="1400">
                        <a:latin typeface="Arial"/>
                        <a:cs typeface="Arial"/>
                      </a:endParaRPr>
                    </a:p>
                  </a:txBody>
                  <a:tcPr>
                    <a:lnL w="6350" algn="ctr">
                      <a:solidFill>
                        <a:schemeClr val="tx1"/>
                      </a:solidFill>
                    </a:lnL>
                    <a:lnR w="6350" algn="ctr">
                      <a:solidFill>
                        <a:schemeClr val="tx1"/>
                      </a:solidFill>
                    </a:lnR>
                    <a:lnT w="6350" algn="ctr">
                      <a:solidFill>
                        <a:schemeClr val="tx1"/>
                      </a:solidFill>
                    </a:lnT>
                    <a:lnB w="6350" algn="ctr">
                      <a:solidFill>
                        <a:schemeClr val="tx1"/>
                      </a:solidFill>
                    </a:lnB>
                    <a:solidFill>
                      <a:schemeClr val="bg1">
                        <a:lumMod val="75000"/>
                      </a:schemeClr>
                    </a:solidFill>
                  </a:tcPr>
                </a:tc>
              </a:tr>
            </a:tbl>
          </a:graphicData>
        </a:graphic>
      </p:graphicFrame>
      <p:cxnSp>
        <p:nvCxnSpPr>
          <p:cNvPr id="9" name="Прямая со стрелкой 8"/>
          <p:cNvCxnSpPr>
            <a:cxnSpLocks/>
          </p:cNvCxnSpPr>
          <p:nvPr/>
        </p:nvCxnSpPr>
        <p:spPr bwMode="auto">
          <a:xfrm flipH="1">
            <a:off x="5760720" y="797560"/>
            <a:ext cx="508000" cy="2722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bwMode="auto">
          <a:xfrm>
            <a:off x="6218858" y="612894"/>
            <a:ext cx="3540264" cy="307777"/>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400" b="0" i="0" u="none" strike="noStrike" cap="none" spc="0">
                <a:ln>
                  <a:noFill/>
                </a:ln>
                <a:solidFill>
                  <a:prstClr val="black"/>
                </a:solidFill>
                <a:latin typeface="Arial"/>
                <a:ea typeface="Arial"/>
                <a:cs typeface="Arial"/>
              </a:rPr>
              <a:t>Можно указывать дни / недели / месяцы</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a:off x="0" y="0"/>
            <a:ext cx="12192000" cy="797560"/>
            <a:chOff x="0" y="0"/>
            <a:chExt cx="12192000" cy="797560"/>
          </a:xfrm>
        </p:grpSpPr>
        <p:sp>
          <p:nvSpPr>
            <p:cNvPr id="7" name="Прямоугольник 6"/>
            <p:cNvSpPr/>
            <p:nvPr/>
          </p:nvSpPr>
          <p:spPr bwMode="auto">
            <a:xfrm>
              <a:off x="0" y="0"/>
              <a:ext cx="12192000" cy="590309"/>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8" name="Прямоугольник 7"/>
            <p:cNvSpPr/>
            <p:nvPr/>
          </p:nvSpPr>
          <p:spPr bwMode="auto">
            <a:xfrm>
              <a:off x="419315" y="330200"/>
              <a:ext cx="2977096" cy="467360"/>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928266" y="402364"/>
              <a:ext cx="1959191" cy="369332"/>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РЕЗУЛЬТАТЫ</a:t>
              </a:r>
              <a:endParaRPr/>
            </a:p>
          </p:txBody>
        </p:sp>
      </p:grpSp>
      <p:sp>
        <p:nvSpPr>
          <p:cNvPr id="9" name="TextBox 8"/>
          <p:cNvSpPr txBox="1"/>
          <p:nvPr/>
        </p:nvSpPr>
        <p:spPr bwMode="auto">
          <a:xfrm flipH="0" flipV="0">
            <a:off x="277491" y="955035"/>
            <a:ext cx="11228299" cy="5303879"/>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Количественные результаты:</a:t>
            </a:r>
            <a:endParaRPr b="1"/>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1 Количество пользователей нашего приложения больше </a:t>
            </a:r>
            <a:r>
              <a:rPr lang="ru-RU" sz="1800" b="1" i="0" u="none" strike="noStrike" cap="none" spc="0">
                <a:ln>
                  <a:noFill/>
                </a:ln>
                <a:solidFill>
                  <a:prstClr val="black"/>
                </a:solidFill>
                <a:latin typeface="Arial"/>
                <a:ea typeface="Arial"/>
                <a:cs typeface="Arial"/>
              </a:rPr>
              <a:t>1000 </a:t>
            </a:r>
            <a:r>
              <a:rPr lang="ru-RU" sz="1800" b="0" i="0" u="none" strike="noStrike" cap="none" spc="0">
                <a:ln>
                  <a:noFill/>
                </a:ln>
                <a:solidFill>
                  <a:prstClr val="black"/>
                </a:solidFill>
                <a:latin typeface="Arial"/>
                <a:ea typeface="Arial"/>
                <a:cs typeface="Arial"/>
              </a:rPr>
              <a:t>спустя 3 месяца по</a:t>
            </a:r>
            <a:r>
              <a:rPr lang="ru-RU" sz="1800" b="0" i="0" u="none" strike="noStrike" cap="none" spc="0">
                <a:ln>
                  <a:noFill/>
                </a:ln>
                <a:solidFill>
                  <a:prstClr val="black"/>
                </a:solidFill>
                <a:latin typeface="Arial"/>
                <a:ea typeface="Arial"/>
                <a:cs typeface="Arial"/>
              </a:rPr>
              <a:t>сле его запуска.</a:t>
            </a:r>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2. </a:t>
            </a:r>
            <a:r>
              <a:rPr lang="ru-RU" sz="1800" b="0" i="0" u="none" strike="noStrike" cap="none" spc="0">
                <a:ln>
                  <a:noFill/>
                </a:ln>
                <a:solidFill>
                  <a:prstClr val="black"/>
                </a:solidFill>
                <a:latin typeface="Arial"/>
                <a:ea typeface="Arial"/>
                <a:cs typeface="Arial"/>
              </a:rPr>
              <a:t>По отзывам более чем </a:t>
            </a:r>
            <a:r>
              <a:rPr lang="ru-RU" sz="1800" b="1" i="0" u="none" strike="noStrike" cap="none" spc="0">
                <a:ln>
                  <a:noFill/>
                </a:ln>
                <a:solidFill>
                  <a:prstClr val="black"/>
                </a:solidFill>
                <a:latin typeface="Arial"/>
                <a:ea typeface="Arial"/>
                <a:cs typeface="Arial"/>
              </a:rPr>
              <a:t>100 </a:t>
            </a:r>
            <a:r>
              <a:rPr lang="ru-RU" sz="1800" b="0" i="0" u="none" strike="noStrike" cap="none" spc="0">
                <a:ln>
                  <a:noFill/>
                </a:ln>
                <a:solidFill>
                  <a:prstClr val="black"/>
                </a:solidFill>
                <a:latin typeface="Arial"/>
                <a:ea typeface="Arial"/>
                <a:cs typeface="Arial"/>
              </a:rPr>
              <a:t>пользователей наше приложение помогает отследить свое состояние и самочувствие.</a:t>
            </a:r>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3.</a:t>
            </a:r>
            <a:r>
              <a:rPr lang="ru-RU" sz="1800" b="0" i="0" u="none" strike="noStrike" cap="none" spc="0">
                <a:ln>
                  <a:noFill/>
                </a:ln>
                <a:solidFill>
                  <a:prstClr val="black"/>
                </a:solidFill>
                <a:latin typeface="Arial"/>
                <a:ea typeface="Arial"/>
                <a:cs typeface="Arial"/>
              </a:rPr>
              <a:t> За месяц существования нашего приложения, в нем опубликовано более </a:t>
            </a:r>
            <a:r>
              <a:rPr lang="ru-RU" sz="1800" b="1" i="0" u="none" strike="noStrike" cap="none" spc="0">
                <a:ln>
                  <a:noFill/>
                </a:ln>
                <a:solidFill>
                  <a:prstClr val="black"/>
                </a:solidFill>
                <a:latin typeface="Arial"/>
                <a:ea typeface="Arial"/>
                <a:cs typeface="Arial"/>
              </a:rPr>
              <a:t>20 </a:t>
            </a:r>
            <a:r>
              <a:rPr lang="ru-RU" sz="1800" b="0" i="0" u="none" strike="noStrike" cap="none" spc="0">
                <a:ln>
                  <a:noFill/>
                </a:ln>
                <a:solidFill>
                  <a:prstClr val="black"/>
                </a:solidFill>
                <a:latin typeface="Arial"/>
                <a:ea typeface="Arial"/>
                <a:cs typeface="Arial"/>
              </a:rPr>
              <a:t>полезных статей.</a:t>
            </a:r>
            <a:endParaRPr sz="1800" b="0" i="0" u="none" strike="noStrike" cap="none" spc="0">
              <a:ln>
                <a:noFill/>
              </a:ln>
              <a:solidFill>
                <a:prstClr val="black"/>
              </a:solidFill>
              <a:latin typeface="Arial"/>
              <a:ea typeface="Arial"/>
              <a:cs typeface="Arial"/>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4. Более </a:t>
            </a:r>
            <a:r>
              <a:rPr lang="ru-RU" sz="1800" b="1" i="0" u="none" strike="noStrike" cap="none" spc="0">
                <a:ln>
                  <a:noFill/>
                </a:ln>
                <a:solidFill>
                  <a:prstClr val="black"/>
                </a:solidFill>
                <a:latin typeface="Arial"/>
                <a:ea typeface="Arial"/>
                <a:cs typeface="Arial"/>
              </a:rPr>
              <a:t>80</a:t>
            </a:r>
            <a:r>
              <a:rPr lang="ru-RU" sz="1800" b="0" i="0" u="none" strike="noStrike" cap="none" spc="0">
                <a:ln>
                  <a:noFill/>
                </a:ln>
                <a:solidFill>
                  <a:prstClr val="black"/>
                </a:solidFill>
                <a:latin typeface="Arial"/>
                <a:ea typeface="Arial"/>
                <a:cs typeface="Arial"/>
              </a:rPr>
              <a:t>% пользователей заметили полезные изменения в своем состоянии после использования приложения.</a:t>
            </a:r>
            <a:endParaRPr lang="ru-RU" sz="1800" b="0" i="0" u="none" strike="noStrike" cap="none" spc="0">
              <a:ln>
                <a:noFill/>
              </a:ln>
              <a:solidFill>
                <a:prstClr val="black"/>
              </a:solidFill>
              <a:latin typeface="Arial"/>
              <a:ea typeface="Arial"/>
              <a:cs typeface="Arial"/>
            </a:endParaRPr>
          </a:p>
          <a:p>
            <a:pPr>
              <a:defRPr/>
            </a:pPr>
            <a:r>
              <a:rPr lang="ru-RU" sz="1800" b="0" i="0" u="none" strike="noStrike" cap="none" spc="0">
                <a:ln>
                  <a:noFill/>
                </a:ln>
                <a:solidFill>
                  <a:prstClr val="black"/>
                </a:solidFill>
                <a:latin typeface="Arial"/>
                <a:ea typeface="Arial"/>
                <a:cs typeface="Arial"/>
              </a:rPr>
              <a:t>5. </a:t>
            </a:r>
            <a:r>
              <a:rPr lang="ru-RU" sz="1800" b="0" i="0" u="none" strike="noStrike" cap="none" spc="0">
                <a:ln>
                  <a:noFill/>
                </a:ln>
                <a:solidFill>
                  <a:prstClr val="black"/>
                </a:solidFill>
                <a:latin typeface="Arial"/>
                <a:ea typeface="Arial"/>
                <a:cs typeface="Arial"/>
              </a:rPr>
              <a:t>Оценка нашего приложения в Play Market и App Store выше </a:t>
            </a:r>
            <a:r>
              <a:rPr lang="ru-RU" sz="1800" b="1" i="0" u="none" strike="noStrike" cap="none" spc="0">
                <a:ln>
                  <a:noFill/>
                </a:ln>
                <a:solidFill>
                  <a:prstClr val="black"/>
                </a:solidFill>
                <a:latin typeface="Arial"/>
                <a:ea typeface="Arial"/>
                <a:cs typeface="Arial"/>
              </a:rPr>
              <a:t>4.5.</a:t>
            </a:r>
            <a:endParaRPr sz="1800" b="1" i="0" u="none" strike="noStrike" cap="none" spc="0">
              <a:ln>
                <a:noFill/>
              </a:ln>
              <a:solidFill>
                <a:prstClr val="black"/>
              </a:solidFill>
              <a:latin typeface="Arial"/>
              <a:cs typeface="Arial"/>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Качественные результаты:</a:t>
            </a:r>
            <a:endParaRPr b="1"/>
          </a:p>
          <a:p>
            <a:pPr marL="283879" marR="0" lvl="0" indent="-283879" algn="l" defTabSz="914400">
              <a:lnSpc>
                <a:spcPct val="100000"/>
              </a:lnSpc>
              <a:spcBef>
                <a:spcPts val="0"/>
              </a:spcBef>
              <a:spcAft>
                <a:spcPts val="0"/>
              </a:spcAft>
              <a:buClrTx/>
              <a:buSzTx/>
              <a:buFontTx/>
              <a:buAutoNum type="arabicPeriod"/>
              <a:defRPr/>
            </a:pPr>
            <a:r>
              <a:rPr lang="ru-RU" sz="1800" b="0" i="0" u="none" strike="noStrike" cap="none" spc="0">
                <a:ln>
                  <a:noFill/>
                </a:ln>
                <a:solidFill>
                  <a:prstClr val="black"/>
                </a:solidFill>
                <a:latin typeface="Arial"/>
                <a:ea typeface="Arial"/>
                <a:cs typeface="Arial"/>
              </a:rPr>
              <a:t>Пользователи, оставляя отзывы, отмечают, что после прослушивания медитаций в нашем</a:t>
            </a:r>
            <a:br>
              <a:rPr lang="ru-RU" sz="1800" b="0" i="0" u="none" strike="noStrike" cap="none" spc="0">
                <a:ln>
                  <a:noFill/>
                </a:ln>
                <a:solidFill>
                  <a:prstClr val="black"/>
                </a:solidFill>
                <a:latin typeface="Arial"/>
                <a:ea typeface="Arial"/>
                <a:cs typeface="Arial"/>
              </a:rPr>
            </a:br>
            <a:r>
              <a:rPr lang="ru-RU" sz="1800" b="0" i="0" u="none" strike="noStrike" cap="none" spc="0">
                <a:ln>
                  <a:noFill/>
                </a:ln>
                <a:solidFill>
                  <a:prstClr val="black"/>
                </a:solidFill>
                <a:latin typeface="Arial"/>
                <a:ea typeface="Arial"/>
                <a:cs typeface="Arial"/>
              </a:rPr>
              <a:t>приложении, они ощущают большее спокойствие, и это помогает им справляться со стрессом.</a:t>
            </a:r>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2. </a:t>
            </a:r>
            <a:r>
              <a:rPr lang="ru-RU" sz="1800" b="0" i="0" u="none" strike="noStrike" cap="none" spc="0">
                <a:ln>
                  <a:noFill/>
                </a:ln>
                <a:solidFill>
                  <a:prstClr val="black"/>
                </a:solidFill>
                <a:latin typeface="Arial"/>
                <a:ea typeface="Arial"/>
                <a:cs typeface="Arial"/>
              </a:rPr>
              <a:t>Некоторые пользователи обратили внимание на ухудшение своего психологического состояния и, осознав это, обратились за помощью к специалисту.</a:t>
            </a:r>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3. </a:t>
            </a:r>
            <a:r>
              <a:rPr lang="ru-RU" sz="1800" b="0" i="0" u="none" strike="noStrike" cap="none" spc="0">
                <a:ln>
                  <a:noFill/>
                </a:ln>
                <a:solidFill>
                  <a:prstClr val="black"/>
                </a:solidFill>
                <a:latin typeface="Arial"/>
                <a:ea typeface="Arial"/>
                <a:cs typeface="Arial"/>
              </a:rPr>
              <a:t>Благодаря полезным статьям, доступным в нашем приложении, пользователи получили ценные знания и навыки, которые помогают им эффективно бороться со стрессом.</a:t>
            </a:r>
            <a:endParaRPr lang="ru-RU" sz="1800" b="0" i="0" u="none" strike="noStrike" cap="none" spc="0">
              <a:ln>
                <a:noFill/>
              </a:ln>
              <a:solidFill>
                <a:prstClr val="black"/>
              </a:solidFill>
              <a:latin typeface="Arial"/>
              <a:ea typeface="Arial"/>
              <a:cs typeface="Arial"/>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4. </a:t>
            </a:r>
            <a:r>
              <a:rPr lang="ru-RU" sz="1800" b="0" i="0" u="none" strike="noStrike" cap="none" spc="0">
                <a:ln>
                  <a:noFill/>
                </a:ln>
                <a:solidFill>
                  <a:prstClr val="black"/>
                </a:solidFill>
                <a:latin typeface="Arial"/>
                <a:ea typeface="Arial"/>
                <a:cs typeface="Arial"/>
              </a:rPr>
              <a:t>Возможность регулярного отслеживания своего состояния с помощью нашего приложения способствует улучшению психологического благополучия пользователей. </a:t>
            </a:r>
            <a:endParaRPr lang="ru-RU" sz="1800" b="0" i="0" u="none" strike="noStrike" cap="none" spc="0">
              <a:ln>
                <a:noFill/>
              </a:ln>
              <a:solidFill>
                <a:prstClr val="black"/>
              </a:solidFill>
              <a:latin typeface="Arial"/>
              <a:ea typeface="Arial"/>
              <a:cs typeface="Arial"/>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5. </a:t>
            </a:r>
            <a:r>
              <a:rPr lang="ru-RU" sz="1800" b="0" i="0" u="none" strike="noStrike" cap="none" spc="0">
                <a:ln>
                  <a:noFill/>
                </a:ln>
                <a:solidFill>
                  <a:prstClr val="black"/>
                </a:solidFill>
                <a:latin typeface="Arial"/>
                <a:ea typeface="Arial"/>
                <a:cs typeface="Arial"/>
              </a:rPr>
              <a:t>Приложение качественно изменило жизнь пользователей в различных аспектах: снижение тревоги, выстраивание личных границ, снижение рисков выгорания на работе и т.д.</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20" name="Группа 19"/>
          <p:cNvGrpSpPr/>
          <p:nvPr/>
        </p:nvGrpSpPr>
        <p:grpSpPr bwMode="auto">
          <a:xfrm flipH="0" flipV="0">
            <a:off x="63499" y="-396874"/>
            <a:ext cx="12191999" cy="854121"/>
            <a:chOff x="0" y="0"/>
            <a:chExt cx="12191999" cy="854121"/>
          </a:xfrm>
        </p:grpSpPr>
        <p:sp>
          <p:nvSpPr>
            <p:cNvPr id="7" name="Прямоугольник 6"/>
            <p:cNvSpPr/>
            <p:nvPr/>
          </p:nvSpPr>
          <p:spPr bwMode="auto">
            <a:xfrm>
              <a:off x="0" y="0"/>
              <a:ext cx="12191999" cy="632172"/>
            </a:xfrm>
            <a:prstGeom prst="rect">
              <a:avLst/>
            </a:prstGeom>
            <a:solidFill>
              <a:schemeClr val="tx1"/>
            </a:solidFill>
            <a:ln w="12700" cap="flat" cmpd="sng" algn="ctr">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8" name="Прямоугольник 7"/>
            <p:cNvSpPr/>
            <p:nvPr/>
          </p:nvSpPr>
          <p:spPr bwMode="auto">
            <a:xfrm>
              <a:off x="419314" y="353617"/>
              <a:ext cx="2977095" cy="500504"/>
            </a:xfrm>
            <a:prstGeom prst="rect">
              <a:avLst/>
            </a:prstGeom>
            <a:solidFill>
              <a:schemeClr val="bg1"/>
            </a:solidFill>
            <a:ln>
              <a:solidFill>
                <a:srgbClr val="08C8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4" name="TextBox 3"/>
            <p:cNvSpPr txBox="1"/>
            <p:nvPr/>
          </p:nvSpPr>
          <p:spPr bwMode="auto">
            <a:xfrm>
              <a:off x="1192762" y="430899"/>
              <a:ext cx="1431278" cy="366119"/>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Black"/>
                  <a:ea typeface="Arial"/>
                  <a:cs typeface="Arial"/>
                </a:rPr>
                <a:t>ВЫВОДЫ</a:t>
              </a:r>
              <a:endParaRPr/>
            </a:p>
          </p:txBody>
        </p:sp>
      </p:grpSp>
      <p:sp>
        <p:nvSpPr>
          <p:cNvPr id="9" name="TextBox 8"/>
          <p:cNvSpPr txBox="1"/>
          <p:nvPr/>
        </p:nvSpPr>
        <p:spPr bwMode="auto">
          <a:xfrm flipH="0" flipV="0">
            <a:off x="117927" y="571498"/>
            <a:ext cx="11458369" cy="6135547"/>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Проект целесообразен </a:t>
            </a:r>
            <a:r>
              <a:rPr lang="ru-RU" sz="1800" b="0" i="0" u="none" strike="noStrike" cap="none" spc="0">
                <a:ln>
                  <a:noFill/>
                </a:ln>
                <a:solidFill>
                  <a:prstClr val="black"/>
                </a:solidFill>
                <a:latin typeface="Arial"/>
                <a:ea typeface="Arial"/>
                <a:cs typeface="Arial"/>
              </a:rPr>
              <a:t>/ нецелесообразен</a:t>
            </a:r>
            <a:r>
              <a:rPr lang="ru-RU" sz="1800" b="1" i="0" u="none" strike="noStrike" cap="none" spc="0">
                <a:ln>
                  <a:noFill/>
                </a:ln>
                <a:solidFill>
                  <a:prstClr val="black"/>
                </a:solidFill>
                <a:latin typeface="Arial"/>
                <a:ea typeface="Arial"/>
                <a:cs typeface="Arial"/>
              </a:rPr>
              <a:t> для реализации по следующим причинам:</a:t>
            </a:r>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a:t>
            </a:r>
            <a:r>
              <a:rPr sz="1800" b="0" i="1" u="sng">
                <a:solidFill>
                  <a:srgbClr val="000000"/>
                </a:solidFill>
                <a:latin typeface="Liberation Sans"/>
                <a:ea typeface="Liberation Sans"/>
                <a:cs typeface="Liberation Sans"/>
              </a:rPr>
              <a:t>Доступность</a:t>
            </a:r>
            <a:r>
              <a:rPr sz="1800" b="0" i="1" u="none">
                <a:solidFill>
                  <a:srgbClr val="000000"/>
                </a:solidFill>
                <a:latin typeface="Liberation Sans"/>
                <a:ea typeface="Liberation Sans"/>
                <a:cs typeface="Liberation Sans"/>
              </a:rPr>
              <a:t>:</a:t>
            </a:r>
            <a:r>
              <a:rPr sz="1800" b="0" i="0" u="none">
                <a:solidFill>
                  <a:srgbClr val="000000"/>
                </a:solidFill>
                <a:latin typeface="Liberation Sans"/>
                <a:ea typeface="Liberation Sans"/>
                <a:cs typeface="Liberation Sans"/>
              </a:rPr>
              <a:t> Приложение позволяет получать психологическую помощь в любое время и в любом месте, что особенно важно для людей, которые не могут посещать психологические консультации лично из-за расстояния, физических ограничений или занятости.</a:t>
            </a:r>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a:t>
            </a:r>
            <a:r>
              <a:rPr sz="1800" b="0" i="1" u="sng">
                <a:solidFill>
                  <a:srgbClr val="000000"/>
                </a:solidFill>
                <a:latin typeface="Liberation Sans"/>
                <a:ea typeface="Liberation Sans"/>
                <a:cs typeface="Liberation Sans"/>
              </a:rPr>
              <a:t>Анонимность</a:t>
            </a:r>
            <a:r>
              <a:rPr sz="1800" b="0" i="0" u="none">
                <a:solidFill>
                  <a:srgbClr val="000000"/>
                </a:solidFill>
                <a:latin typeface="Liberation Sans"/>
                <a:ea typeface="Liberation Sans"/>
                <a:cs typeface="Liberation Sans"/>
              </a:rPr>
              <a:t>: Многие люди предпочитают оставаться анонимными при обращении за психологической помощью. Приложение позволяет им получить необходимую поддержку без раскрытия своей личности.</a:t>
            </a:r>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a:t>
            </a:r>
            <a:r>
              <a:rPr sz="1000" b="0" i="0" u="none">
                <a:solidFill>
                  <a:srgbClr val="000000"/>
                </a:solidFill>
                <a:latin typeface="Liberation Sans"/>
                <a:ea typeface="Liberation Sans"/>
                <a:cs typeface="Liberation Sans"/>
              </a:rPr>
              <a:t> </a:t>
            </a:r>
            <a:r>
              <a:rPr sz="1800" b="0" i="1" u="sng">
                <a:solidFill>
                  <a:srgbClr val="000000"/>
                </a:solidFill>
                <a:latin typeface="Liberation Sans"/>
                <a:ea typeface="Liberation Sans"/>
                <a:cs typeface="Liberation Sans"/>
              </a:rPr>
              <a:t>Разнообразие ресурсов</a:t>
            </a:r>
            <a:r>
              <a:rPr sz="1800" b="0" i="0" u="none">
                <a:solidFill>
                  <a:srgbClr val="000000"/>
                </a:solidFill>
                <a:latin typeface="Liberation Sans"/>
                <a:ea typeface="Liberation Sans"/>
                <a:cs typeface="Liberation Sans"/>
              </a:rPr>
              <a:t>: Приложение может предоставлять различные ресурсы для самопомощи, такие как упражнения по релаксации, медитации, техники дыхания, психологические пособия и т. д. Это позволяет пользователям выбирать подходящие им методы и строить свою индивидуальную программу самопомощи.</a:t>
            </a:r>
            <a:endParaRPr lang="ru-RU" sz="1800" b="0" i="0" u="none" strike="noStrike" cap="none" spc="0">
              <a:ln>
                <a:noFill/>
              </a:ln>
              <a:solidFill>
                <a:prstClr val="black"/>
              </a:solidFill>
              <a:latin typeface="Arial"/>
              <a:ea typeface="Arial"/>
              <a:cs typeface="Arial"/>
            </a:endParaRPr>
          </a:p>
          <a:p>
            <a:pPr marL="0" marR="0" lvl="0" indent="0" algn="l" defTabSz="914400">
              <a:lnSpc>
                <a:spcPct val="100000"/>
              </a:lnSpc>
              <a:spcBef>
                <a:spcPts val="0"/>
              </a:spcBef>
              <a:spcAft>
                <a:spcPts val="0"/>
              </a:spcAft>
              <a:buClrTx/>
              <a:buSzTx/>
              <a:buFontTx/>
              <a:buNone/>
              <a:defRPr/>
            </a:pPr>
            <a:r>
              <a:rPr lang="ru-RU" sz="1800" b="0" i="0" u="none" strike="noStrike" cap="none" spc="0">
                <a:ln>
                  <a:noFill/>
                </a:ln>
                <a:solidFill>
                  <a:prstClr val="black"/>
                </a:solidFill>
                <a:latin typeface="Arial"/>
                <a:ea typeface="Arial"/>
                <a:cs typeface="Arial"/>
              </a:rPr>
              <a:t>-</a:t>
            </a:r>
            <a:r>
              <a:rPr sz="1800" b="0" i="1" u="sng">
                <a:solidFill>
                  <a:srgbClr val="000000"/>
                </a:solidFill>
                <a:latin typeface="Liberation Sans"/>
                <a:ea typeface="Liberation Sans"/>
                <a:cs typeface="Liberation Sans"/>
              </a:rPr>
              <a:t>Экономическая выгода</a:t>
            </a:r>
            <a:r>
              <a:rPr sz="1800" b="0" i="0" u="none">
                <a:solidFill>
                  <a:srgbClr val="000000"/>
                </a:solidFill>
                <a:latin typeface="Liberation Sans"/>
                <a:ea typeface="Liberation Sans"/>
                <a:cs typeface="Liberation Sans"/>
              </a:rPr>
              <a:t>: Приложение может быть более доступным с финансовой точки зрения, по сравнению с регулярными платными психологическими консультациями. Это особенно важно для людей с ограниченными финансовыми возможностями.</a:t>
            </a:r>
            <a:r>
              <a:rPr sz="1800" b="0" i="0" u="none">
                <a:solidFill>
                  <a:srgbClr val="000000"/>
                </a:solidFill>
                <a:latin typeface="Liberation Sans"/>
                <a:ea typeface="Liberation Sans"/>
                <a:cs typeface="Liberation Sans"/>
              </a:rPr>
              <a:t> каждый сам выбирает, сколько заплатит </a:t>
            </a:r>
            <a:endParaRPr sz="1800" b="0" i="0" u="none">
              <a:solidFill>
                <a:srgbClr val="000000"/>
              </a:solidFill>
              <a:latin typeface="Liberation Sans"/>
              <a:ea typeface="Liberation Sans"/>
              <a:cs typeface="Liberation Sans"/>
            </a:endParaRPr>
          </a:p>
          <a:p>
            <a:pPr marL="0" marR="0" lvl="0" indent="0" algn="l" defTabSz="914400">
              <a:lnSpc>
                <a:spcPct val="100000"/>
              </a:lnSpc>
              <a:spcBef>
                <a:spcPts val="0"/>
              </a:spcBef>
              <a:spcAft>
                <a:spcPts val="0"/>
              </a:spcAft>
              <a:buClrTx/>
              <a:buSzTx/>
              <a:buFontTx/>
              <a:buNone/>
              <a:defRPr/>
            </a:pPr>
            <a:r>
              <a:rPr sz="1800" b="0" i="0" u="none">
                <a:solidFill>
                  <a:srgbClr val="000000"/>
                </a:solidFill>
                <a:latin typeface="Liberation Sans"/>
                <a:ea typeface="Liberation Sans"/>
                <a:cs typeface="Liberation Sans"/>
              </a:rPr>
              <a:t>-</a:t>
            </a:r>
            <a:r>
              <a:rPr sz="1800" b="0" i="1" u="sng">
                <a:solidFill>
                  <a:srgbClr val="000000"/>
                </a:solidFill>
                <a:latin typeface="Liberation Sans"/>
                <a:ea typeface="Liberation Sans"/>
                <a:cs typeface="Liberation Sans"/>
              </a:rPr>
              <a:t>Масштабируемость</a:t>
            </a:r>
            <a:r>
              <a:rPr sz="1800" b="0" i="0" u="none">
                <a:solidFill>
                  <a:srgbClr val="000000"/>
                </a:solidFill>
                <a:latin typeface="Liberation Sans"/>
                <a:ea typeface="Liberation Sans"/>
                <a:cs typeface="Liberation Sans"/>
              </a:rPr>
              <a:t>: Приложение может быть использовано одновременно множеством пользователей, что позволит обслуживать большое количество людей.</a:t>
            </a:r>
            <a:br>
              <a:rPr sz="1000" b="0" i="0" u="none">
                <a:solidFill>
                  <a:srgbClr val="000000"/>
                </a:solidFill>
                <a:latin typeface="Liberation Sans"/>
                <a:ea typeface="Liberation Sans"/>
                <a:cs typeface="Liberation Sans"/>
              </a:rPr>
            </a:br>
            <a:endParaRPr sz="1000" b="0" i="0" u="none">
              <a:solidFill>
                <a:srgbClr val="000000"/>
              </a:solidFill>
              <a:latin typeface="Liberation Sans"/>
              <a:ea typeface="Liberation Sans"/>
              <a:cs typeface="Liberation Sans"/>
            </a:endParaRPr>
          </a:p>
          <a:p>
            <a:pPr marL="0" marR="0" lvl="0" indent="0" algn="l" defTabSz="914400">
              <a:lnSpc>
                <a:spcPct val="100000"/>
              </a:lnSpc>
              <a:spcBef>
                <a:spcPts val="0"/>
              </a:spcBef>
              <a:spcAft>
                <a:spcPts val="0"/>
              </a:spcAft>
              <a:buClrTx/>
              <a:buSzTx/>
              <a:buFontTx/>
              <a:buNone/>
              <a:defRPr/>
            </a:pPr>
            <a:r>
              <a:rPr lang="ru-RU" sz="1800" b="1" i="0" u="none" strike="noStrike" cap="none" spc="0">
                <a:ln>
                  <a:noFill/>
                </a:ln>
                <a:solidFill>
                  <a:prstClr val="black"/>
                </a:solidFill>
                <a:latin typeface="Arial"/>
                <a:ea typeface="Arial"/>
                <a:cs typeface="Arial"/>
              </a:rPr>
              <a:t>В среднесрочной перспективе (3-5 лет) мы планируем… </a:t>
            </a:r>
            <a:endParaRPr sz="1800"/>
          </a:p>
          <a:p>
            <a:pPr marL="0" marR="0" lvl="0" indent="0" algn="l" defTabSz="914400">
              <a:lnSpc>
                <a:spcPct val="100000"/>
              </a:lnSpc>
              <a:spcBef>
                <a:spcPts val="0"/>
              </a:spcBef>
              <a:spcAft>
                <a:spcPts val="0"/>
              </a:spcAft>
              <a:buClrTx/>
              <a:buSzTx/>
              <a:buFontTx/>
              <a:buNone/>
              <a:defRPr/>
            </a:pPr>
            <a:r>
              <a:rPr sz="1600"/>
              <a:t>-</a:t>
            </a:r>
            <a:r>
              <a:rPr sz="1600" b="0" i="1" u="sng">
                <a:solidFill>
                  <a:srgbClr val="000000"/>
                </a:solidFill>
                <a:latin typeface="Liberation Sans"/>
                <a:ea typeface="Liberation Sans"/>
                <a:cs typeface="Liberation Sans"/>
              </a:rPr>
              <a:t>Улучшать интерфейс и пользовательский опыт</a:t>
            </a:r>
            <a:r>
              <a:rPr sz="1600" b="0" i="0" u="none">
                <a:solidFill>
                  <a:srgbClr val="000000"/>
                </a:solidFill>
                <a:latin typeface="Liberation Sans"/>
                <a:ea typeface="Liberation Sans"/>
                <a:cs typeface="Liberation Sans"/>
              </a:rPr>
              <a:t>: Важно постоянно улучшать интерфейс и пользовательский опыт приложения, чтобы сделать его более удобным и привлекательным для пользователей. Это может включать улучшение навигации, дизайна и функциональности</a:t>
            </a:r>
            <a:endParaRPr sz="1800"/>
          </a:p>
          <a:p>
            <a:pPr marL="0" marR="0" lvl="0" indent="0" algn="l" defTabSz="914400">
              <a:lnSpc>
                <a:spcPct val="100000"/>
              </a:lnSpc>
              <a:spcBef>
                <a:spcPts val="0"/>
              </a:spcBef>
              <a:spcAft>
                <a:spcPts val="0"/>
              </a:spcAft>
              <a:buClrTx/>
              <a:buSzTx/>
              <a:buFontTx/>
              <a:buNone/>
              <a:defRPr/>
            </a:pPr>
            <a:r>
              <a:rPr sz="1800"/>
              <a:t>-</a:t>
            </a:r>
            <a:r>
              <a:rPr sz="1000" b="0" i="0" u="none">
                <a:solidFill>
                  <a:srgbClr val="000000"/>
                </a:solidFill>
                <a:latin typeface="Liberation Sans"/>
                <a:ea typeface="Liberation Sans"/>
                <a:cs typeface="Liberation Sans"/>
              </a:rPr>
              <a:t> </a:t>
            </a:r>
            <a:r>
              <a:rPr sz="1600" b="0" i="1" u="sng">
                <a:solidFill>
                  <a:srgbClr val="000000"/>
                </a:solidFill>
                <a:latin typeface="Liberation Sans"/>
                <a:ea typeface="Liberation Sans"/>
                <a:cs typeface="Liberation Sans"/>
              </a:rPr>
              <a:t>Партнерство с профессиональными центрами</a:t>
            </a:r>
            <a:r>
              <a:rPr sz="1600" b="0" i="0" u="none">
                <a:solidFill>
                  <a:srgbClr val="000000"/>
                </a:solidFill>
                <a:latin typeface="Liberation Sans"/>
                <a:ea typeface="Liberation Sans"/>
                <a:cs typeface="Liberation Sans"/>
              </a:rPr>
              <a:t>: установить сотрудничество с опытными организациями, такими как: </a:t>
            </a:r>
            <a:r>
              <a:rPr sz="1000" b="0" i="0" u="none">
                <a:solidFill>
                  <a:srgbClr val="000000"/>
                </a:solidFill>
                <a:latin typeface="Liberation Sans"/>
                <a:ea typeface="Liberation Sans"/>
                <a:cs typeface="Liberation Sans"/>
              </a:rPr>
              <a:t> </a:t>
            </a:r>
            <a:r>
              <a:rPr sz="1600" b="0" i="0" u="none">
                <a:solidFill>
                  <a:srgbClr val="000000"/>
                </a:solidFill>
                <a:latin typeface="Liberation Sans"/>
                <a:ea typeface="Liberation Sans"/>
                <a:cs typeface="Liberation Sans"/>
              </a:rPr>
              <a:t>центр психологической помощи ТюмГУ</a:t>
            </a:r>
            <a:r>
              <a:rPr sz="1600" b="0" i="0" u="none">
                <a:solidFill>
                  <a:srgbClr val="000000"/>
                </a:solidFill>
                <a:latin typeface="Liberation Sans"/>
                <a:ea typeface="Liberation Sans"/>
                <a:cs typeface="Liberation Sans"/>
              </a:rPr>
              <a:t>, </a:t>
            </a:r>
            <a:r>
              <a:rPr sz="1600" b="0" i="0" u="none">
                <a:solidFill>
                  <a:srgbClr val="000000"/>
                </a:solidFill>
                <a:latin typeface="Liberation Sans"/>
                <a:ea typeface="Liberation Sans"/>
                <a:cs typeface="Liberation Sans"/>
              </a:rPr>
              <a:t>ТОГИРРО (Кафедра педагогики и психологии)</a:t>
            </a:r>
            <a:r>
              <a:rPr sz="1600" b="0" i="0" u="none">
                <a:solidFill>
                  <a:srgbClr val="000000"/>
                </a:solidFill>
                <a:latin typeface="Liberation Sans"/>
                <a:ea typeface="Liberation Sans"/>
                <a:cs typeface="Liberation Sans"/>
              </a:rPr>
              <a:t>. Это позволит повысить качество помощи и расширить возможности самопомощи.</a:t>
            </a:r>
            <a:endParaRPr sz="1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0">
  <p:cSld name="">
    <p:bg>
      <p:bgPr shadeToTitle="0">
        <a:solidFill>
          <a:schemeClr val="bg1">
            <a:lumMod val="50000"/>
          </a:schemeClr>
        </a:solidFill>
      </p:bgPr>
    </p:bg>
    <p:spTree>
      <p:nvGrpSpPr>
        <p:cNvPr id="1" name=""/>
        <p:cNvGrpSpPr/>
        <p:nvPr/>
      </p:nvGrpSpPr>
      <p:grpSpPr bwMode="auto">
        <a:xfrm>
          <a:off x="0" y="0"/>
          <a:ext cx="0" cy="0"/>
          <a:chOff x="0" y="0"/>
          <a:chExt cx="0" cy="0"/>
        </a:xfrm>
      </p:grpSpPr>
      <p:sp>
        <p:nvSpPr>
          <p:cNvPr id="589289810" name="Прямоугольник 1"/>
          <p:cNvSpPr/>
          <p:nvPr/>
        </p:nvSpPr>
        <p:spPr bwMode="auto">
          <a:xfrm>
            <a:off x="327874" y="882307"/>
            <a:ext cx="11536249" cy="5696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319832463" name="TextBox 5"/>
          <p:cNvSpPr txBox="1"/>
          <p:nvPr/>
        </p:nvSpPr>
        <p:spPr bwMode="auto">
          <a:xfrm>
            <a:off x="246594" y="295198"/>
            <a:ext cx="4181102" cy="579479"/>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defRPr/>
            </a:pPr>
            <a:r>
              <a:rPr lang="ru-RU" sz="3200" b="0" i="0" u="none" strike="noStrike" cap="none" spc="0">
                <a:ln>
                  <a:solidFill>
                    <a:prstClr val="white"/>
                  </a:solidFill>
                </a:ln>
                <a:solidFill>
                  <a:prstClr val="white"/>
                </a:solidFill>
                <a:latin typeface="Arial Black"/>
                <a:ea typeface="Arial"/>
                <a:cs typeface="Arial"/>
              </a:rPr>
              <a:t>КРИТЕРИИ ОЦЕНКИ</a:t>
            </a:r>
            <a:endParaRPr/>
          </a:p>
        </p:txBody>
      </p:sp>
      <p:sp>
        <p:nvSpPr>
          <p:cNvPr id="1612089120" name=""/>
          <p:cNvSpPr txBox="1"/>
          <p:nvPr/>
        </p:nvSpPr>
        <p:spPr bwMode="auto">
          <a:xfrm flipH="0" flipV="0">
            <a:off x="525036" y="882306"/>
            <a:ext cx="5848023" cy="13414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600"/>
              <a:t>Проблема</a:t>
            </a:r>
            <a:endParaRPr sz="1600"/>
          </a:p>
          <a:p>
            <a:pPr>
              <a:defRPr/>
            </a:pPr>
            <a:r>
              <a:rPr sz="1100" b="1" i="0" u="none">
                <a:solidFill>
                  <a:srgbClr val="000000"/>
                </a:solidFill>
                <a:latin typeface="Liberation Sans"/>
                <a:ea typeface="Liberation Sans"/>
                <a:cs typeface="Liberation Sans"/>
              </a:rPr>
              <a:t>2 балла:</a:t>
            </a:r>
            <a:endParaRPr sz="1100" b="1" i="0" u="none">
              <a:solidFill>
                <a:srgbClr val="000000"/>
              </a:solidFill>
              <a:latin typeface="Liberation Sans"/>
              <a:ea typeface="Liberation Sans"/>
              <a:cs typeface="Liberation Sans"/>
            </a:endParaRPr>
          </a:p>
          <a:p>
            <a:pPr marL="217793" indent="-217793">
              <a:buFont typeface="Arial"/>
              <a:buChar char="•"/>
              <a:defRPr/>
            </a:pPr>
            <a:r>
              <a:rPr sz="1100" b="0" i="0" u="none">
                <a:solidFill>
                  <a:srgbClr val="000000"/>
                </a:solidFill>
                <a:latin typeface="Liberation Sans"/>
                <a:ea typeface="Liberation Sans"/>
                <a:cs typeface="Liberation Sans"/>
              </a:rPr>
              <a:t>проблема, решению которой посвящен проект, обозначена конкретно и полно</a:t>
            </a:r>
            <a:endParaRPr sz="1600"/>
          </a:p>
          <a:p>
            <a:pPr marL="217793" indent="-217793">
              <a:buFont typeface="Arial"/>
              <a:buChar char="•"/>
              <a:defRPr/>
            </a:pPr>
            <a:r>
              <a:rPr sz="1100" b="0" i="0" u="none">
                <a:solidFill>
                  <a:srgbClr val="000000"/>
                </a:solidFill>
                <a:latin typeface="Liberation Sans"/>
                <a:ea typeface="Liberation Sans"/>
                <a:cs typeface="Liberation Sans"/>
              </a:rPr>
              <a:t>обозначена однозначно и конкретно целевая аудитория, которая сталкивается с данной проблемой</a:t>
            </a:r>
            <a:endParaRPr sz="1600"/>
          </a:p>
          <a:p>
            <a:pPr marL="217793" indent="-217793">
              <a:buFont typeface="Arial"/>
              <a:buChar char="•"/>
              <a:defRPr/>
            </a:pPr>
            <a:r>
              <a:rPr sz="1100" b="0" i="0" u="none">
                <a:solidFill>
                  <a:srgbClr val="000000"/>
                </a:solidFill>
                <a:latin typeface="Liberation Sans"/>
                <a:ea typeface="Liberation Sans"/>
                <a:cs typeface="Liberation Sans"/>
              </a:rPr>
              <a:t>представлена гипотеза и результаты её проверки</a:t>
            </a:r>
            <a:endParaRPr sz="1600"/>
          </a:p>
          <a:p>
            <a:pPr marL="217793" indent="-217793">
              <a:buFont typeface="Arial"/>
              <a:buChar char="•"/>
              <a:defRPr/>
            </a:pPr>
            <a:r>
              <a:rPr sz="1100" b="0" i="0" u="none">
                <a:solidFill>
                  <a:srgbClr val="000000"/>
                </a:solidFill>
                <a:latin typeface="Liberation Sans"/>
                <a:ea typeface="Liberation Sans"/>
                <a:cs typeface="Liberation Sans"/>
              </a:rPr>
              <a:t>на заданные вопросы даны развернутые ответы</a:t>
            </a:r>
            <a:endParaRPr sz="1600"/>
          </a:p>
        </p:txBody>
      </p:sp>
      <p:sp>
        <p:nvSpPr>
          <p:cNvPr id="1107278741" name=""/>
          <p:cNvSpPr txBox="1"/>
          <p:nvPr/>
        </p:nvSpPr>
        <p:spPr bwMode="auto">
          <a:xfrm flipH="0" flipV="0">
            <a:off x="525036" y="2528586"/>
            <a:ext cx="5871953" cy="15091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600"/>
              <a:t>Продукт проекта</a:t>
            </a:r>
            <a:endParaRPr sz="1600"/>
          </a:p>
          <a:p>
            <a:pPr>
              <a:defRPr/>
            </a:pPr>
            <a:r>
              <a:rPr sz="1100" b="1" i="0" u="none">
                <a:solidFill>
                  <a:srgbClr val="000000"/>
                </a:solidFill>
                <a:latin typeface="Liberation Sans"/>
                <a:ea typeface="Liberation Sans"/>
                <a:cs typeface="Liberation Sans"/>
              </a:rPr>
              <a:t>2 балла:</a:t>
            </a:r>
            <a:endParaRPr sz="1600"/>
          </a:p>
          <a:p>
            <a:pPr marL="217793" indent="-217793">
              <a:buFont typeface="Arial"/>
              <a:buChar char="•"/>
              <a:defRPr/>
            </a:pPr>
            <a:r>
              <a:rPr sz="1100" b="0" i="0" u="none">
                <a:solidFill>
                  <a:srgbClr val="000000"/>
                </a:solidFill>
                <a:latin typeface="Liberation Sans"/>
                <a:ea typeface="Liberation Sans"/>
                <a:cs typeface="Liberation Sans"/>
              </a:rPr>
              <a:t>представлено проектное решение, которое полностью решает проблему для целевой аудитории проекта</a:t>
            </a:r>
            <a:endParaRPr sz="1600"/>
          </a:p>
          <a:p>
            <a:pPr marL="217793" indent="-217793">
              <a:buFont typeface="Arial"/>
              <a:buChar char="•"/>
              <a:defRPr/>
            </a:pPr>
            <a:r>
              <a:rPr sz="1100" b="0" i="0" u="none">
                <a:solidFill>
                  <a:srgbClr val="000000"/>
                </a:solidFill>
                <a:latin typeface="Liberation Sans"/>
                <a:ea typeface="Liberation Sans"/>
                <a:cs typeface="Liberation Sans"/>
              </a:rPr>
              <a:t>обозначен и раскрыт продукт проекта, представлены эскизы или схожие продукты</a:t>
            </a:r>
            <a:endParaRPr sz="1600"/>
          </a:p>
          <a:p>
            <a:pPr marL="217793" indent="-217793">
              <a:buFont typeface="Arial"/>
              <a:buChar char="•"/>
              <a:defRPr/>
            </a:pPr>
            <a:r>
              <a:rPr sz="1100" b="0" i="0" u="none">
                <a:solidFill>
                  <a:srgbClr val="000000"/>
                </a:solidFill>
                <a:latin typeface="Liberation Sans"/>
                <a:ea typeface="Liberation Sans"/>
                <a:cs typeface="Liberation Sans"/>
              </a:rPr>
              <a:t>однозначно определены лежащие в основе продукта технологии с указанием текущего задела и необходимых шагов по их применению</a:t>
            </a:r>
            <a:endParaRPr sz="1600"/>
          </a:p>
          <a:p>
            <a:pPr marL="217793" indent="-217793">
              <a:buFont typeface="Arial"/>
              <a:buChar char="•"/>
              <a:defRPr/>
            </a:pPr>
            <a:r>
              <a:rPr sz="1100" b="0" i="0" u="none">
                <a:solidFill>
                  <a:srgbClr val="000000"/>
                </a:solidFill>
                <a:latin typeface="Liberation Sans"/>
                <a:ea typeface="Liberation Sans"/>
                <a:cs typeface="Liberation Sans"/>
              </a:rPr>
              <a:t>на заданные вопросы даны развернутые ответы</a:t>
            </a:r>
            <a:endParaRPr sz="1600"/>
          </a:p>
        </p:txBody>
      </p:sp>
      <p:sp>
        <p:nvSpPr>
          <p:cNvPr id="1883980412" name=""/>
          <p:cNvSpPr txBox="1"/>
          <p:nvPr/>
        </p:nvSpPr>
        <p:spPr bwMode="auto">
          <a:xfrm flipH="0" flipV="0">
            <a:off x="532647" y="4357746"/>
            <a:ext cx="5857089" cy="18443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600"/>
              <a:t>Бизнес-модель</a:t>
            </a:r>
            <a:endParaRPr sz="1600"/>
          </a:p>
          <a:p>
            <a:pPr>
              <a:defRPr/>
            </a:pPr>
            <a:r>
              <a:rPr sz="1100" b="1" i="0" u="none">
                <a:solidFill>
                  <a:srgbClr val="000000"/>
                </a:solidFill>
                <a:latin typeface="Liberation Sans"/>
                <a:ea typeface="Liberation Sans"/>
                <a:cs typeface="Liberation Sans"/>
              </a:rPr>
              <a:t>2 балла:</a:t>
            </a:r>
            <a:endParaRPr sz="1600"/>
          </a:p>
          <a:p>
            <a:pPr marL="217793" indent="-217793">
              <a:buFont typeface="Arial"/>
              <a:buChar char="•"/>
              <a:defRPr/>
            </a:pPr>
            <a:r>
              <a:rPr sz="1100" b="0" i="0" u="none">
                <a:solidFill>
                  <a:srgbClr val="000000"/>
                </a:solidFill>
                <a:latin typeface="Liberation Sans"/>
                <a:ea typeface="Liberation Sans"/>
                <a:cs typeface="Liberation Sans"/>
              </a:rPr>
              <a:t>рынок проекта описан подробно, представлены обоснованные расчеты ёмкости в количественном и/или финансовом выражении, даны ссылки на исследования авторитетных источников</a:t>
            </a:r>
            <a:endParaRPr sz="1600"/>
          </a:p>
          <a:p>
            <a:pPr marL="217793" indent="-217793">
              <a:buFont typeface="Arial"/>
              <a:buChar char="•"/>
              <a:defRPr/>
            </a:pPr>
            <a:r>
              <a:rPr sz="1100" b="0" i="0" u="none">
                <a:solidFill>
                  <a:srgbClr val="000000"/>
                </a:solidFill>
                <a:latin typeface="Liberation Sans"/>
                <a:ea typeface="Liberation Sans"/>
                <a:cs typeface="Liberation Sans"/>
              </a:rPr>
              <a:t>представлен полноценный анализ данного решения в сравнении с решениями конкурентов (как прямых, так и косвенных)</a:t>
            </a:r>
            <a:endParaRPr sz="1600"/>
          </a:p>
          <a:p>
            <a:pPr marL="217793" indent="-217793">
              <a:buFont typeface="Arial"/>
              <a:buChar char="•"/>
              <a:defRPr/>
            </a:pPr>
            <a:r>
              <a:rPr sz="1100" b="0" i="0" u="none">
                <a:solidFill>
                  <a:srgbClr val="000000"/>
                </a:solidFill>
                <a:latin typeface="Liberation Sans"/>
                <a:ea typeface="Liberation Sans"/>
                <a:cs typeface="Liberation Sans"/>
              </a:rPr>
              <a:t>бизнес-модель проекта предложена, отличается оригинальностью и обоснованностью заявленных параметров</a:t>
            </a:r>
            <a:endParaRPr sz="1600"/>
          </a:p>
          <a:p>
            <a:pPr marL="217793" indent="-217793">
              <a:buFont typeface="Arial"/>
              <a:buChar char="•"/>
              <a:defRPr/>
            </a:pPr>
            <a:r>
              <a:rPr sz="1100" b="0" i="0" u="none">
                <a:solidFill>
                  <a:srgbClr val="000000"/>
                </a:solidFill>
                <a:latin typeface="Liberation Sans"/>
                <a:ea typeface="Liberation Sans"/>
                <a:cs typeface="Liberation Sans"/>
              </a:rPr>
              <a:t>на заданные вопросы даны развернутые ответы</a:t>
            </a:r>
            <a:endParaRPr sz="1600"/>
          </a:p>
        </p:txBody>
      </p:sp>
      <p:sp>
        <p:nvSpPr>
          <p:cNvPr id="1743588287" name=""/>
          <p:cNvSpPr txBox="1"/>
          <p:nvPr/>
        </p:nvSpPr>
        <p:spPr bwMode="auto">
          <a:xfrm flipH="0" flipV="0">
            <a:off x="6563700" y="874675"/>
            <a:ext cx="5313739" cy="2347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600"/>
              <a:t>Ресурсы</a:t>
            </a:r>
            <a:endParaRPr sz="1600"/>
          </a:p>
          <a:p>
            <a:pPr>
              <a:defRPr/>
            </a:pPr>
            <a:r>
              <a:rPr sz="1100" b="1" i="0" u="none">
                <a:solidFill>
                  <a:srgbClr val="000000"/>
                </a:solidFill>
                <a:latin typeface="Liberation Sans"/>
                <a:ea typeface="Liberation Sans"/>
                <a:cs typeface="Liberation Sans"/>
              </a:rPr>
              <a:t>2 балла:</a:t>
            </a:r>
            <a:endParaRPr sz="1600"/>
          </a:p>
          <a:p>
            <a:pPr marL="217793" indent="-217793">
              <a:buFont typeface="Arial"/>
              <a:buChar char="•"/>
              <a:defRPr/>
            </a:pPr>
            <a:r>
              <a:rPr sz="1100" b="0" i="0" u="none">
                <a:solidFill>
                  <a:srgbClr val="000000"/>
                </a:solidFill>
                <a:latin typeface="Liberation Sans"/>
                <a:ea typeface="Liberation Sans"/>
                <a:cs typeface="Liberation Sans"/>
              </a:rPr>
              <a:t>представлен подробный финансовый план проекта, обозначены запрашиваемые ресурсы, позволяющие реализовать проект в обозначенные сроки с минимальными рисками, обозначены источники дохода, даны исчерпывающие ответы об их потенциальном объёме</a:t>
            </a:r>
            <a:endParaRPr sz="1600"/>
          </a:p>
          <a:p>
            <a:pPr marL="217793" indent="-217793">
              <a:buFont typeface="Arial"/>
              <a:buChar char="•"/>
              <a:defRPr/>
            </a:pPr>
            <a:r>
              <a:rPr sz="1100" b="0" i="0" u="none">
                <a:solidFill>
                  <a:srgbClr val="000000"/>
                </a:solidFill>
                <a:latin typeface="Liberation Sans"/>
                <a:ea typeface="Liberation Sans"/>
                <a:cs typeface="Liberation Sans"/>
              </a:rPr>
              <a:t>отсутствуют ошибки в расчетах</a:t>
            </a:r>
            <a:endParaRPr sz="1600"/>
          </a:p>
          <a:p>
            <a:pPr marL="217793" indent="-217793">
              <a:buFont typeface="Arial"/>
              <a:buChar char="•"/>
              <a:defRPr/>
            </a:pPr>
            <a:r>
              <a:rPr sz="1100" b="0" i="0" u="none">
                <a:solidFill>
                  <a:srgbClr val="000000"/>
                </a:solidFill>
                <a:latin typeface="Liberation Sans"/>
                <a:ea typeface="Liberation Sans"/>
                <a:cs typeface="Liberation Sans"/>
              </a:rPr>
              <a:t>представлена команда проекта, обозначены роли участников, их опыт и компетенции способствуют реализации проекта, в случае необходимости указаны дефицитные роли и компетенции</a:t>
            </a:r>
            <a:endParaRPr sz="1600"/>
          </a:p>
          <a:p>
            <a:pPr marL="217793" indent="-217793">
              <a:buFont typeface="Arial"/>
              <a:buChar char="•"/>
              <a:defRPr/>
            </a:pPr>
            <a:r>
              <a:rPr sz="1100" b="0" i="0" u="none">
                <a:solidFill>
                  <a:srgbClr val="000000"/>
                </a:solidFill>
                <a:latin typeface="Liberation Sans"/>
                <a:ea typeface="Liberation Sans"/>
                <a:cs typeface="Liberation Sans"/>
              </a:rPr>
              <a:t>представлена подробная диаграмма Ганта с обозначением ответственных лиц, представлен и раскрыт пошаговый алгоритм реализации проекта</a:t>
            </a:r>
            <a:endParaRPr sz="1600"/>
          </a:p>
          <a:p>
            <a:pPr marL="217793" indent="-217793">
              <a:buFont typeface="Arial"/>
              <a:buChar char="•"/>
              <a:defRPr/>
            </a:pPr>
            <a:r>
              <a:rPr sz="1100" b="0" i="0" u="none">
                <a:solidFill>
                  <a:srgbClr val="000000"/>
                </a:solidFill>
                <a:latin typeface="Liberation Sans"/>
                <a:ea typeface="Liberation Sans"/>
                <a:cs typeface="Liberation Sans"/>
              </a:rPr>
              <a:t>на заданные вопросы даны развернутые ответы</a:t>
            </a:r>
            <a:endParaRPr sz="1600"/>
          </a:p>
        </p:txBody>
      </p:sp>
      <p:sp>
        <p:nvSpPr>
          <p:cNvPr id="1848878306" name=""/>
          <p:cNvSpPr txBox="1"/>
          <p:nvPr/>
        </p:nvSpPr>
        <p:spPr bwMode="auto">
          <a:xfrm flipH="0" flipV="0">
            <a:off x="6563617" y="3854826"/>
            <a:ext cx="5306262" cy="2347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600"/>
              <a:t>Выводы</a:t>
            </a:r>
            <a:endParaRPr sz="1600"/>
          </a:p>
          <a:p>
            <a:pPr>
              <a:defRPr/>
            </a:pPr>
            <a:r>
              <a:rPr sz="1100" b="1" i="0" u="none">
                <a:solidFill>
                  <a:srgbClr val="000000"/>
                </a:solidFill>
                <a:latin typeface="Liberation Sans"/>
                <a:ea typeface="Liberation Sans"/>
                <a:cs typeface="Liberation Sans"/>
              </a:rPr>
              <a:t>2 балла:</a:t>
            </a:r>
            <a:endParaRPr sz="1600"/>
          </a:p>
          <a:p>
            <a:pPr marL="217793" indent="-217793">
              <a:buFont typeface="Arial"/>
              <a:buChar char="•"/>
              <a:defRPr/>
            </a:pPr>
            <a:r>
              <a:rPr sz="1100" b="0" i="0" u="none">
                <a:solidFill>
                  <a:srgbClr val="000000"/>
                </a:solidFill>
                <a:latin typeface="Liberation Sans"/>
                <a:ea typeface="Liberation Sans"/>
                <a:cs typeface="Liberation Sans"/>
              </a:rPr>
              <a:t>указаны подробные количественные и качественные результаты реализации проекта</a:t>
            </a:r>
            <a:endParaRPr sz="1600"/>
          </a:p>
          <a:p>
            <a:pPr marL="217793" indent="-217793">
              <a:buFont typeface="Arial"/>
              <a:buChar char="•"/>
              <a:defRPr/>
            </a:pPr>
            <a:r>
              <a:rPr sz="1100" b="0" i="0" u="none">
                <a:solidFill>
                  <a:srgbClr val="000000"/>
                </a:solidFill>
                <a:latin typeface="Liberation Sans"/>
                <a:ea typeface="Liberation Sans"/>
                <a:cs typeface="Liberation Sans"/>
              </a:rPr>
              <a:t>дан развернутый ответ о необходимости и потребности в реализации представленного проекта с учётом потенциальных рисков, запрашиваемых ресурсов, актуальности и значимости проблемы для      целевой аудитории проекта</a:t>
            </a:r>
            <a:endParaRPr sz="1600"/>
          </a:p>
          <a:p>
            <a:pPr marL="217793" indent="-217793">
              <a:buFont typeface="Arial"/>
              <a:buChar char="•"/>
              <a:defRPr/>
            </a:pPr>
            <a:r>
              <a:rPr sz="1100" b="0" i="0" u="none">
                <a:solidFill>
                  <a:srgbClr val="000000"/>
                </a:solidFill>
                <a:latin typeface="Liberation Sans"/>
                <a:ea typeface="Liberation Sans"/>
                <a:cs typeface="Liberation Sans"/>
              </a:rPr>
              <a:t>выступление команды укладывается в отведённое на него время, вся команда присутствует на выступлении, презентация отличается содержательностью и лаконичностью, выдвинутые тезисы подтверждаются результатами исследований</a:t>
            </a:r>
            <a:endParaRPr sz="1600"/>
          </a:p>
          <a:p>
            <a:pPr marL="217793" indent="-217793">
              <a:buFont typeface="Arial"/>
              <a:buChar char="•"/>
              <a:defRPr/>
            </a:pPr>
            <a:r>
              <a:rPr sz="1100" b="0" i="0" u="none">
                <a:solidFill>
                  <a:srgbClr val="000000"/>
                </a:solidFill>
                <a:latin typeface="Liberation Sans"/>
                <a:ea typeface="Liberation Sans"/>
                <a:cs typeface="Liberation Sans"/>
              </a:rPr>
              <a:t>на заданные вопросы даны развернутые ответы</a:t>
            </a:r>
            <a:endParaRPr sz="16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
  <TotalTime>0</TotalTime>
  <Words>0</Words>
  <Application>R7-Office/7.4.0.112</Application>
  <DocSecurity>0</DocSecurity>
  <PresentationFormat>Широкоэкранный</PresentationFormat>
  <Paragraphs>0</Paragraphs>
  <Slides>20</Slides>
  <Notes>20</Notes>
  <HiddenSlides>0</HiddenSlides>
  <MMClips>2</MMClips>
  <ScaleCrop>0</ScaleCrop>
  <HeadingPairs>
    <vt:vector size="4" baseType="variant">
      <vt:variant>
        <vt:lpstr>Theme</vt:lpstr>
      </vt:variant>
      <vt:variant>
        <vt:i4>1</vt:i4>
      </vt:variant>
      <vt:variant>
        <vt:lpstr>Slide Titles</vt:lpstr>
      </vt:variant>
      <vt:variant>
        <vt:i4>20</vt:i4>
      </vt:variant>
    </vt:vector>
  </HeadingPairs>
  <TitlesOfParts>
    <vt:vector size="21"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Ермакова Ирина Игоревна</dc:creator>
  <cp:keywords/>
  <dc:description/>
  <dc:identifier/>
  <dc:language/>
  <cp:lastModifiedBy>Надежда Трифонова</cp:lastModifiedBy>
  <cp:revision>72</cp:revision>
  <dcterms:created xsi:type="dcterms:W3CDTF">2023-09-23T09:41:00Z</dcterms:created>
  <dcterms:modified xsi:type="dcterms:W3CDTF">2023-10-24T14:37:09Z</dcterms:modified>
  <cp:category/>
  <cp:contentStatus/>
  <cp:version/>
</cp:coreProperties>
</file>