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83" r:id="rId3"/>
    <p:sldId id="281" r:id="rId4"/>
    <p:sldId id="258" r:id="rId5"/>
    <p:sldId id="259" r:id="rId6"/>
    <p:sldId id="260" r:id="rId7"/>
    <p:sldId id="264" r:id="rId8"/>
    <p:sldId id="266" r:id="rId9"/>
    <p:sldId id="267" r:id="rId10"/>
    <p:sldId id="279" r:id="rId11"/>
    <p:sldId id="280" r:id="rId12"/>
    <p:sldId id="274" r:id="rId13"/>
    <p:sldId id="275" r:id="rId14"/>
    <p:sldId id="276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99" autoAdjust="0"/>
    <p:restoredTop sz="94660"/>
  </p:normalViewPr>
  <p:slideViewPr>
    <p:cSldViewPr>
      <p:cViewPr varScale="1">
        <p:scale>
          <a:sx n="65" d="100"/>
          <a:sy n="65" d="100"/>
        </p:scale>
        <p:origin x="-131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3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3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3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9E51AC-1D83-4B42-BEEE-07D8BED6C60E}" srcId="{55BFBAC8-337F-499E-9BC4-6FD1736C15A7}" destId="{4B8D2A1B-1AF5-4C7B-861F-7B6A3BC87275}" srcOrd="2" destOrd="0" parTransId="{1D539D50-E2A1-498F-B9B3-68DE08EFC708}" sibTransId="{D0B8BD9E-20C1-4484-A250-52655C0BA592}"/>
    <dgm:cxn modelId="{AA44A47D-4679-42A5-9A9A-7344DB963080}" type="presOf" srcId="{4B8D2A1B-1AF5-4C7B-861F-7B6A3BC87275}" destId="{2C29A3DA-C316-42BB-A5C2-535CBF0E275C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E2567822-1756-4553-90EE-855A3AE0DD42}" type="presOf" srcId="{55BFBAC8-337F-499E-9BC4-6FD1736C15A7}" destId="{0AA7055B-6A39-42CE-9DAA-F774E35C7CE0}" srcOrd="0" destOrd="0" presId="urn:microsoft.com/office/officeart/2005/8/layout/venn2"/>
    <dgm:cxn modelId="{CE17BA30-6165-4CB9-9E63-33EF8B0AE69C}" type="presOf" srcId="{A5C99BE3-4D64-4E7A-B18B-8B213C86CDEC}" destId="{71F9D321-AD24-4B2F-9858-808383740F5B}" srcOrd="0" destOrd="0" presId="urn:microsoft.com/office/officeart/2005/8/layout/venn2"/>
    <dgm:cxn modelId="{8A0DB8FF-9530-4BE6-8844-15A6031D391B}" type="presOf" srcId="{0818C206-01D3-42CA-8284-93BDB68F62D6}" destId="{A493D662-2D6B-4213-8BCC-C3E77744DC58}" srcOrd="0" destOrd="0" presId="urn:microsoft.com/office/officeart/2005/8/layout/venn2"/>
    <dgm:cxn modelId="{4D0C32DD-0DBF-4C79-A430-B47690F2C727}" type="presOf" srcId="{A5C99BE3-4D64-4E7A-B18B-8B213C86CDEC}" destId="{1BAB291C-2D12-4C6C-AF57-8F3D2971ECEF}" srcOrd="1" destOrd="0" presId="urn:microsoft.com/office/officeart/2005/8/layout/venn2"/>
    <dgm:cxn modelId="{5D55CCAA-2457-49B9-B900-932B3629C2BF}" type="presOf" srcId="{0818C206-01D3-42CA-8284-93BDB68F62D6}" destId="{E9939ED1-4562-48D9-BE1C-4783B0C5CCC3}" srcOrd="1" destOrd="0" presId="urn:microsoft.com/office/officeart/2005/8/layout/venn2"/>
    <dgm:cxn modelId="{32BC098D-126C-4065-B8CB-107B510E4AB8}" type="presOf" srcId="{4B8D2A1B-1AF5-4C7B-861F-7B6A3BC87275}" destId="{F4F73ED0-32D2-41A1-B72D-C2D81FC80C1A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9F1262CB-7E54-4CE6-83FB-EBF441B8E157}" type="presParOf" srcId="{0AA7055B-6A39-42CE-9DAA-F774E35C7CE0}" destId="{BC414194-CF75-48E5-A718-61A934C9264C}" srcOrd="0" destOrd="0" presId="urn:microsoft.com/office/officeart/2005/8/layout/venn2"/>
    <dgm:cxn modelId="{A3D9A8E2-C951-4CB0-A064-B4727AB3EA9A}" type="presParOf" srcId="{BC414194-CF75-48E5-A718-61A934C9264C}" destId="{A493D662-2D6B-4213-8BCC-C3E77744DC58}" srcOrd="0" destOrd="0" presId="urn:microsoft.com/office/officeart/2005/8/layout/venn2"/>
    <dgm:cxn modelId="{6F1DB23C-43EE-4C56-A410-A7A16712C1F2}" type="presParOf" srcId="{BC414194-CF75-48E5-A718-61A934C9264C}" destId="{E9939ED1-4562-48D9-BE1C-4783B0C5CCC3}" srcOrd="1" destOrd="0" presId="urn:microsoft.com/office/officeart/2005/8/layout/venn2"/>
    <dgm:cxn modelId="{5F1EC57D-B75B-4E6A-81F3-D2E102F44625}" type="presParOf" srcId="{0AA7055B-6A39-42CE-9DAA-F774E35C7CE0}" destId="{2D8272D6-E575-4238-A0D6-5D8B76F9C1BD}" srcOrd="1" destOrd="0" presId="urn:microsoft.com/office/officeart/2005/8/layout/venn2"/>
    <dgm:cxn modelId="{B6E6910C-39FD-4AE7-9EED-5AC57F676507}" type="presParOf" srcId="{2D8272D6-E575-4238-A0D6-5D8B76F9C1BD}" destId="{71F9D321-AD24-4B2F-9858-808383740F5B}" srcOrd="0" destOrd="0" presId="urn:microsoft.com/office/officeart/2005/8/layout/venn2"/>
    <dgm:cxn modelId="{A46B1DC3-A40F-467E-B849-B89FC50A3B13}" type="presParOf" srcId="{2D8272D6-E575-4238-A0D6-5D8B76F9C1BD}" destId="{1BAB291C-2D12-4C6C-AF57-8F3D2971ECEF}" srcOrd="1" destOrd="0" presId="urn:microsoft.com/office/officeart/2005/8/layout/venn2"/>
    <dgm:cxn modelId="{D39402B3-49A3-4F72-83B3-8AB8D6289929}" type="presParOf" srcId="{0AA7055B-6A39-42CE-9DAA-F774E35C7CE0}" destId="{7B9134C8-35FA-4C35-943A-88376E3E58B3}" srcOrd="2" destOrd="0" presId="urn:microsoft.com/office/officeart/2005/8/layout/venn2"/>
    <dgm:cxn modelId="{5F5AB8E5-4951-4E13-95F0-2DEA2E60579E}" type="presParOf" srcId="{7B9134C8-35FA-4C35-943A-88376E3E58B3}" destId="{F4F73ED0-32D2-41A1-B72D-C2D81FC80C1A}" srcOrd="0" destOrd="0" presId="urn:microsoft.com/office/officeart/2005/8/layout/venn2"/>
    <dgm:cxn modelId="{72DF191D-2E2B-4F3E-A80F-0EE2E75C24A2}" type="presParOf" srcId="{7B9134C8-35FA-4C35-943A-88376E3E58B3}" destId="{2C29A3DA-C316-42BB-A5C2-535CBF0E275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0" y="180020"/>
          <a:ext cx="3600400" cy="3600400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1171030" y="360040"/>
        <a:ext cx="1258339" cy="540060"/>
      </dsp:txXfrm>
    </dsp:sp>
    <dsp:sp modelId="{71F9D321-AD24-4B2F-9858-808383740F5B}">
      <dsp:nvSpPr>
        <dsp:cNvPr id="0" name=""/>
        <dsp:cNvSpPr/>
      </dsp:nvSpPr>
      <dsp:spPr>
        <a:xfrm>
          <a:off x="450049" y="1080119"/>
          <a:ext cx="2700300" cy="2700300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1171030" y="1248888"/>
        <a:ext cx="1258339" cy="506306"/>
      </dsp:txXfrm>
    </dsp:sp>
    <dsp:sp modelId="{F4F73ED0-32D2-41A1-B72D-C2D81FC80C1A}">
      <dsp:nvSpPr>
        <dsp:cNvPr id="0" name=""/>
        <dsp:cNvSpPr/>
      </dsp:nvSpPr>
      <dsp:spPr>
        <a:xfrm>
          <a:off x="900100" y="1980220"/>
          <a:ext cx="1800200" cy="1800200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1163733" y="2430269"/>
        <a:ext cx="1272933" cy="900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F5C97-D7E7-4AAB-91FA-8FDA489DF79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A73A3-5A7F-4710-801B-C047B0CD40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3595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21afd4f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21afd4f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1afd4f6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1afd4f6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21afd4f6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21afd4f6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21afd4f65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a21afd4f65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2b59e1b97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2b59e1b97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014e7a7b6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014e7a7b6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Одна из важных составляющих любого коммерческого проекта — его бизнес-модель. Бизнес-модель — это структура бизнес-процессов компании, которая объясняет, как компания будет получать прибыль.</a:t>
            </a:r>
            <a:br>
              <a:rPr lang="ru" dirty="0"/>
            </a:br>
            <a:r>
              <a:rPr lang="ru" dirty="0"/>
              <a:t>Перед тем как приступить к созданию бизнес-модели, предлагаем вам встретиться с командой и ответить на три вводных вопроса на слайде выше - это поможет вам подготовиться к вдумчивому созданию БМ. </a:t>
            </a:r>
            <a:br>
              <a:rPr lang="ru" dirty="0"/>
            </a:br>
            <a:r>
              <a:rPr lang="ru" dirty="0"/>
              <a:t>О том, как ответить на вопросы выше, читайте с статье: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 Введение в бизнес-модели</a:t>
            </a:r>
            <a:endParaRPr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/>
              <a:t>Вместо этого слайда можете продемонстрировать бизнес-модель вашего решения, если вы создали её. Создать бизнес-модель для своего проекта вам помогут материалы: </a:t>
            </a:r>
            <a:br>
              <a:rPr lang="ru" b="1" dirty="0"/>
            </a:br>
            <a:r>
              <a:rPr lang="ru" dirty="0"/>
              <a:t>1.</a:t>
            </a:r>
            <a:r>
              <a:rPr lang="ru" b="1" dirty="0"/>
              <a:t> 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 в базе знаний: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 в бизнес-модели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ru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/>
            </a:r>
            <a:b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Вебинар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Экономика проекта и модели монетизации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(про Lean Canvas с 42 минуты)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14e7a7b6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14e7a7b6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1afd4f6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1afd4f6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9668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172" y="89690"/>
            <a:ext cx="8228437" cy="15120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0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172" y="1604399"/>
            <a:ext cx="4015600" cy="18969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3927" y="1604399"/>
            <a:ext cx="4015600" cy="18969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172" y="3682063"/>
            <a:ext cx="8229090" cy="189697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648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6862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3" y="1124744"/>
            <a:ext cx="9183932" cy="420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46084" y="2322569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 </a:t>
            </a:r>
            <a:br>
              <a:rPr lang="ru-RU" sz="2400" dirty="0" smtClean="0"/>
            </a:br>
            <a:endParaRPr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26167" y="1392122"/>
            <a:ext cx="5792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Иконописная </a:t>
            </a:r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мастерская</a:t>
            </a:r>
            <a:endParaRPr lang="ru-RU" sz="24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Прокопьевых</a:t>
            </a: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40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Зографъ</a:t>
            </a:r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419" y="4293096"/>
            <a:ext cx="44082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зогра́ф</a:t>
            </a:r>
            <a:r>
              <a:rPr lang="ru-RU" dirty="0">
                <a:solidFill>
                  <a:schemeClr val="bg1"/>
                </a:solidFill>
              </a:rPr>
              <a:t> «иконописец», также </a:t>
            </a:r>
            <a:r>
              <a:rPr lang="ru-RU" i="1" dirty="0" err="1">
                <a:solidFill>
                  <a:schemeClr val="bg1"/>
                </a:solidFill>
              </a:rPr>
              <a:t>изогра́ф</a:t>
            </a:r>
            <a:r>
              <a:rPr lang="ru-RU" dirty="0">
                <a:solidFill>
                  <a:schemeClr val="bg1"/>
                </a:solidFill>
              </a:rPr>
              <a:t> 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др</a:t>
            </a:r>
            <a:r>
              <a:rPr lang="ru-RU" dirty="0">
                <a:solidFill>
                  <a:schemeClr val="bg1"/>
                </a:solidFill>
              </a:rPr>
              <a:t>.-русск. </a:t>
            </a:r>
            <a:r>
              <a:rPr lang="ru-RU" i="1" dirty="0" err="1">
                <a:solidFill>
                  <a:schemeClr val="bg1"/>
                </a:solidFill>
              </a:rPr>
              <a:t>зографъ</a:t>
            </a:r>
            <a:r>
              <a:rPr lang="ru-RU" dirty="0">
                <a:solidFill>
                  <a:schemeClr val="bg1"/>
                </a:solidFill>
              </a:rPr>
              <a:t> (часто), </a:t>
            </a:r>
            <a:r>
              <a:rPr lang="ru-RU" i="1" dirty="0" err="1">
                <a:solidFill>
                  <a:schemeClr val="bg1"/>
                </a:solidFill>
              </a:rPr>
              <a:t>изуграфъ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цслав</a:t>
            </a:r>
            <a:r>
              <a:rPr lang="ru-RU" dirty="0">
                <a:solidFill>
                  <a:schemeClr val="bg1"/>
                </a:solidFill>
              </a:rPr>
              <a:t>. </a:t>
            </a:r>
            <a:r>
              <a:rPr lang="ru-RU" i="1" dirty="0" err="1">
                <a:solidFill>
                  <a:schemeClr val="bg1"/>
                </a:solidFill>
              </a:rPr>
              <a:t>зографъ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941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41072" y="116632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dirty="0">
                <a:solidFill>
                  <a:schemeClr val="tx1"/>
                </a:solidFill>
              </a:rPr>
              <a:t>Команда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проекта</a:t>
            </a:r>
            <a:br>
              <a:rPr lang="ru-RU" sz="2400" dirty="0">
                <a:solidFill>
                  <a:schemeClr val="tx1"/>
                </a:solidFill>
              </a:rPr>
            </a:b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535972" y="764704"/>
            <a:ext cx="4892816" cy="3084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sz="1800" b="1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Прокопьев Евгений Леонидович</a:t>
            </a:r>
          </a:p>
          <a:p>
            <a:pPr marL="114300" indent="0">
              <a:buNone/>
            </a:pPr>
            <a:r>
              <a:rPr lang="ru-RU" sz="1800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окончил иконописный факультет Московской Духовной Академии. </a:t>
            </a:r>
            <a:r>
              <a:rPr lang="ru-RU" sz="1800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Генеральный директор иконописной </a:t>
            </a:r>
            <a:r>
              <a:rPr lang="ru-RU" sz="1800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мастерской.  Опыт работы в иконописи 6 лет, участие в международных и Российских проектах храмовых росписей.</a:t>
            </a:r>
          </a:p>
          <a:p>
            <a:pPr marL="114300" indent="0">
              <a:buNone/>
            </a:pPr>
            <a:r>
              <a:rPr lang="ru-RU" sz="1800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Студент 4-го курса Удмуртского Государственного Университета, прошел программу дополнительного профессионального образования «Формирование предпринимательских компетенций студентов и создание </a:t>
            </a:r>
            <a:r>
              <a:rPr lang="ru-RU" sz="1800" dirty="0" err="1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стартапов</a:t>
            </a:r>
            <a:r>
              <a:rPr lang="ru-RU" sz="1800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7904" y="443711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Прокопьева Анна Сергеевна</a:t>
            </a:r>
          </a:p>
          <a:p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окончила </a:t>
            </a:r>
            <a:r>
              <a:rPr lang="ru-RU" dirty="0" err="1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Йошкар</a:t>
            </a:r>
            <a:r>
              <a:rPr lang="ru-RU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О</a:t>
            </a:r>
            <a:r>
              <a:rPr lang="ru-RU" dirty="0" err="1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линское</a:t>
            </a:r>
            <a:r>
              <a:rPr lang="ru-RU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художественное училище, иконописный </a:t>
            </a:r>
            <a:r>
              <a:rPr lang="ru-RU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факультет  </a:t>
            </a:r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Московской Духовной Академии. </a:t>
            </a:r>
            <a:r>
              <a:rPr lang="ru-RU" dirty="0" err="1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Фотогограф</a:t>
            </a:r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, ведет </a:t>
            </a:r>
            <a:r>
              <a:rPr lang="ru-RU" dirty="0" err="1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соцсети</a:t>
            </a:r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мастерской. Работала  2 года в </a:t>
            </a:r>
            <a:r>
              <a:rPr lang="ru-RU" dirty="0" err="1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Царевококшайской</a:t>
            </a:r>
            <a:r>
              <a:rPr lang="ru-RU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иконописной </a:t>
            </a:r>
            <a:r>
              <a:rPr lang="ru-RU" dirty="0" smtClean="0">
                <a:solidFill>
                  <a:schemeClr val="tx1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мастерской, город Йошкар-Ола.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968" y="950184"/>
            <a:ext cx="2738563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268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205" y="260648"/>
            <a:ext cx="8520600" cy="763600"/>
          </a:xfrm>
        </p:spPr>
        <p:txBody>
          <a:bodyPr/>
          <a:lstStyle/>
          <a:p>
            <a:r>
              <a:rPr lang="ru-RU" sz="3200" dirty="0" smtClean="0"/>
              <a:t>Проблема: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034040"/>
            <a:ext cx="8520600" cy="4555200"/>
          </a:xfrm>
        </p:spPr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ru-RU" sz="2400" dirty="0" smtClean="0"/>
              <a:t>Нехватка предложения </a:t>
            </a:r>
            <a:r>
              <a:rPr lang="ru-RU" sz="2400" dirty="0"/>
              <a:t>рукописных икон, отвечающих традициям иконописания</a:t>
            </a:r>
            <a:r>
              <a:rPr lang="ru-RU" sz="2400" dirty="0" smtClean="0"/>
              <a:t>.</a:t>
            </a:r>
          </a:p>
          <a:p>
            <a:pPr marL="114300" indent="0">
              <a:buNone/>
            </a:pPr>
            <a:endParaRPr lang="ru-RU" sz="2400" dirty="0"/>
          </a:p>
          <a:p>
            <a:pPr marL="114300" indent="0">
              <a:buNone/>
            </a:pPr>
            <a:endParaRPr lang="ru-RU" sz="2400" dirty="0" smtClean="0"/>
          </a:p>
          <a:p>
            <a:pPr marL="114300" indent="0" algn="ctr">
              <a:buNone/>
            </a:pPr>
            <a:r>
              <a:rPr lang="ru-RU" dirty="0" smtClean="0"/>
              <a:t>Решение и суть проекта: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1053" y="335699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ru-RU" dirty="0"/>
              <a:t> </a:t>
            </a:r>
            <a:r>
              <a:rPr lang="ru-RU" sz="2400" dirty="0"/>
              <a:t>Создать иконописную мастерскую </a:t>
            </a:r>
            <a:r>
              <a:rPr lang="ru-RU" sz="2400" dirty="0" smtClean="0"/>
              <a:t>с </a:t>
            </a:r>
            <a:r>
              <a:rPr lang="ru-RU" sz="2400" dirty="0"/>
              <a:t>квалифицированными иконописцами, работающие в древнерусской и византийской традиции 12-16 веков минеральными пигментами натурального происхождения  в технике яичной темперы.</a:t>
            </a:r>
          </a:p>
        </p:txBody>
      </p:sp>
    </p:spTree>
    <p:extLst>
      <p:ext uri="{BB962C8B-B14F-4D97-AF65-F5344CB8AC3E}">
        <p14:creationId xmlns:p14="http://schemas.microsoft.com/office/powerpoint/2010/main" xmlns="" val="40294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73984" y="577168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 smtClean="0"/>
              <a:t>Целевая аудитория:</a:t>
            </a:r>
            <a:endParaRPr sz="2400" b="1"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2" y="1961983"/>
            <a:ext cx="5306779" cy="3510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Русская Православная Церковь в лице </a:t>
            </a:r>
            <a:r>
              <a:rPr lang="ru-RU" sz="2000" dirty="0" err="1" smtClean="0">
                <a:solidFill>
                  <a:schemeClr val="tx1"/>
                </a:solidFill>
              </a:rPr>
              <a:t>священнослужителй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ru-RU" sz="2000" dirty="0" smtClean="0">
                <a:solidFill>
                  <a:schemeClr val="tx1"/>
                </a:solidFill>
              </a:rPr>
              <a:t>мужчины </a:t>
            </a:r>
            <a:r>
              <a:rPr lang="ru-RU" sz="2000" dirty="0">
                <a:solidFill>
                  <a:schemeClr val="tx1"/>
                </a:solidFill>
              </a:rPr>
              <a:t>и женщины в возрасте от 25 до 65 лет, </a:t>
            </a:r>
            <a:r>
              <a:rPr lang="ru-RU" sz="2000" dirty="0" smtClean="0">
                <a:solidFill>
                  <a:schemeClr val="tx1"/>
                </a:solidFill>
              </a:rPr>
              <a:t>православные </a:t>
            </a:r>
            <a:r>
              <a:rPr lang="ru-RU" sz="2000" dirty="0">
                <a:solidFill>
                  <a:schemeClr val="tx1"/>
                </a:solidFill>
              </a:rPr>
              <a:t>люди, которые собираются </a:t>
            </a:r>
            <a:r>
              <a:rPr lang="ru-RU" sz="2000" dirty="0" smtClean="0">
                <a:solidFill>
                  <a:schemeClr val="tx1"/>
                </a:solidFill>
              </a:rPr>
              <a:t>вступить </a:t>
            </a:r>
            <a:r>
              <a:rPr lang="ru-RU" sz="2000" dirty="0">
                <a:solidFill>
                  <a:schemeClr val="tx1"/>
                </a:solidFill>
              </a:rPr>
              <a:t>в брак, </a:t>
            </a:r>
            <a:r>
              <a:rPr lang="ru-RU" sz="2000" dirty="0" smtClean="0">
                <a:solidFill>
                  <a:schemeClr val="tx1"/>
                </a:solidFill>
              </a:rPr>
              <a:t>крестить ребенка</a:t>
            </a:r>
            <a:endParaRPr lang="ru-RU" sz="2000" dirty="0">
              <a:solidFill>
                <a:schemeClr val="tx1"/>
              </a:solidFill>
            </a:endParaRP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люди ценящие рукописные </a:t>
            </a:r>
            <a:r>
              <a:rPr lang="ru-RU" sz="2000" dirty="0" smtClean="0">
                <a:solidFill>
                  <a:schemeClr val="tx1"/>
                </a:solidFill>
              </a:rPr>
              <a:t>иконы, подлинность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</a:p>
          <a:p>
            <a:pPr marL="114300" lv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     имеющие </a:t>
            </a:r>
            <a:r>
              <a:rPr lang="ru-RU" sz="2000" dirty="0">
                <a:solidFill>
                  <a:schemeClr val="tx1"/>
                </a:solidFill>
              </a:rPr>
              <a:t>заработную плату от 35 </a:t>
            </a:r>
            <a:r>
              <a:rPr lang="ru-RU" sz="2000" dirty="0" err="1">
                <a:solidFill>
                  <a:schemeClr val="tx1"/>
                </a:solidFill>
              </a:rPr>
              <a:t>т.р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</a:p>
          <a:p>
            <a:pPr marL="11430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    имеющие </a:t>
            </a:r>
            <a:r>
              <a:rPr lang="ru-RU" sz="2000" dirty="0">
                <a:solidFill>
                  <a:schemeClr val="tx1"/>
                </a:solidFill>
              </a:rPr>
              <a:t>семью, ценящие традиции и культуру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nozhnizy.ru/wp-content/uploads/2021/02/priest-3721461-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18470"/>
            <a:ext cx="2954432" cy="202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://v.img.com.ua/b/orig/5/c8/88c180b5064e2c95990ec24d04385c85.jpg"/>
          <p:cNvSpPr>
            <a:spLocks noChangeAspect="1" noChangeArrowheads="1"/>
          </p:cNvSpPr>
          <p:nvPr/>
        </p:nvSpPr>
        <p:spPr bwMode="auto">
          <a:xfrm>
            <a:off x="155575" y="-192617"/>
            <a:ext cx="3048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kartinkin.net/uploads/posts/2022-02/thumbs/1645441514_18-kartinkin-net-p-vlyublennie-pari-kartinki-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01008"/>
            <a:ext cx="295443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624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23528" y="332656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Для чего нужна иконописная мастерская?</a:t>
            </a:r>
            <a:br>
              <a:rPr lang="ru-RU" sz="2800" b="1" dirty="0">
                <a:solidFill>
                  <a:schemeClr val="tx1"/>
                </a:solidFill>
              </a:rPr>
            </a:b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23528" y="1124744"/>
            <a:ext cx="8520600" cy="39559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С </a:t>
            </a:r>
            <a:r>
              <a:rPr lang="ru-RU" sz="2400" dirty="0">
                <a:solidFill>
                  <a:schemeClr val="tx1"/>
                </a:solidFill>
              </a:rPr>
              <a:t>появлением </a:t>
            </a:r>
            <a:r>
              <a:rPr lang="ru-RU" sz="2400" dirty="0" smtClean="0">
                <a:solidFill>
                  <a:schemeClr val="tx1"/>
                </a:solidFill>
              </a:rPr>
              <a:t>мастерской: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Уменьшится </a:t>
            </a:r>
            <a:r>
              <a:rPr lang="ru-RU" sz="2400" dirty="0">
                <a:solidFill>
                  <a:schemeClr val="tx1"/>
                </a:solidFill>
              </a:rPr>
              <a:t>срок ожидания </a:t>
            </a:r>
            <a:r>
              <a:rPr lang="ru-RU" sz="2400" dirty="0" smtClean="0">
                <a:solidFill>
                  <a:schemeClr val="tx1"/>
                </a:solidFill>
              </a:rPr>
              <a:t>заказов</a:t>
            </a:r>
          </a:p>
          <a:p>
            <a:r>
              <a:rPr lang="ru-RU" sz="2400" dirty="0" smtClean="0"/>
              <a:t>Появится новая площадка для иконописи. </a:t>
            </a:r>
          </a:p>
          <a:p>
            <a:r>
              <a:rPr lang="ru-RU" sz="2400" dirty="0" smtClean="0"/>
              <a:t>Увеличится </a:t>
            </a:r>
            <a:r>
              <a:rPr lang="ru-RU" sz="2400" dirty="0"/>
              <a:t>предложение рукописных икон, отвечающих традициям иконописания</a:t>
            </a:r>
            <a:endParaRPr lang="ru-RU" sz="2400" b="1" dirty="0"/>
          </a:p>
          <a:p>
            <a:r>
              <a:rPr lang="ru-RU" sz="2400" dirty="0"/>
              <a:t>Повысится интерес к иконописи, истории искусства, традициям.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>
                <a:solidFill>
                  <a:schemeClr val="tx1"/>
                </a:solidFill>
              </a:rPr>
              <a:t>данный момент </a:t>
            </a:r>
            <a:r>
              <a:rPr lang="ru-RU" sz="2400" dirty="0" smtClean="0">
                <a:solidFill>
                  <a:schemeClr val="tx1"/>
                </a:solidFill>
              </a:rPr>
              <a:t>ведется </a:t>
            </a:r>
            <a:r>
              <a:rPr lang="ru-RU" sz="2400" dirty="0">
                <a:solidFill>
                  <a:schemeClr val="tx1"/>
                </a:solidFill>
              </a:rPr>
              <a:t>обсуждение </a:t>
            </a:r>
            <a:r>
              <a:rPr lang="ru-RU" sz="2400" dirty="0" smtClean="0">
                <a:solidFill>
                  <a:schemeClr val="tx1"/>
                </a:solidFill>
              </a:rPr>
              <a:t>проектов с Республикой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Марий Эл, Удмуртской Республикой, пишутся иконы </a:t>
            </a:r>
            <a:r>
              <a:rPr lang="ru-RU" sz="2400" dirty="0">
                <a:solidFill>
                  <a:schemeClr val="tx1"/>
                </a:solidFill>
              </a:rPr>
              <a:t>в Республику </a:t>
            </a:r>
            <a:r>
              <a:rPr lang="ru-RU" sz="2400" dirty="0" smtClean="0">
                <a:solidFill>
                  <a:schemeClr val="tx1"/>
                </a:solidFill>
              </a:rPr>
              <a:t>Татарстан, Москву, Марий Эл.</a:t>
            </a:r>
            <a:endParaRPr lang="ru-RU" sz="2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0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219725" y="548680"/>
            <a:ext cx="8924275" cy="3890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800" b="1" dirty="0">
                <a:solidFill>
                  <a:schemeClr val="tx1"/>
                </a:solidFill>
              </a:rPr>
              <a:t>Положение иконописи в </a:t>
            </a:r>
            <a:r>
              <a:rPr lang="ru-RU" sz="1800" b="1" dirty="0" smtClean="0">
                <a:solidFill>
                  <a:schemeClr val="tx1"/>
                </a:solidFill>
              </a:rPr>
              <a:t>регионах, где </a:t>
            </a:r>
            <a:r>
              <a:rPr lang="ru-RU" sz="1800" b="1" dirty="0">
                <a:solidFill>
                  <a:schemeClr val="tx1"/>
                </a:solidFill>
              </a:rPr>
              <a:t>планируется </a:t>
            </a:r>
            <a:r>
              <a:rPr lang="ru-RU" sz="1800" b="1" dirty="0" smtClean="0">
                <a:solidFill>
                  <a:schemeClr val="tx1"/>
                </a:solidFill>
              </a:rPr>
              <a:t>реализовывать иконы: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179512" y="764704"/>
            <a:ext cx="8730700" cy="13484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Автор проекта имеет 6 летний опыт работы в сфере иконописи. Большинство </a:t>
            </a:r>
            <a:r>
              <a:rPr lang="ru-RU" sz="2000" dirty="0">
                <a:solidFill>
                  <a:schemeClr val="tx1"/>
                </a:solidFill>
              </a:rPr>
              <a:t>людей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>
                <a:solidFill>
                  <a:schemeClr val="tx1"/>
                </a:solidFill>
              </a:rPr>
              <a:t>интересующиеся иконописью, стараются заказать иконы стилистики именно ориентирующиеся на </a:t>
            </a:r>
            <a:r>
              <a:rPr lang="ru-RU" sz="2000" b="1" dirty="0">
                <a:solidFill>
                  <a:schemeClr val="tx1"/>
                </a:solidFill>
              </a:rPr>
              <a:t>12-16 век</a:t>
            </a:r>
            <a:r>
              <a:rPr lang="ru-RU" sz="2000" dirty="0">
                <a:solidFill>
                  <a:schemeClr val="tx1"/>
                </a:solidFill>
              </a:rPr>
              <a:t>, в </a:t>
            </a:r>
            <a:r>
              <a:rPr lang="ru-RU" sz="2000" dirty="0" smtClean="0">
                <a:solidFill>
                  <a:schemeClr val="tx1"/>
                </a:solidFill>
              </a:rPr>
              <a:t>котором мы и работаем. </a:t>
            </a:r>
          </a:p>
          <a:p>
            <a:pPr marL="11430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В последний год спрос </a:t>
            </a:r>
            <a:r>
              <a:rPr lang="ru-RU" sz="2000" dirty="0">
                <a:solidFill>
                  <a:schemeClr val="tx1"/>
                </a:solidFill>
              </a:rPr>
              <a:t>только </a:t>
            </a:r>
            <a:r>
              <a:rPr lang="ru-RU" sz="2000" dirty="0" smtClean="0">
                <a:solidFill>
                  <a:schemeClr val="tx1"/>
                </a:solidFill>
              </a:rPr>
              <a:t>увеличивается.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2761925"/>
            <a:ext cx="2408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Где есть мастерские?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1157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Ижевск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иконописная мастерская работает в традициях Палехской иконописной школы 17-20 веков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ru-RU" b="1" dirty="0">
                <a:solidFill>
                  <a:schemeClr val="tx1"/>
                </a:solidFill>
              </a:rPr>
              <a:t>Казань </a:t>
            </a:r>
            <a:r>
              <a:rPr lang="ru-RU" dirty="0">
                <a:solidFill>
                  <a:schemeClr val="tx1"/>
                </a:solidFill>
              </a:rPr>
              <a:t>– нет иконописной мастерской, только индивидуальные иконописцы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ru-RU" b="1" dirty="0">
                <a:solidFill>
                  <a:schemeClr val="tx1"/>
                </a:solidFill>
              </a:rPr>
              <a:t>Йошкар-Ола </a:t>
            </a:r>
            <a:r>
              <a:rPr lang="ru-RU" dirty="0">
                <a:solidFill>
                  <a:schemeClr val="tx1"/>
                </a:solidFill>
              </a:rPr>
              <a:t> – есть иконописная мастерская,  время ожидания заказа расписан на годы </a:t>
            </a:r>
          </a:p>
        </p:txBody>
      </p:sp>
      <p:pic>
        <p:nvPicPr>
          <p:cNvPr id="10" name="Picture 2" descr="C:\Users\user\Desktop\ИКОНЫ ДЛЯ ПРЕЗЕНТАЦИИ\map-PrivF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2683" y="2761925"/>
            <a:ext cx="3190240" cy="396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912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79655" y="1306159"/>
            <a:ext cx="7347075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391824" indent="-293541" algn="ctr">
              <a:spcBef>
                <a:spcPts val="1282"/>
              </a:spcBef>
              <a:buSzPct val="45000"/>
              <a:buFont typeface="Wingdings" charset="2"/>
              <a:buChar char=""/>
            </a:pPr>
            <a:endParaRPr lang="ru-RU" sz="2900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388" y="61463"/>
            <a:ext cx="9138613" cy="1188605"/>
          </a:xfrm>
        </p:spPr>
        <p:txBody>
          <a:bodyPr lIns="489780"/>
          <a:lstStyle/>
          <a:p>
            <a:r>
              <a:rPr lang="ru" sz="4000" dirty="0"/>
              <a:t>Потенциальный объем рынка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2311179"/>
              </p:ext>
            </p:extLst>
          </p:nvPr>
        </p:nvGraphicFramePr>
        <p:xfrm>
          <a:off x="395536" y="1600175"/>
          <a:ext cx="36004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054623" y="1139115"/>
            <a:ext cx="5089377" cy="5718885"/>
          </a:xfrm>
          <a:prstGeom prst="rect">
            <a:avLst/>
          </a:prstGeom>
          <a:noFill/>
        </p:spPr>
        <p:txBody>
          <a:bodyPr wrap="square" lIns="82936" tIns="41468" rIns="82936" bIns="41468" rtlCol="0">
            <a:noAutofit/>
          </a:bodyPr>
          <a:lstStyle/>
          <a:p>
            <a:pPr>
              <a:buClr>
                <a:schemeClr val="tx1"/>
              </a:buClr>
              <a:buSzPct val="100000"/>
            </a:pPr>
            <a:r>
              <a:rPr lang="ru-RU" sz="1500" b="1" i="1" dirty="0"/>
              <a:t>PAM (</a:t>
            </a:r>
            <a:r>
              <a:rPr lang="ru-RU" sz="1500" b="1" i="1" dirty="0" err="1"/>
              <a:t>Potential</a:t>
            </a:r>
            <a:r>
              <a:rPr lang="ru-RU" sz="1500" b="1" i="1" dirty="0"/>
              <a:t> </a:t>
            </a:r>
            <a:r>
              <a:rPr lang="ru-RU" sz="1500" b="1" i="1" dirty="0" err="1"/>
              <a:t>Available</a:t>
            </a:r>
            <a:r>
              <a:rPr lang="ru-RU" sz="1500" b="1" i="1" dirty="0"/>
              <a:t> </a:t>
            </a:r>
            <a:r>
              <a:rPr lang="ru-RU" sz="1500" b="1" i="1" dirty="0" err="1"/>
              <a:t>Market</a:t>
            </a:r>
            <a:r>
              <a:rPr lang="ru-RU" sz="1500" b="1" i="1" dirty="0"/>
              <a:t>) </a:t>
            </a:r>
          </a:p>
          <a:p>
            <a:pPr>
              <a:buClr>
                <a:schemeClr val="tx1"/>
              </a:buClr>
              <a:buSzPct val="100000"/>
            </a:pPr>
            <a:r>
              <a:rPr lang="ru-RU" sz="1500" dirty="0"/>
              <a:t>Потенциальные заказчики</a:t>
            </a:r>
            <a:r>
              <a:rPr lang="ru-RU" sz="1500" dirty="0" smtClean="0"/>
              <a:t>:</a:t>
            </a:r>
          </a:p>
          <a:p>
            <a:pPr>
              <a:buClr>
                <a:schemeClr val="tx1"/>
              </a:buClr>
              <a:buSzPct val="100000"/>
            </a:pPr>
            <a:r>
              <a:rPr lang="ru-RU" sz="1600" dirty="0"/>
              <a:t>юридические лица: Православные религиозные организации в лице священнослужителей, приобретающие иконы для благоустройства внутреннего убранства храма. Физические лица: мужчины и женщины от 25 лет и старше, желающие приобрести иконы для себя или на подарок близким людям, православные люди, которые собираются вступить в брак, крестить ребенка, люди ценящие рукописные иконы, подлинность, имеющие заработную плату от 35 </a:t>
            </a:r>
            <a:r>
              <a:rPr lang="ru-RU" sz="1600" dirty="0" err="1"/>
              <a:t>тычяч</a:t>
            </a:r>
            <a:r>
              <a:rPr lang="ru-RU" sz="1600" dirty="0"/>
              <a:t> рублей, имеющие семью, ценящие традиции и </a:t>
            </a:r>
            <a:r>
              <a:rPr lang="ru-RU" sz="1600" dirty="0" smtClean="0"/>
              <a:t>культуру.</a:t>
            </a:r>
            <a:r>
              <a:rPr lang="ru-RU" sz="1500" dirty="0" smtClean="0"/>
              <a:t> </a:t>
            </a:r>
            <a:endParaRPr lang="ru-RU" sz="1500" dirty="0"/>
          </a:p>
          <a:p>
            <a:pPr marL="155505" indent="-155505">
              <a:buFontTx/>
              <a:buChar char="-"/>
            </a:pPr>
            <a:endParaRPr lang="ru-RU" sz="1500" b="1" i="1" dirty="0"/>
          </a:p>
          <a:p>
            <a:r>
              <a:rPr lang="ru-RU" sz="1500" b="1" i="1" dirty="0"/>
              <a:t>TAM (</a:t>
            </a:r>
            <a:r>
              <a:rPr lang="ru-RU" sz="1500" b="1" i="1" dirty="0" err="1"/>
              <a:t>Total</a:t>
            </a:r>
            <a:r>
              <a:rPr lang="ru-RU" sz="1500" b="1" i="1" dirty="0"/>
              <a:t> </a:t>
            </a:r>
            <a:r>
              <a:rPr lang="ru-RU" sz="1500" b="1" i="1" dirty="0" err="1"/>
              <a:t>Addressable</a:t>
            </a:r>
            <a:r>
              <a:rPr lang="ru-RU" sz="1500" b="1" i="1" dirty="0"/>
              <a:t> </a:t>
            </a:r>
            <a:r>
              <a:rPr lang="ru-RU" sz="1500" b="1" i="1" dirty="0" err="1"/>
              <a:t>Market</a:t>
            </a:r>
            <a:r>
              <a:rPr lang="ru-RU" sz="1500" b="1" i="1" dirty="0" smtClean="0"/>
              <a:t>)</a:t>
            </a:r>
            <a:r>
              <a:rPr lang="ru-RU" sz="1500" i="1" dirty="0" smtClean="0"/>
              <a:t>, в близлежащих регионах примерно 500 храмов, а </a:t>
            </a:r>
            <a:r>
              <a:rPr lang="ru-RU" sz="1500" i="1" dirty="0"/>
              <a:t>в России – </a:t>
            </a:r>
            <a:r>
              <a:rPr lang="ru-RU" sz="1600" dirty="0"/>
              <a:t>36 </a:t>
            </a:r>
            <a:r>
              <a:rPr lang="ru-RU" sz="1600" dirty="0" smtClean="0"/>
              <a:t>878, и 4</a:t>
            </a:r>
            <a:r>
              <a:rPr lang="ru-RU" sz="1600" dirty="0"/>
              <a:t> 350 </a:t>
            </a:r>
            <a:r>
              <a:rPr lang="ru-RU" sz="1600" dirty="0" smtClean="0"/>
              <a:t>000  православных людей регулярно посещающие храмы  </a:t>
            </a:r>
            <a:endParaRPr lang="ru-RU" sz="1500" b="1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500" b="1" i="1" dirty="0" smtClean="0"/>
          </a:p>
          <a:p>
            <a:r>
              <a:rPr lang="ru-RU" sz="1500" b="1" i="1" dirty="0" smtClean="0"/>
              <a:t>SOM </a:t>
            </a:r>
            <a:r>
              <a:rPr lang="ru-RU" sz="1500" b="1" i="1" dirty="0"/>
              <a:t>(</a:t>
            </a:r>
            <a:r>
              <a:rPr lang="ru-RU" sz="1500" b="1" i="1" dirty="0" err="1"/>
              <a:t>Serviceable</a:t>
            </a:r>
            <a:r>
              <a:rPr lang="ru-RU" sz="1500" b="1" i="1" dirty="0"/>
              <a:t> &amp; </a:t>
            </a:r>
            <a:r>
              <a:rPr lang="ru-RU" sz="1500" b="1" i="1" dirty="0" err="1"/>
              <a:t>Obtainable</a:t>
            </a:r>
            <a:r>
              <a:rPr lang="ru-RU" sz="1500" b="1" i="1" dirty="0"/>
              <a:t> </a:t>
            </a:r>
            <a:r>
              <a:rPr lang="ru-RU" sz="1500" b="1" i="1" dirty="0" err="1"/>
              <a:t>Market</a:t>
            </a:r>
            <a:r>
              <a:rPr lang="ru-RU" sz="1500" b="1" i="1" dirty="0"/>
              <a:t>) </a:t>
            </a:r>
            <a:r>
              <a:rPr lang="ru-RU" sz="1500" b="1" i="1" dirty="0" smtClean="0"/>
              <a:t>–  </a:t>
            </a:r>
            <a:r>
              <a:rPr lang="ru-RU" sz="1500" dirty="0" smtClean="0"/>
              <a:t>на 3 год работы увеличить количество написанных икон до  15 в месяц за счет сотрудничества с </a:t>
            </a:r>
            <a:r>
              <a:rPr lang="ru-RU" sz="1500" dirty="0" err="1" smtClean="0"/>
              <a:t>самозанятыми</a:t>
            </a:r>
            <a:r>
              <a:rPr lang="ru-RU" sz="1500" dirty="0"/>
              <a:t> </a:t>
            </a:r>
            <a:r>
              <a:rPr lang="ru-RU" sz="1500" dirty="0" smtClean="0"/>
              <a:t>иконописцами и получать заказы со всей России</a:t>
            </a:r>
            <a:endParaRPr lang="ru-RU" sz="15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1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79655" y="1306159"/>
            <a:ext cx="7347075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391824" indent="-293541" algn="ctr">
              <a:spcBef>
                <a:spcPts val="1282"/>
              </a:spcBef>
              <a:buSzPct val="45000"/>
              <a:buFont typeface="Wingdings" charset="2"/>
              <a:buChar char=""/>
            </a:pPr>
            <a:endParaRPr lang="ru-RU" sz="2900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80528" y="-243407"/>
            <a:ext cx="9328855" cy="1296144"/>
          </a:xfrm>
        </p:spPr>
        <p:txBody>
          <a:bodyPr lIns="653040"/>
          <a:lstStyle/>
          <a:p>
            <a:r>
              <a:rPr lang="ru-RU" sz="3600" dirty="0">
                <a:ea typeface="MS Gothic" pitchFamily="49" charset="-128"/>
              </a:rPr>
              <a:t>Процесс </a:t>
            </a:r>
            <a:r>
              <a:rPr lang="ru-RU" sz="3600" dirty="0" smtClean="0">
                <a:ea typeface="MS Gothic" pitchFamily="49" charset="-128"/>
              </a:rPr>
              <a:t>оказания услуги</a:t>
            </a:r>
            <a:endParaRPr sz="3600" dirty="0">
              <a:ea typeface="MS Gothic" pitchFamily="49" charset="-128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980728"/>
            <a:ext cx="8712968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95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79655" y="1306159"/>
            <a:ext cx="7347075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391824" indent="-293541" algn="ctr">
              <a:spcBef>
                <a:spcPts val="1282"/>
              </a:spcBef>
              <a:buSzPct val="45000"/>
              <a:buFont typeface="Wingdings" charset="2"/>
              <a:buChar char=""/>
            </a:pPr>
            <a:endParaRPr lang="ru-RU" sz="2900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10357" y="0"/>
            <a:ext cx="8425732" cy="1188605"/>
          </a:xfrm>
        </p:spPr>
        <p:txBody>
          <a:bodyPr lIns="653040"/>
          <a:lstStyle/>
          <a:p>
            <a:r>
              <a:rPr lang="ru-RU" sz="3600" dirty="0">
                <a:latin typeface="+mn-lt"/>
              </a:rPr>
              <a:t>Организационный план</a:t>
            </a:r>
            <a:endParaRPr sz="3600" dirty="0">
              <a:latin typeface="+mn-lt"/>
              <a:ea typeface="MS Gothic" pitchFamily="49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28343"/>
            <a:ext cx="82809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       На </a:t>
            </a:r>
            <a:r>
              <a:rPr lang="ru-RU" dirty="0"/>
              <a:t>данный момент зарегистрировано ООО «Иконописная мастерская Прокопьевых </a:t>
            </a:r>
            <a:r>
              <a:rPr lang="ru-RU" dirty="0" err="1"/>
              <a:t>Зографъ</a:t>
            </a:r>
            <a:r>
              <a:rPr lang="ru-RU" dirty="0"/>
              <a:t>» с уставным капиталом 10000 рублей. Автор ВКР является единственным учредителем и генеральным директором. Для ведения данной деятельности не требуются лицензии и иных разрешений.</a:t>
            </a:r>
          </a:p>
          <a:p>
            <a:pPr algn="just">
              <a:lnSpc>
                <a:spcPct val="150000"/>
              </a:lnSpc>
            </a:pPr>
            <a:r>
              <a:rPr lang="ru-RU" dirty="0"/>
              <a:t>        Выбранная система налогообложения – упрощенная система  налогообложения 1 % на доходы в соответствии с 1 статьей частью 14 закона Удмуртской Республики об установлении налоговых ставок налогоплательщикам при применении упрощенной системы налогообложения и на второй год существования мастерской – 3%  (статья 1 часть 14 Закон УР от 26.11.2021 № 120-РЗ).</a:t>
            </a:r>
          </a:p>
        </p:txBody>
      </p:sp>
    </p:spTree>
    <p:extLst>
      <p:ext uri="{BB962C8B-B14F-4D97-AF65-F5344CB8AC3E}">
        <p14:creationId xmlns:p14="http://schemas.microsoft.com/office/powerpoint/2010/main" xmlns="" val="126312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8437" cy="526571"/>
          </a:xfrm>
        </p:spPr>
        <p:txBody>
          <a:bodyPr/>
          <a:lstStyle/>
          <a:p>
            <a:r>
              <a:rPr lang="ru-RU" sz="2400" dirty="0" smtClean="0"/>
              <a:t>Финансовый план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385163" y="1820424"/>
            <a:ext cx="4015600" cy="1896979"/>
          </a:xfrm>
        </p:spPr>
        <p:txBody>
          <a:bodyPr>
            <a:normAutofit/>
          </a:bodyPr>
          <a:lstStyle/>
          <a:p>
            <a:endParaRPr lang="ru-RU" sz="120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4601918" y="1820424"/>
            <a:ext cx="4015600" cy="1896979"/>
          </a:xfrm>
        </p:spPr>
        <p:txBody>
          <a:bodyPr>
            <a:normAutofit/>
          </a:bodyPr>
          <a:lstStyle/>
          <a:p>
            <a:endParaRPr lang="ru-RU" sz="1200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>
          <a:xfrm>
            <a:off x="385163" y="3898088"/>
            <a:ext cx="8229090" cy="1896979"/>
          </a:xfrm>
        </p:spPr>
        <p:txBody>
          <a:bodyPr>
            <a:normAutofit/>
          </a:bodyPr>
          <a:lstStyle/>
          <a:p>
            <a:endParaRPr lang="ru-RU" sz="120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4013499"/>
              </p:ext>
            </p:extLst>
          </p:nvPr>
        </p:nvGraphicFramePr>
        <p:xfrm>
          <a:off x="395536" y="764704"/>
          <a:ext cx="8280918" cy="5656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8826"/>
                <a:gridCol w="351025"/>
                <a:gridCol w="569171"/>
                <a:gridCol w="492211"/>
                <a:gridCol w="508820"/>
                <a:gridCol w="91625"/>
                <a:gridCol w="447363"/>
                <a:gridCol w="502176"/>
                <a:gridCol w="618447"/>
                <a:gridCol w="631181"/>
                <a:gridCol w="549237"/>
                <a:gridCol w="631181"/>
                <a:gridCol w="549237"/>
                <a:gridCol w="631181"/>
                <a:gridCol w="549237"/>
              </a:tblGrid>
              <a:tr h="4063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Бюджет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Е.И.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Сент.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Окт.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Нояб.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Декаб.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Янв.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Февр.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Март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Апр.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Июнь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Июль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Авг.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 gridSpan="1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Постоянные расходы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Ком. услуги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    3500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Аренда пом.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Реклама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Интернет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Зарп. директора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Налог в фонды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Бух. услуги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Оплата сайта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134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Постоянных расходов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49470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39 470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39 470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40 785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 gridSpan="1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Переменные расходы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16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продаж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Средний чек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Услуги самозанятых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75 000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75 000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66 000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82 500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82 500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Материалы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6 552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4368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5460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6552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6552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5460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6552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6552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6552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Налог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4950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5940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5940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5940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5940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5940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Прочие расходы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340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Переменных расходов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81 700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81 700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98040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108 732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72 488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93 910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112 692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112 692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93 910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112 692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112 692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112 692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Расходов в месяц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131 170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121 170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137510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149 517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113 273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134 695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153 477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153 477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134 695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153 477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153 477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153 477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 расходов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1 689 415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Доходы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180000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132 000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165 000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165 000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198 000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 доходов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2 130 000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Месячная прибыль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18 830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28 830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42 490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48 483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18 727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30 305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44 523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44 523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30 305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44 523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44 523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44 523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</a:tr>
              <a:tr h="203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Сумм.  прибыль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440 585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89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72" y="89691"/>
            <a:ext cx="8228437" cy="1107061"/>
          </a:xfrm>
        </p:spPr>
        <p:txBody>
          <a:bodyPr/>
          <a:lstStyle/>
          <a:p>
            <a:r>
              <a:rPr lang="ru-RU" dirty="0" smtClean="0"/>
              <a:t>Экономика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5037210"/>
              </p:ext>
            </p:extLst>
          </p:nvPr>
        </p:nvGraphicFramePr>
        <p:xfrm>
          <a:off x="611560" y="1196751"/>
          <a:ext cx="7920880" cy="5184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312"/>
                <a:gridCol w="4754527"/>
                <a:gridCol w="1419114"/>
                <a:gridCol w="1180927"/>
              </a:tblGrid>
              <a:tr h="4465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№</a:t>
                      </a:r>
                      <a:endParaRPr lang="ru-RU" sz="1100" kern="1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Показатель</a:t>
                      </a:r>
                      <a:endParaRPr lang="ru-RU" sz="1100" kern="1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Ед.изм.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ИТОГО 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465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1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 Объем продаж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шт.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166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2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Доходы от операционной деятельности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руб.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5 576 000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5320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3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Расходы от операционной деятельности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руб.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4 168 900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5320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4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Прибыль (после налогообложения)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руб.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1 408 105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5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Точка безубыточности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шт.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2,91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6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Точка безубыточности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руб.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93 913, 64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7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Срок окупаемости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 </a:t>
                      </a:r>
                      <a:r>
                        <a:rPr lang="ru-RU" sz="1400" kern="150" dirty="0" smtClean="0">
                          <a:effectLst/>
                        </a:rPr>
                        <a:t>г.</a:t>
                      </a:r>
                      <a:endParaRPr lang="ru-RU" sz="1100" kern="1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1,3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 8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Стартовые инвестиции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руб.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708 995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9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Рентабельность стартовых инвестиций 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%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198,6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  <a:tr h="4610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10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Рентабельность затрат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>
                          <a:effectLst/>
                        </a:rPr>
                        <a:t>%</a:t>
                      </a:r>
                      <a:endParaRPr lang="ru-RU" sz="1100" kern="1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56,79</a:t>
                      </a:r>
                      <a:endParaRPr lang="ru-RU" sz="1100" kern="1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" marR="5715" marT="571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047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1115616" y="-25040"/>
            <a:ext cx="6595037" cy="10057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Стартовые вложения в открытие мастерской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760" y="6327170"/>
            <a:ext cx="414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Источник стартового капитала - грант </a:t>
            </a:r>
            <a:endParaRPr lang="ru-RU" sz="1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8459899"/>
              </p:ext>
            </p:extLst>
          </p:nvPr>
        </p:nvGraphicFramePr>
        <p:xfrm>
          <a:off x="611560" y="548680"/>
          <a:ext cx="7992888" cy="6252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04656"/>
                <a:gridCol w="2088232"/>
              </a:tblGrid>
              <a:tr h="3999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Сумма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Аренда помещения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Ремонт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Покупка оборудования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223 054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Закупка сырья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45 087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инструменты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33854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Коммунальные платежи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Интернет/связь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Рекламная вывеска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Создание сайта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Бухгалтерские услуги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Консультационные услуги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3101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Заработная плата за 5 месяцев до сентября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Начисление на зарплату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Прочие расходы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  <a:tr h="2861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708 995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1" marR="5388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75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1154833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Монетизация (или бизнес-модель) </a:t>
            </a:r>
            <a:endParaRPr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784140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05" y="186271"/>
            <a:ext cx="465314" cy="620419"/>
          </a:xfrm>
          <a:prstGeom prst="rect">
            <a:avLst/>
          </a:prstGeom>
        </p:spPr>
      </p:pic>
      <p:pic>
        <p:nvPicPr>
          <p:cNvPr id="5" name="Picture 2" descr="Сбор заявок на участие в реализации программы интенсивного обучения проекта  «Остров 10-22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1931" y="186271"/>
            <a:ext cx="913564" cy="63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иоритет 20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9483" y="162457"/>
            <a:ext cx="1871789" cy="82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2057" y="140095"/>
            <a:ext cx="2080866" cy="763287"/>
          </a:xfrm>
          <a:prstGeom prst="rect">
            <a:avLst/>
          </a:prstGeom>
        </p:spPr>
      </p:pic>
      <p:pic>
        <p:nvPicPr>
          <p:cNvPr id="3074" name="Picture 2" descr="https://kredit-on.ru/wp-content/uploads/f/2/a/f2ab92bf0e4b7a54a12266802dc487c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" y="-59707"/>
            <a:ext cx="9144000" cy="691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45" y="1275012"/>
            <a:ext cx="19359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РПЦ в лице священ-</a:t>
            </a:r>
          </a:p>
          <a:p>
            <a:r>
              <a:rPr lang="ru-RU" sz="1400" dirty="0" err="1" smtClean="0"/>
              <a:t>нослужителей</a:t>
            </a:r>
            <a:r>
              <a:rPr lang="ru-RU" sz="1400" dirty="0" smtClean="0"/>
              <a:t>, архитекторы, иконописцы, </a:t>
            </a:r>
          </a:p>
          <a:p>
            <a:r>
              <a:rPr lang="ru-RU" sz="1400" dirty="0" smtClean="0"/>
              <a:t>поставщики художествен-</a:t>
            </a:r>
          </a:p>
          <a:p>
            <a:r>
              <a:rPr lang="ru-RU" sz="1400" dirty="0" err="1" smtClean="0"/>
              <a:t>ных</a:t>
            </a:r>
            <a:r>
              <a:rPr lang="ru-RU" sz="1400" dirty="0" smtClean="0"/>
              <a:t> материалов</a:t>
            </a:r>
          </a:p>
          <a:p>
            <a:endParaRPr lang="ru-RU" sz="1400" dirty="0" smtClean="0"/>
          </a:p>
          <a:p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1823270" y="692696"/>
            <a:ext cx="18592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Создание рукописных икон, выполнение  проектов иконостасов</a:t>
            </a:r>
            <a:r>
              <a:rPr lang="ru-RU" sz="1400" dirty="0"/>
              <a:t>,</a:t>
            </a:r>
          </a:p>
          <a:p>
            <a:r>
              <a:rPr lang="ru-RU" sz="1400" dirty="0" smtClean="0"/>
              <a:t>роспись </a:t>
            </a:r>
            <a:r>
              <a:rPr lang="ru-RU" sz="1400" dirty="0"/>
              <a:t>храмов, </a:t>
            </a:r>
          </a:p>
          <a:p>
            <a:r>
              <a:rPr lang="ru-RU" sz="1400" dirty="0"/>
              <a:t>о</a:t>
            </a:r>
            <a:r>
              <a:rPr lang="ru-RU" sz="1400" dirty="0" smtClean="0"/>
              <a:t>нлайн-продажи,</a:t>
            </a:r>
          </a:p>
          <a:p>
            <a:r>
              <a:rPr lang="ru-RU" sz="1400" dirty="0"/>
              <a:t>с</a:t>
            </a:r>
            <a:r>
              <a:rPr lang="ru-RU" sz="1400" dirty="0" smtClean="0"/>
              <a:t>отрудничество с храмами, реставрация икон,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8079" y="983628"/>
            <a:ext cx="19826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Иконы </a:t>
            </a:r>
            <a:r>
              <a:rPr lang="ru-RU" sz="1400" dirty="0" smtClean="0"/>
              <a:t>мерные, венчальные, поясные,</a:t>
            </a:r>
            <a:r>
              <a:rPr lang="ru-RU" sz="1400" dirty="0"/>
              <a:t> </a:t>
            </a:r>
            <a:r>
              <a:rPr lang="ru-RU" sz="1400" dirty="0" smtClean="0"/>
              <a:t>праздничные</a:t>
            </a:r>
            <a:r>
              <a:rPr lang="ru-RU" sz="1400" dirty="0"/>
              <a:t>,</a:t>
            </a:r>
            <a:r>
              <a:rPr lang="ru-RU" sz="1400" dirty="0" smtClean="0"/>
              <a:t> житийные, семейные.</a:t>
            </a:r>
          </a:p>
          <a:p>
            <a:r>
              <a:rPr lang="ru-RU" sz="1400" dirty="0" smtClean="0"/>
              <a:t>Выполнение традиционными материалами натурального происхождения, </a:t>
            </a:r>
          </a:p>
          <a:p>
            <a:r>
              <a:rPr lang="ru-RU" sz="1400" dirty="0" smtClean="0"/>
              <a:t>согласование всех пожеланий заказчика, не противоречащих канонам православной церкви.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670763" y="992396"/>
            <a:ext cx="16850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Демонстрация полного процесса изготовления икон,  консультации  по уходу икон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416800" y="912653"/>
            <a:ext cx="183572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err="1" smtClean="0">
                <a:solidFill>
                  <a:schemeClr val="tx1"/>
                </a:solidFill>
              </a:rPr>
              <a:t>Священнослужи</a:t>
            </a:r>
            <a:r>
              <a:rPr lang="ru-RU" sz="1400" dirty="0" smtClean="0">
                <a:solidFill>
                  <a:schemeClr val="tx1"/>
                </a:solidFill>
              </a:rPr>
              <a:t>-</a:t>
            </a:r>
          </a:p>
          <a:p>
            <a:pPr lvl="0"/>
            <a:r>
              <a:rPr lang="ru-RU" sz="1400" dirty="0" err="1" smtClean="0">
                <a:solidFill>
                  <a:schemeClr val="tx1"/>
                </a:solidFill>
              </a:rPr>
              <a:t>тели</a:t>
            </a:r>
            <a:endParaRPr lang="ru-RU" sz="1400" dirty="0">
              <a:solidFill>
                <a:schemeClr val="tx1"/>
              </a:solidFill>
            </a:endParaRPr>
          </a:p>
          <a:p>
            <a:pPr lvl="0"/>
            <a:r>
              <a:rPr lang="ru-RU" sz="1400" dirty="0">
                <a:solidFill>
                  <a:schemeClr val="tx1"/>
                </a:solidFill>
              </a:rPr>
              <a:t>мужчины и </a:t>
            </a:r>
            <a:r>
              <a:rPr lang="ru-RU" sz="1400" dirty="0" err="1" smtClean="0">
                <a:solidFill>
                  <a:schemeClr val="tx1"/>
                </a:solidFill>
              </a:rPr>
              <a:t>женщи-ны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в возрасте от 25 до 65 лет, православные люди, которые собираются вступить в брак, крестить ребенка,</a:t>
            </a:r>
          </a:p>
          <a:p>
            <a:pPr lvl="0"/>
            <a:r>
              <a:rPr lang="ru-RU" sz="1400" dirty="0">
                <a:solidFill>
                  <a:schemeClr val="tx1"/>
                </a:solidFill>
              </a:rPr>
              <a:t>люди ценящие рукописные иконы, подлинность</a:t>
            </a:r>
            <a:r>
              <a:rPr lang="ru-RU" sz="1400" dirty="0" smtClean="0">
                <a:solidFill>
                  <a:schemeClr val="tx1"/>
                </a:solidFill>
              </a:rPr>
              <a:t>,   </a:t>
            </a:r>
            <a:r>
              <a:rPr lang="ru-RU" sz="1400" dirty="0">
                <a:solidFill>
                  <a:schemeClr val="tx1"/>
                </a:solidFill>
              </a:rPr>
              <a:t>имеющие заработную плату от 35 </a:t>
            </a:r>
            <a:r>
              <a:rPr lang="ru-RU" sz="1400" dirty="0" err="1">
                <a:solidFill>
                  <a:schemeClr val="tx1"/>
                </a:solidFill>
              </a:rPr>
              <a:t>т.р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имеющие семью, ценящие традиции и культуру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6720" y="3386103"/>
            <a:ext cx="21856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/>
                </a:solidFill>
              </a:rPr>
              <a:t>Собственный сайт, 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Соц. сеть ВК, </a:t>
            </a:r>
            <a:r>
              <a:rPr lang="ru-RU" sz="1200" dirty="0" err="1">
                <a:solidFill>
                  <a:schemeClr val="tx1"/>
                </a:solidFill>
              </a:rPr>
              <a:t>А</a:t>
            </a:r>
            <a:r>
              <a:rPr lang="ru-RU" sz="1200" dirty="0" err="1" smtClean="0">
                <a:solidFill>
                  <a:schemeClr val="tx1"/>
                </a:solidFill>
              </a:rPr>
              <a:t>вито</a:t>
            </a:r>
            <a:r>
              <a:rPr lang="ru-RU" sz="12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ru-RU" sz="1200" dirty="0">
                <a:solidFill>
                  <a:schemeClr val="tx1"/>
                </a:solidFill>
              </a:rPr>
              <a:t>ц</a:t>
            </a:r>
            <a:r>
              <a:rPr lang="ru-RU" sz="1200" dirty="0" smtClean="0">
                <a:solidFill>
                  <a:schemeClr val="tx1"/>
                </a:solidFill>
              </a:rPr>
              <a:t>ерковные лавки,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размещение </a:t>
            </a:r>
            <a:r>
              <a:rPr lang="ru-RU" sz="1200" dirty="0">
                <a:solidFill>
                  <a:schemeClr val="tx1"/>
                </a:solidFill>
                <a:latin typeface="Trebuchet MS" panose="020B0603020202020204" pitchFamily="34" charset="0"/>
              </a:rPr>
              <a:t>рекламы </a:t>
            </a:r>
            <a:endParaRPr lang="ru-RU" sz="1200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в галереях,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православных газетах, журналах, каталогах.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9492" y="5771501"/>
            <a:ext cx="1677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 от продаж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6813" y="5771501"/>
            <a:ext cx="39659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Аренда помещения, оплата коммунальных услуг,</a:t>
            </a:r>
          </a:p>
          <a:p>
            <a:r>
              <a:rPr lang="ru-RU" sz="1400" dirty="0" smtClean="0"/>
              <a:t>покупка расходных материалов, реклама, </a:t>
            </a:r>
          </a:p>
          <a:p>
            <a:r>
              <a:rPr lang="ru-RU" sz="1400" dirty="0" smtClean="0"/>
              <a:t>оплата работы бухгалтера, амортизация. </a:t>
            </a:r>
          </a:p>
          <a:p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1864361" y="3757188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Квалифициованные</a:t>
            </a:r>
            <a:r>
              <a:rPr lang="ru-RU" sz="1200" dirty="0" smtClean="0"/>
              <a:t> иконописцы, выпускники Московской Духовной Академии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41376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8598620" cy="487263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      В </a:t>
            </a:r>
            <a:r>
              <a:rPr lang="ru-RU" sz="1800" dirty="0">
                <a:solidFill>
                  <a:schemeClr val="tx1"/>
                </a:solidFill>
              </a:rPr>
              <a:t>настоящее время ведется работа по созданию полноценной иконописной мастерской с постоянным поступлением заказов на иконы и росписи храмов. </a:t>
            </a:r>
            <a:endParaRPr lang="ru-RU" sz="1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800" dirty="0" smtClean="0"/>
              <a:t>      На </a:t>
            </a:r>
            <a:r>
              <a:rPr lang="ru-RU" sz="1800" dirty="0"/>
              <a:t>данный момент зарегистрировано ООО «Иконописная мастерская Прокопьевых </a:t>
            </a:r>
            <a:r>
              <a:rPr lang="ru-RU" sz="1800" dirty="0" smtClean="0"/>
              <a:t>«</a:t>
            </a:r>
            <a:r>
              <a:rPr lang="ru-RU" sz="1800" dirty="0" err="1" smtClean="0"/>
              <a:t>Зографъ</a:t>
            </a:r>
            <a:r>
              <a:rPr lang="ru-RU" sz="1800" dirty="0"/>
              <a:t>» с уставным капиталом 10000 рублей. Автор ВКР является единственным учредителем и генеральным директором. Для ведения данной деятельности не требуются лицензии и иных разрешений</a:t>
            </a:r>
            <a:r>
              <a:rPr lang="ru-RU" sz="1800" dirty="0" smtClean="0"/>
              <a:t>.</a:t>
            </a:r>
            <a:endParaRPr lang="ru-RU" sz="1800" dirty="0"/>
          </a:p>
          <a:p>
            <a:pPr marL="114300" indent="0">
              <a:buNone/>
            </a:pPr>
            <a:endParaRPr lang="ru-RU" sz="1800" dirty="0"/>
          </a:p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дальнейшем </a:t>
            </a:r>
            <a:r>
              <a:rPr lang="ru-RU" sz="1800" dirty="0" smtClean="0">
                <a:solidFill>
                  <a:schemeClr val="tx1"/>
                </a:solidFill>
              </a:rPr>
              <a:t>планируется :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</a:t>
            </a:r>
            <a:r>
              <a:rPr lang="ru-RU" sz="1800" dirty="0">
                <a:solidFill>
                  <a:schemeClr val="tx1"/>
                </a:solidFill>
              </a:rPr>
              <a:t>Создание интернет-магазина по продаже материалов для иконописи,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114300" indent="0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</a:t>
            </a:r>
            <a:r>
              <a:rPr lang="ru-RU" sz="1800" dirty="0">
                <a:solidFill>
                  <a:schemeClr val="tx1"/>
                </a:solidFill>
              </a:rPr>
              <a:t>Создание мастерской по производству иконных досок</a:t>
            </a:r>
            <a:r>
              <a:rPr lang="ru-RU" sz="1800" dirty="0" smtClean="0">
                <a:solidFill>
                  <a:schemeClr val="tx1"/>
                </a:solidFill>
              </a:rPr>
              <a:t>,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Создание ювелирной мастерской по изготовлению церковных украшений и утвари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- Создание студии для обучения иконописи.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47667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есть сейчас?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70886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83568" y="476672"/>
            <a:ext cx="2859369" cy="10405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Иконописная мастерская Прокопьевых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/>
              <a:t>«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Зографъ</a:t>
            </a:r>
            <a:r>
              <a:rPr lang="ru-RU" sz="1800" b="1" dirty="0" smtClean="0">
                <a:solidFill>
                  <a:schemeClr val="tx1"/>
                </a:solidFill>
              </a:rPr>
              <a:t>»</a:t>
            </a:r>
            <a:r>
              <a:rPr lang="ru-RU" sz="1200" dirty="0">
                <a:solidFill>
                  <a:schemeClr val="tx1"/>
                </a:solidFill>
              </a:rPr>
              <a:t/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/>
            </a:r>
            <a:br>
              <a:rPr lang="ru-RU" sz="1200" dirty="0">
                <a:solidFill>
                  <a:schemeClr val="tx1"/>
                </a:solidFill>
              </a:rPr>
            </a:br>
            <a:endParaRPr sz="1200" dirty="0">
              <a:solidFill>
                <a:schemeClr val="tx1"/>
              </a:solidFill>
            </a:endParaRPr>
          </a:p>
        </p:txBody>
      </p:sp>
      <p:pic>
        <p:nvPicPr>
          <p:cNvPr id="11" name="Рисунок 10" descr="E:\работы с водным знаком\ПОРТФОЛИО ZOGRAF\ИКОНЫ\IMG_20210204_152508_7880264380776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799"/>
            <a:ext cx="2295095" cy="31679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3491880" y="1556792"/>
            <a:ext cx="60556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u="sng" dirty="0">
                <a:solidFill>
                  <a:schemeClr val="tx1"/>
                </a:solidFill>
              </a:rPr>
              <a:t> Контактная информация: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Прокопьев Евгений </a:t>
            </a:r>
            <a:r>
              <a:rPr lang="ru-RU" sz="1600" b="1" dirty="0" smtClean="0">
                <a:solidFill>
                  <a:schemeClr val="tx1"/>
                </a:solidFill>
              </a:rPr>
              <a:t>Леонидович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студент </a:t>
            </a:r>
            <a:r>
              <a:rPr lang="ru-RU" sz="1600" dirty="0">
                <a:solidFill>
                  <a:schemeClr val="tx1"/>
                </a:solidFill>
              </a:rPr>
              <a:t>4-го курса Удмуртского Государственного Университета Института Искусств и </a:t>
            </a:r>
            <a:r>
              <a:rPr lang="ru-RU" sz="1600" dirty="0" smtClean="0">
                <a:solidFill>
                  <a:schemeClr val="tx1"/>
                </a:solidFill>
              </a:rPr>
              <a:t>Дизайна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кафедры Декоративно-Прикладное Искусство  и Народные Промыслы 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Тел</a:t>
            </a:r>
            <a:r>
              <a:rPr lang="en-US" sz="1600" dirty="0">
                <a:solidFill>
                  <a:schemeClr val="tx1"/>
                </a:solidFill>
              </a:rPr>
              <a:t>. +79154358969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</a:rPr>
              <a:t>E-mail</a:t>
            </a:r>
            <a:r>
              <a:rPr lang="en-US" sz="1600" dirty="0">
                <a:solidFill>
                  <a:schemeClr val="tx1"/>
                </a:solidFill>
              </a:rPr>
              <a:t>: </a:t>
            </a:r>
            <a:r>
              <a:rPr lang="ru-RU" sz="1600" dirty="0">
                <a:solidFill>
                  <a:schemeClr val="tx1"/>
                </a:solidFill>
              </a:rPr>
              <a:t>    </a:t>
            </a:r>
            <a:r>
              <a:rPr lang="en-US" sz="1600" dirty="0">
                <a:solidFill>
                  <a:schemeClr val="tx1"/>
                </a:solidFill>
              </a:rPr>
              <a:t>evgenij94prokopev@gmail.com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                    </a:t>
            </a:r>
            <a:r>
              <a:rPr lang="en-US" sz="1600" dirty="0" smtClean="0">
                <a:solidFill>
                  <a:schemeClr val="tx1"/>
                </a:solidFill>
              </a:rPr>
              <a:t>vk</a:t>
            </a:r>
            <a:r>
              <a:rPr lang="ru-RU" sz="1600" dirty="0">
                <a:solidFill>
                  <a:schemeClr val="tx1"/>
                </a:solidFill>
              </a:rPr>
              <a:t>: </a:t>
            </a:r>
            <a:r>
              <a:rPr lang="ru-RU" sz="1600" dirty="0" smtClean="0">
                <a:solidFill>
                  <a:schemeClr val="tx1"/>
                </a:solidFill>
              </a:rPr>
              <a:t>    @</a:t>
            </a:r>
            <a:r>
              <a:rPr lang="en-US" sz="1600" dirty="0" err="1">
                <a:solidFill>
                  <a:schemeClr val="tx1"/>
                </a:solidFill>
              </a:rPr>
              <a:t>zograf</a:t>
            </a:r>
            <a:r>
              <a:rPr lang="ru-RU" sz="1600" dirty="0">
                <a:solidFill>
                  <a:schemeClr val="tx1"/>
                </a:solidFill>
              </a:rPr>
              <a:t>_</a:t>
            </a:r>
            <a:r>
              <a:rPr lang="en-US" sz="1600" dirty="0">
                <a:solidFill>
                  <a:schemeClr val="tx1"/>
                </a:solidFill>
              </a:rPr>
              <a:t>pro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5125" name="Picture 5" descr="C:\Users\user\Desktop\Учеба УдГУ\для дилома\сергий радонежский\zograf_pr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229200"/>
            <a:ext cx="1015320" cy="112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836712"/>
            <a:ext cx="2385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915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1548</Words>
  <Application>Microsoft Office PowerPoint</Application>
  <PresentationFormat>Экран (4:3)</PresentationFormat>
  <Paragraphs>503</Paragraphs>
  <Slides>15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</vt:lpstr>
      <vt:lpstr>Команда проекта </vt:lpstr>
      <vt:lpstr>Проблема:</vt:lpstr>
      <vt:lpstr>Целевая аудитория:</vt:lpstr>
      <vt:lpstr>Для чего нужна иконописная мастерская? </vt:lpstr>
      <vt:lpstr>Положение иконописи в регионах, где планируется реализовывать иконы:</vt:lpstr>
      <vt:lpstr>Потенциальный объем рынка</vt:lpstr>
      <vt:lpstr>Процесс оказания услуги</vt:lpstr>
      <vt:lpstr>Организационный план</vt:lpstr>
      <vt:lpstr>Финансовый план</vt:lpstr>
      <vt:lpstr>Экономика проекта</vt:lpstr>
      <vt:lpstr>Стартовые вложения в открытие мастерской </vt:lpstr>
      <vt:lpstr>Монетизация (или бизнес-модель) </vt:lpstr>
      <vt:lpstr>Слайд 14</vt:lpstr>
      <vt:lpstr>Иконописная мастерская Прокопьевых « Зографъ»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100NB</dc:creator>
  <cp:lastModifiedBy>Мария Мельникова</cp:lastModifiedBy>
  <cp:revision>15</cp:revision>
  <dcterms:created xsi:type="dcterms:W3CDTF">2023-06-06T09:03:13Z</dcterms:created>
  <dcterms:modified xsi:type="dcterms:W3CDTF">2023-07-28T17:58:45Z</dcterms:modified>
</cp:coreProperties>
</file>