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Raleway"/>
      <p:regular r:id="rId31"/>
      <p:bold r:id="rId32"/>
      <p:italic r:id="rId33"/>
      <p:boldItalic r:id="rId34"/>
    </p:embeddedFont>
    <p:embeddedFont>
      <p:font typeface="Raleway SemiBold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4106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hNIUK9VSuaMqX0U+VLvDx/T3yE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F596CC-37A6-4BF1-9AA3-AA19BC44674D}">
  <a:tblStyle styleId="{02F596CC-37A6-4BF1-9AA3-AA19BC44674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410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4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aleway-italic.fntdata"/><Relationship Id="rId10" Type="http://schemas.openxmlformats.org/officeDocument/2006/relationships/slide" Target="slides/slide4.xml"/><Relationship Id="rId32" Type="http://schemas.openxmlformats.org/officeDocument/2006/relationships/font" Target="fonts/Raleway-bold.fntdata"/><Relationship Id="rId13" Type="http://schemas.openxmlformats.org/officeDocument/2006/relationships/slide" Target="slides/slide7.xml"/><Relationship Id="rId35" Type="http://schemas.openxmlformats.org/officeDocument/2006/relationships/font" Target="fonts/RalewaySemiBold-regular.fntdata"/><Relationship Id="rId12" Type="http://schemas.openxmlformats.org/officeDocument/2006/relationships/slide" Target="slides/slide6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9.xml"/><Relationship Id="rId37" Type="http://schemas.openxmlformats.org/officeDocument/2006/relationships/font" Target="fonts/RalewaySemiBold-italic.fntdata"/><Relationship Id="rId14" Type="http://schemas.openxmlformats.org/officeDocument/2006/relationships/slide" Target="slides/slide8.xml"/><Relationship Id="rId36" Type="http://schemas.openxmlformats.org/officeDocument/2006/relationships/font" Target="fonts/RalewaySemiBold-bold.fntdata"/><Relationship Id="rId17" Type="http://schemas.openxmlformats.org/officeDocument/2006/relationships/slide" Target="slides/slide11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10.xml"/><Relationship Id="rId38" Type="http://schemas.openxmlformats.org/officeDocument/2006/relationships/font" Target="fonts/RalewaySemiBold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495542bd5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31495542bd5_1_1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4379a9a6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g2d4379a9a62_0_33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4379a9a6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g2d4379a9a62_0_43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d4379a9a62_1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2d4379a9a62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d4379a9a62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2d4379a9a6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d4379a9a62_1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2d4379a9a62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2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2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2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2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2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2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2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2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3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3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9.jpg"/><Relationship Id="rId5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15.jpg"/><Relationship Id="rId5" Type="http://schemas.openxmlformats.org/officeDocument/2006/relationships/image" Target="../media/image1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Relationship Id="rId4" Type="http://schemas.openxmlformats.org/officeDocument/2006/relationships/hyperlink" Target="mailto:xarisov01@bk.ru" TargetMode="External"/><Relationship Id="rId5" Type="http://schemas.openxmlformats.org/officeDocument/2006/relationships/image" Target="../media/image14.jpg"/><Relationship Id="rId6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/>
          <p:nvPr>
            <p:ph type="title"/>
          </p:nvPr>
        </p:nvSpPr>
        <p:spPr>
          <a:xfrm>
            <a:off x="456817" y="1019533"/>
            <a:ext cx="4655700" cy="1615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Умная домашняя станция для анализов "HealthHub"</a:t>
            </a:r>
            <a:endParaRPr sz="3100"/>
          </a:p>
        </p:txBody>
      </p:sp>
      <p:sp>
        <p:nvSpPr>
          <p:cNvPr id="62" name="Google Shape;62;p1"/>
          <p:cNvSpPr txBox="1"/>
          <p:nvPr>
            <p:ph idx="1" type="body"/>
          </p:nvPr>
        </p:nvSpPr>
        <p:spPr>
          <a:xfrm>
            <a:off x="288765" y="2635325"/>
            <a:ext cx="5895000" cy="12189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умная станция для проведения медицинских анализов дома (сочетание функций разных медицинского оборудоанива . Станция предназначена для регулярного мониторинга состояния здоровья пользователей, позволяет оперативно проводить базовые анализы и передавать данные врачу в режиме реального времени.</a:t>
            </a:r>
            <a:endParaRPr/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1636" y="1269898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0" name="Google Shape;7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"/>
          <p:cNvSpPr txBox="1"/>
          <p:nvPr>
            <p:ph type="title"/>
          </p:nvPr>
        </p:nvSpPr>
        <p:spPr>
          <a:xfrm>
            <a:off x="-7" y="6468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0" y="1163350"/>
            <a:ext cx="56640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проекта "домашней станции для анализов" обусловлена несколькими ключевыми факторами, которые влияют на современные тенденции в здравоохранении и образе жизни людей:</a:t>
            </a:r>
            <a:endParaRPr/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1. Увеличение внимания к профилактике здоровья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2. Рост числа хронических заболеваний</a:t>
            </a:r>
            <a:endParaRPr/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3. Цифровизация и телемедицина</a:t>
            </a:r>
            <a:endParaRPr/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4. Недостаток медицинских ресурсов в удалённых и малонаселённых регионах</a:t>
            </a:r>
            <a:endParaRPr/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5. Рост осознанного подхода к здоровью у молодого поколения</a:t>
            </a:r>
            <a:endParaRPr/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6. Удобство и экономия времени</a:t>
            </a:r>
            <a:endParaRPr/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7. Экономическая выгода</a:t>
            </a:r>
            <a:endParaRPr/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8. Реакция на демографические изменения</a:t>
            </a:r>
            <a:endParaRPr/>
          </a:p>
        </p:txBody>
      </p:sp>
      <p:pic>
        <p:nvPicPr>
          <p:cNvPr id="78" name="Google Shape;78;p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80" name="Google Shape;8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3999" y="1163350"/>
            <a:ext cx="2835051" cy="36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" name="Google Shape;86;p3"/>
          <p:cNvSpPr txBox="1"/>
          <p:nvPr>
            <p:ph idx="1" type="body"/>
          </p:nvPr>
        </p:nvSpPr>
        <p:spPr>
          <a:xfrm>
            <a:off x="410217" y="21232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Люди с хроническими заболеваниями, требующие регулярного контроля 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Активные пользователи, следящие за своим здоровьем (спортсмены, пожилые люди).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Родители с детьми, беременные.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Люди, живущие в больших городах, которым ценно время.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Люди, живущие в </a:t>
            </a:r>
            <a:r>
              <a:rPr i="1" lang="ru" sz="1400">
                <a:solidFill>
                  <a:srgbClr val="132C40"/>
                </a:solidFill>
              </a:rPr>
              <a:t>удаленных</a:t>
            </a:r>
            <a:r>
              <a:rPr i="1" lang="ru" sz="1400">
                <a:solidFill>
                  <a:srgbClr val="132C40"/>
                </a:solidFill>
              </a:rPr>
              <a:t> районах, где доступ к медучреждениям ограничен.</a:t>
            </a:r>
            <a:endParaRPr i="1"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rgbClr val="132C40"/>
              </a:solidFill>
            </a:endParaRPr>
          </a:p>
        </p:txBody>
      </p:sp>
      <p:pic>
        <p:nvPicPr>
          <p:cNvPr id="87" name="Google Shape;87;p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/>
          <p:nvPr>
            <p:ph type="title"/>
          </p:nvPr>
        </p:nvSpPr>
        <p:spPr>
          <a:xfrm>
            <a:off x="0" y="638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0" y="1218081"/>
            <a:ext cx="7994100" cy="26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Недостаточный доступ к медицинским услугам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Нехватка времени на посещение врачей и лабораторий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Необходимость регулярного мониторинга при хронических заболеваниях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Задержка в диагностике заболеваний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Высокая стоимость регулярных анализов в медицинских учреждениях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Невозможность быстрого доступа к результатам анализов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постоянного контроля за здоровьем пожилых людей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Недостаточный уровень профилактики и самоконтроля здоровья</a:t>
            </a:r>
            <a:endParaRPr/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Ограниченные возможности для телемедицины</a:t>
            </a:r>
            <a:endParaRPr/>
          </a:p>
        </p:txBody>
      </p:sp>
      <p:pic>
        <p:nvPicPr>
          <p:cNvPr id="95" name="Google Shape;95;p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type="title"/>
          </p:nvPr>
        </p:nvSpPr>
        <p:spPr>
          <a:xfrm>
            <a:off x="-3" y="2944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2" name="Google Shape;102;p5"/>
          <p:cNvSpPr txBox="1"/>
          <p:nvPr/>
        </p:nvSpPr>
        <p:spPr>
          <a:xfrm>
            <a:off x="163175" y="1029739"/>
            <a:ext cx="7994100" cy="30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Домашняя станция для анализов решает сразу несколько актуальных проблем: недоступность медицинских услуг, задержки в диагностике, неудобство регулярного мониторинга, финансовые и временные затраты на визиты к врачу. Она даёт пользователю возможность контролировать своё здоровье дома, своевременно выявлять проблемы и облегчает доступ к медицинской помощи.</a:t>
            </a:r>
            <a:endParaRPr b="0" i="0" sz="1100" u="none" cap="none" strike="noStrik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Если взять в расчет, что человек сдаёт базовые анализы 2-3 раза в год и специализированные тесты при необходимости (например, 1-2 дополнительных теста), средние расходы могут составлять от </a:t>
            </a:r>
            <a:r>
              <a:rPr b="1" lang="ru" sz="1100">
                <a:solidFill>
                  <a:schemeClr val="dk2"/>
                </a:solidFill>
              </a:rPr>
              <a:t>5 000 до 15 000 рублей в год</a:t>
            </a:r>
            <a:r>
              <a:rPr lang="ru" sz="1100">
                <a:solidFill>
                  <a:schemeClr val="dk2"/>
                </a:solidFill>
              </a:rPr>
              <a:t>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Для людей с хроническими заболеваниями (диабет, сердечно-сосудистые заболевания) или в периоде регулярного мониторинга (беременность, профилактика) расходы могут быть значительно выше — до </a:t>
            </a:r>
            <a:r>
              <a:rPr b="1" lang="ru" sz="1100">
                <a:solidFill>
                  <a:schemeClr val="dk2"/>
                </a:solidFill>
              </a:rPr>
              <a:t>20 000–30 000 рублей</a:t>
            </a:r>
            <a:r>
              <a:rPr lang="ru" sz="1100">
                <a:solidFill>
                  <a:schemeClr val="dk2"/>
                </a:solidFill>
              </a:rPr>
              <a:t> и больше, в зависимости от частоты сдачи и специфики тестов.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Эти цифры могут варьироваться в зависимости от медицинского учреждения (частная клиника или государственная больница) и региона. В крупных городах, таких как Москва или Санкт-Петербург, цены на анализы могут быть выше.</a:t>
            </a:r>
            <a:endParaRPr sz="1100">
              <a:solidFill>
                <a:schemeClr val="dk2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3" name="Google Shape;103;p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-38525" y="13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744689" y="2163642"/>
            <a:ext cx="51189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 </a:t>
            </a:r>
            <a:r>
              <a:rPr b="0" i="0" lang="ru" sz="1200" u="none" cap="none" strike="noStrik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HarEd Tech</a:t>
            </a:r>
            <a:endParaRPr b="0" i="0" sz="12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которые следят за своим здоровьем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нехватки времени для посещения ЛПУ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экономия средств на медицинские услуги и профилактика и раннее выявление заболеваний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TechNet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удобство и доступность медицинской диагностики и комплексный контроль состояния здоровья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1" name="Google Shape;111;p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/>
          <p:nvPr>
            <p:ph type="title"/>
          </p:nvPr>
        </p:nvSpPr>
        <p:spPr>
          <a:xfrm>
            <a:off x="0" y="638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0" y="1002152"/>
            <a:ext cx="5512800" cy="10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Умная домашняя станция для анализов HealthHub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1" sz="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9" name="Google Shape;119;p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21" name="Google Shape;121;p7"/>
          <p:cNvSpPr txBox="1"/>
          <p:nvPr/>
        </p:nvSpPr>
        <p:spPr>
          <a:xfrm>
            <a:off x="262950" y="1616100"/>
            <a:ext cx="3514200" cy="26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Многофункциональные анализы: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Биохимический анализатор крови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Анализ мочи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Тонометр и пульсоксиметр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Электрокардиограф (ЭКГ)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Инфракрасный термометр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Анализатор дыхания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Датчики для анализа кожи и слизистых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Подключение к смартфону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Индивидуальные тесты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2" name="Google Shape;12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9925" y="3217865"/>
            <a:ext cx="3514051" cy="1974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2700" y="792313"/>
            <a:ext cx="2573719" cy="227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"/>
          <p:cNvSpPr txBox="1"/>
          <p:nvPr>
            <p:ph type="title"/>
          </p:nvPr>
        </p:nvSpPr>
        <p:spPr>
          <a:xfrm>
            <a:off x="59181" y="638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29" name="Google Shape;129;p9"/>
          <p:cNvSpPr txBox="1"/>
          <p:nvPr>
            <p:ph idx="1" type="body"/>
          </p:nvPr>
        </p:nvSpPr>
        <p:spPr>
          <a:xfrm>
            <a:off x="6279357" y="1243155"/>
            <a:ext cx="2664600" cy="239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фото, картинка, </a:t>
            </a:r>
            <a:endParaRPr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схема предполагаемого продукта</a:t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30" name="Google Shape;130;p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32" name="Google Shape;132;p9"/>
          <p:cNvSpPr txBox="1"/>
          <p:nvPr/>
        </p:nvSpPr>
        <p:spPr>
          <a:xfrm>
            <a:off x="59175" y="1647052"/>
            <a:ext cx="5512800" cy="3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Умная домашняя станция для анализов HealthHub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1"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компоненты: </a:t>
            </a: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устройство войдут различные медицинские сенсоры (например, для измерения уровня глюкозы, холестерина, кислорода в крови и т.д.), процессор для обработки данных, беспроводные модули связи, дисплей, аккумулятор и корпуса. Выбор поставщиков для этих компонентов является важным этапом.</a:t>
            </a:r>
            <a:b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Мобильное приложение и интерфейс устройства</a:t>
            </a: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Параллельно с разработкой аппаратной части создаётся программное обеспечение (ПО) для управления станцией, синхронизации данных с мобильным приложением и облачными сервисами. Интерфейс должен быть простым, интуитивным и удобным для разных возрастных групп.</a:t>
            </a:r>
            <a:b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1" sz="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/>
          <p:nvPr>
            <p:ph type="title"/>
          </p:nvPr>
        </p:nvSpPr>
        <p:spPr>
          <a:xfrm>
            <a:off x="391503" y="6281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38" name="Google Shape;138;p1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40" name="Google Shape;140;p10"/>
          <p:cNvSpPr txBox="1"/>
          <p:nvPr>
            <p:ph type="title"/>
          </p:nvPr>
        </p:nvSpPr>
        <p:spPr>
          <a:xfrm>
            <a:off x="456816" y="1124798"/>
            <a:ext cx="8100000" cy="3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</a:pPr>
            <a:r>
              <a:rPr b="1" lang="ru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компоненты: </a:t>
            </a:r>
            <a:r>
              <a:rPr lang="ru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устройство войдут различные медицинские сенсоры (например, для измерения уровня глюкозы, холестерина, кислорода в крови и т.д.), процессор для обработки данных, беспроводные модули связи, дисплей, аккумулятор и корпуса. Выбор поставщиков для этих компонентов является важным этапом.</a:t>
            </a:r>
            <a:br>
              <a:rPr lang="ru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Мобильное приложение и интерфейс устройства</a:t>
            </a:r>
            <a: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Параллельно с разработкой аппаратной части создаётся программное обеспечение (ПО) для управления станцией, синхронизации данных с мобильным приложением и облачными сервисами. Интерфейс должен быть простым, интуитивным и удобным для разных возрастных групп.</a:t>
            </a:r>
            <a:b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Алгоритмы обработки данных</a:t>
            </a:r>
            <a: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Разрабатываются алгоритмы, которые обрабатывают и анализируют данные с сенсоров, предоставляя пользователю точные результаты. В случае интеграции с искусственным интеллектом для выдачи рекомендаций, алгоритмы требуют дополнительной проработки и тестирования.</a:t>
            </a:r>
            <a:b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Безопасность данных</a:t>
            </a:r>
            <a: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Поскольку устройство будет работать с персональными медицинскими данными, важна защита информации, соответствующая стандартам конфиденциальности (GDPR, HIPAA). </a:t>
            </a:r>
            <a:br>
              <a:rPr b="0" i="0" lang="ru" sz="1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type="title"/>
          </p:nvPr>
        </p:nvSpPr>
        <p:spPr>
          <a:xfrm>
            <a:off x="0" y="63389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-63301" y="1272371"/>
            <a:ext cx="6513900" cy="7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материалы, расходники и другие ресурсы потребуются для производства 1 шт. продукта?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7" name="Google Shape;147;p1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49" name="Google Shape;149;p11"/>
          <p:cNvSpPr txBox="1"/>
          <p:nvPr/>
        </p:nvSpPr>
        <p:spPr>
          <a:xfrm>
            <a:off x="225325" y="1895800"/>
            <a:ext cx="7194600" cy="3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Корпус устройства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Материалы корпуса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Механические компоненты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Электронные компоненты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Датчики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100">
                <a:solidFill>
                  <a:schemeClr val="dk2"/>
                </a:solidFill>
              </a:rPr>
              <a:t>Коммуникационные модули</a:t>
            </a:r>
            <a:endParaRPr sz="1100">
              <a:solidFill>
                <a:schemeClr val="dk2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</a:pPr>
            <a:r>
              <a:rPr lang="ru" sz="1100">
                <a:solidFill>
                  <a:schemeClr val="dk2"/>
                </a:solidFill>
              </a:rPr>
              <a:t>Дисплей</a:t>
            </a:r>
            <a:endParaRPr sz="1100">
              <a:solidFill>
                <a:schemeClr val="dk2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</a:pPr>
            <a:r>
              <a:rPr lang="ru" sz="1100">
                <a:solidFill>
                  <a:schemeClr val="dk2"/>
                </a:solidFill>
              </a:rPr>
              <a:t>Аккумулятор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Интерфейсы и периферийные компоненты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Тестовые расходники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Производственные ресурсы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Разработка программного обеспечения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Прочие ресурсы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Подробнее в Приложении 3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/>
          <p:nvPr>
            <p:ph type="title"/>
          </p:nvPr>
        </p:nvSpPr>
        <p:spPr>
          <a:xfrm>
            <a:off x="0" y="638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12"/>
          <p:cNvSpPr txBox="1"/>
          <p:nvPr/>
        </p:nvSpPr>
        <p:spPr>
          <a:xfrm>
            <a:off x="-96673" y="1183479"/>
            <a:ext cx="6513900" cy="7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технологические операции и действия нужно выполнить для производства 1 шт. продукта?</a:t>
            </a:r>
            <a:endParaRPr b="0" i="1" sz="1400" u="none" cap="none" strike="noStrike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6" name="Google Shape;156;p1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58" name="Google Shape;158;p12"/>
          <p:cNvSpPr txBox="1"/>
          <p:nvPr/>
        </p:nvSpPr>
        <p:spPr>
          <a:xfrm>
            <a:off x="217550" y="1763700"/>
            <a:ext cx="8469000" cy="3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Подготовка к производству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Проектирование и разработка прототипов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Закупка и подготовка комплектующих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Производственные операции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Производство корпуса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Производство и сборка электронных компонентов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Сборка сенсоров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Сборка устройства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Программирование и настройка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Установка программного обеспечения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Настройка и калибровка сенсоров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Тестирование и контроль качества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Финальные операции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Упаковка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Логистика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Поддержка после производства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5" name="Google Shape;165;p13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456825" y="1944450"/>
            <a:ext cx="8029500" cy="17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ru" sz="21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ОПИШИТЕ РЫНОК В 5 ПРЕДЛОЖЕНИЯХ?</a:t>
            </a:r>
            <a:endParaRPr b="0" i="0" sz="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B2C, B2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B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Наша целевая аудитория примерно 40 млн человек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стоить примерно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350-500</a:t>
            </a: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$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старт продаж приобретут примерно 7-9 тыс. человек  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Прибыль с продаж в первый год составит около 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3,5</a:t>
            </a: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млн. 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долларов</a:t>
            </a:r>
            <a:endParaRPr b="0" i="1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7" name="Google Shape;167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/>
          <p:nvPr/>
        </p:nvSpPr>
        <p:spPr>
          <a:xfrm>
            <a:off x="1" y="34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0" y="579600"/>
            <a:ext cx="9144000" cy="16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2"/>
                </a:solidFill>
              </a:rPr>
              <a:t>1. Компании-производители домашних медицинских устройств</a:t>
            </a:r>
            <a:endParaRPr b="1" sz="12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Roche</a:t>
            </a:r>
            <a:r>
              <a:rPr lang="ru" sz="1000">
                <a:solidFill>
                  <a:schemeClr val="dk2"/>
                </a:solidFill>
              </a:rPr>
              <a:t> и </a:t>
            </a:r>
            <a:r>
              <a:rPr b="1" lang="ru" sz="1000">
                <a:solidFill>
                  <a:schemeClr val="dk2"/>
                </a:solidFill>
              </a:rPr>
              <a:t>Abbott</a:t>
            </a:r>
            <a:r>
              <a:rPr lang="ru" sz="1000">
                <a:solidFill>
                  <a:schemeClr val="dk2"/>
                </a:solidFill>
              </a:rPr>
              <a:t> – производители популярных глюкометров, 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Omron</a:t>
            </a:r>
            <a:r>
              <a:rPr lang="ru" sz="1000">
                <a:solidFill>
                  <a:schemeClr val="dk2"/>
                </a:solidFill>
              </a:rPr>
              <a:t> – крупный игрок на рынке устройств для мониторинга артериального давления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Dexcom</a:t>
            </a:r>
            <a:r>
              <a:rPr lang="ru" sz="1000">
                <a:solidFill>
                  <a:schemeClr val="dk2"/>
                </a:solidFill>
              </a:rPr>
              <a:t> и </a:t>
            </a:r>
            <a:r>
              <a:rPr b="1" lang="ru" sz="1000">
                <a:solidFill>
                  <a:schemeClr val="dk2"/>
                </a:solidFill>
              </a:rPr>
              <a:t>Medtronic</a:t>
            </a:r>
            <a:r>
              <a:rPr lang="ru" sz="1000">
                <a:solidFill>
                  <a:schemeClr val="dk2"/>
                </a:solidFill>
              </a:rPr>
              <a:t> – предлагают более продвинутые системы мониторинга уровня глюкозы, которые можно носить и синхронизировать с приложениями.</a:t>
            </a:r>
            <a:endParaRPr sz="10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5" name="Google Shape;175;p14"/>
          <p:cNvSpPr txBox="1"/>
          <p:nvPr>
            <p:ph type="title"/>
          </p:nvPr>
        </p:nvSpPr>
        <p:spPr>
          <a:xfrm>
            <a:off x="0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76" name="Google Shape;176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2846700" y="0"/>
            <a:ext cx="6297302" cy="63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78" name="Google Shape;178;p14"/>
          <p:cNvSpPr txBox="1"/>
          <p:nvPr/>
        </p:nvSpPr>
        <p:spPr>
          <a:xfrm>
            <a:off x="0" y="1675113"/>
            <a:ext cx="9144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2. Мобильные медицинские приложения и платформы для мониторинга здоровья</a:t>
            </a:r>
            <a:endParaRPr b="1"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Apple Health</a:t>
            </a:r>
            <a:r>
              <a:rPr lang="ru" sz="1000">
                <a:solidFill>
                  <a:schemeClr val="dk2"/>
                </a:solidFill>
              </a:rPr>
              <a:t> и </a:t>
            </a:r>
            <a:r>
              <a:rPr b="1" lang="ru" sz="1000">
                <a:solidFill>
                  <a:schemeClr val="dk2"/>
                </a:solidFill>
              </a:rPr>
              <a:t>Samsung Health</a:t>
            </a:r>
            <a:r>
              <a:rPr lang="ru" sz="1000">
                <a:solidFill>
                  <a:schemeClr val="dk2"/>
                </a:solidFill>
              </a:rPr>
              <a:t> – приложения, интегрирующиеся с умными устройствами и сенсорами, которые отслеживают разнообразные показатели здоровья.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Withings</a:t>
            </a:r>
            <a:r>
              <a:rPr lang="ru" sz="1000">
                <a:solidFill>
                  <a:schemeClr val="dk2"/>
                </a:solidFill>
              </a:rPr>
              <a:t> – производит различные устройства для мониторинга здоровья (весы, тонометры, трекеры сна), которые объединяются в экосистему с мобильным приложением, позволяющим отслеживать данные пользователя в динамике.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79" name="Google Shape;179;p14"/>
          <p:cNvSpPr txBox="1"/>
          <p:nvPr/>
        </p:nvSpPr>
        <p:spPr>
          <a:xfrm>
            <a:off x="0" y="2712575"/>
            <a:ext cx="9144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3. Компании, разрабатывающие портативные лабораторные устройства для медицинских учреждений</a:t>
            </a:r>
            <a:endParaRPr b="1"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Siemens Healthineers</a:t>
            </a:r>
            <a:r>
              <a:rPr lang="ru" sz="1000">
                <a:solidFill>
                  <a:schemeClr val="dk2"/>
                </a:solidFill>
              </a:rPr>
              <a:t> и </a:t>
            </a:r>
            <a:r>
              <a:rPr b="1" lang="ru" sz="1000">
                <a:solidFill>
                  <a:schemeClr val="dk2"/>
                </a:solidFill>
              </a:rPr>
              <a:t>Abbott Point of Care</a:t>
            </a:r>
            <a:r>
              <a:rPr lang="ru" sz="1000">
                <a:solidFill>
                  <a:schemeClr val="dk2"/>
                </a:solidFill>
              </a:rPr>
              <a:t> – предлагают портативные лабораторные системы, которые позволяют проводить экспресс-анализы на различные показатели. Однако они в основном предназначены для использования в клиниках и медпунктах.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Cepheid</a:t>
            </a:r>
            <a:r>
              <a:rPr lang="ru" sz="1000">
                <a:solidFill>
                  <a:schemeClr val="dk2"/>
                </a:solidFill>
              </a:rPr>
              <a:t> и </a:t>
            </a:r>
            <a:r>
              <a:rPr b="1" lang="ru" sz="1000">
                <a:solidFill>
                  <a:schemeClr val="dk2"/>
                </a:solidFill>
              </a:rPr>
              <a:t>i-STAT</a:t>
            </a:r>
            <a:r>
              <a:rPr lang="ru" sz="1000">
                <a:solidFill>
                  <a:schemeClr val="dk2"/>
                </a:solidFill>
              </a:rPr>
              <a:t> (разработка Abbott) – производят устройства для экспресс-диагностики, подходящие для анализа биологических жидкостей, но они также больше подходят для использования медицинскими профессионалами.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0" y="3764750"/>
            <a:ext cx="9144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4. Инновационные стартапы в сфере домашней диагностики и биосенсоров</a:t>
            </a:r>
            <a:endParaRPr b="1"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Cue Health</a:t>
            </a:r>
            <a:r>
              <a:rPr lang="ru" sz="1000">
                <a:solidFill>
                  <a:schemeClr val="dk2"/>
                </a:solidFill>
              </a:rPr>
              <a:t> – стартап, который создал систему для проведения медицинских анализов на дому, включая тесты на инфекционные заболевания, показатели биохимии и гормонов.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Everlywell</a:t>
            </a:r>
            <a:r>
              <a:rPr lang="ru" sz="1000">
                <a:solidFill>
                  <a:schemeClr val="dk2"/>
                </a:solidFill>
              </a:rPr>
              <a:t> – предлагает домашние тесты по образцам слюны, крови или мочи, которые затем отправляются в лабораторию для анализа. </a:t>
            </a:r>
            <a:r>
              <a:rPr b="1" lang="ru" sz="1000">
                <a:solidFill>
                  <a:schemeClr val="dk2"/>
                </a:solidFill>
              </a:rPr>
              <a:t>KardiaMobile</a:t>
            </a:r>
            <a:r>
              <a:rPr lang="ru" sz="1000">
                <a:solidFill>
                  <a:schemeClr val="dk2"/>
                </a:solidFill>
              </a:rPr>
              <a:t> от </a:t>
            </a:r>
            <a:r>
              <a:rPr b="1" lang="ru" sz="1000">
                <a:solidFill>
                  <a:schemeClr val="dk2"/>
                </a:solidFill>
              </a:rPr>
              <a:t>AliveCor</a:t>
            </a:r>
            <a:r>
              <a:rPr lang="ru" sz="1000">
                <a:solidFill>
                  <a:schemeClr val="dk2"/>
                </a:solidFill>
              </a:rPr>
              <a:t> – устройство для домашней диагностики электрокардиограммы (ЭКГ)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1495542bd5_1_14"/>
          <p:cNvSpPr/>
          <p:nvPr/>
        </p:nvSpPr>
        <p:spPr>
          <a:xfrm>
            <a:off x="1" y="34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1495542bd5_1_14"/>
          <p:cNvSpPr txBox="1"/>
          <p:nvPr>
            <p:ph type="title"/>
          </p:nvPr>
        </p:nvSpPr>
        <p:spPr>
          <a:xfrm>
            <a:off x="0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87" name="Google Shape;187;g31495542bd5_1_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2846700" y="0"/>
            <a:ext cx="6297302" cy="63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1495542bd5_1_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89" name="Google Shape;189;g31495542bd5_1_14"/>
          <p:cNvSpPr txBox="1"/>
          <p:nvPr/>
        </p:nvSpPr>
        <p:spPr>
          <a:xfrm>
            <a:off x="0" y="638475"/>
            <a:ext cx="91440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5. Лаборатории с онлайн-сервисами и доставкой результатов</a:t>
            </a:r>
            <a:endParaRPr b="1"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Эти компании предлагают услуги по анализу и доставке результатов онлайн, что также отчасти решает проблему удалённого контроля здоровья, но всё равно требует похода в лабораторию.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Invitro</a:t>
            </a:r>
            <a:r>
              <a:rPr lang="ru" sz="1000">
                <a:solidFill>
                  <a:schemeClr val="dk2"/>
                </a:solidFill>
              </a:rPr>
              <a:t> и </a:t>
            </a:r>
            <a:r>
              <a:rPr b="1" lang="ru" sz="1000">
                <a:solidFill>
                  <a:schemeClr val="dk2"/>
                </a:solidFill>
              </a:rPr>
              <a:t>Helix</a:t>
            </a:r>
            <a:r>
              <a:rPr lang="ru" sz="1000">
                <a:solidFill>
                  <a:schemeClr val="dk2"/>
                </a:solidFill>
              </a:rPr>
              <a:t> – крупные сети лабораторий в России, которые предоставляют полный спектр анализов и позволяют клиентам получать результаты онлайн.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Labcorp</a:t>
            </a:r>
            <a:r>
              <a:rPr lang="ru" sz="1000">
                <a:solidFill>
                  <a:schemeClr val="dk2"/>
                </a:solidFill>
              </a:rPr>
              <a:t> и </a:t>
            </a:r>
            <a:r>
              <a:rPr b="1" lang="ru" sz="1000">
                <a:solidFill>
                  <a:schemeClr val="dk2"/>
                </a:solidFill>
              </a:rPr>
              <a:t>Quest Diagnostics</a:t>
            </a:r>
            <a:r>
              <a:rPr lang="ru" sz="1000">
                <a:solidFill>
                  <a:schemeClr val="dk2"/>
                </a:solidFill>
              </a:rPr>
              <a:t> – международные сети лабораторий, которые предлагают различные анализы и позволяют получать результаты через мобильные приложения, но не исключают визита в лабораторию.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90" name="Google Shape;190;g31495542bd5_1_14"/>
          <p:cNvSpPr txBox="1"/>
          <p:nvPr/>
        </p:nvSpPr>
        <p:spPr>
          <a:xfrm>
            <a:off x="46625" y="2440350"/>
            <a:ext cx="9144000" cy="26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</a:rPr>
              <a:t>Конкурентные преимущества нашей умной станции для анализов</a:t>
            </a:r>
            <a:endParaRPr b="1" sz="13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Все в одном устройстве</a:t>
            </a:r>
            <a:r>
              <a:rPr lang="ru" sz="1100">
                <a:solidFill>
                  <a:schemeClr val="dk2"/>
                </a:solidFill>
              </a:rPr>
              <a:t>: Большинство конкурентов сосредоточено на одном показателе (например, только глюкометры или тонометры), в то время как наша станция предлагает широкий спектр тестов в одном компактном устройстве.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Простота использования</a:t>
            </a:r>
            <a:r>
              <a:rPr lang="ru" sz="1100">
                <a:solidFill>
                  <a:schemeClr val="dk2"/>
                </a:solidFill>
              </a:rPr>
              <a:t>: Устройство разработано так, чтобы его мог использовать любой человек, независимо от медицинских знаний, что отличает его от лабораторных или полупрофессиональных портативных устройств.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Интеграция с приложением и персональные рекомендации</a:t>
            </a:r>
            <a:r>
              <a:rPr lang="ru" sz="1100">
                <a:solidFill>
                  <a:schemeClr val="dk2"/>
                </a:solidFill>
              </a:rPr>
              <a:t>: В отличие от многих лабораторных и портативных устройств, которые просто собирают данные, наша система предлагает анализ, рекомендации и возможность отправки данных врачу для консультации.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Экономия времени и средств для пользователей</a:t>
            </a:r>
            <a:r>
              <a:rPr lang="ru" sz="1100">
                <a:solidFill>
                  <a:schemeClr val="dk2"/>
                </a:solidFill>
              </a:rPr>
              <a:t>: Наша станция позволяет проводить тесты дома, исключая необходимость посещения лабораторий или отправки образцов.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"/>
          <p:cNvSpPr txBox="1"/>
          <p:nvPr/>
        </p:nvSpPr>
        <p:spPr>
          <a:xfrm>
            <a:off x="0" y="1233075"/>
            <a:ext cx="9105600" cy="30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1. </a:t>
            </a:r>
            <a:r>
              <a:rPr b="1" lang="ru" sz="1100">
                <a:solidFill>
                  <a:schemeClr val="dk2"/>
                </a:solidFill>
              </a:rPr>
              <a:t>Ч</a:t>
            </a:r>
            <a:r>
              <a:rPr b="1" lang="ru" sz="1100">
                <a:solidFill>
                  <a:schemeClr val="dk2"/>
                </a:solidFill>
              </a:rPr>
              <a:t>то продаем?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Мы предлагаем </a:t>
            </a:r>
            <a:r>
              <a:rPr b="1" lang="ru" sz="1100">
                <a:solidFill>
                  <a:schemeClr val="dk2"/>
                </a:solidFill>
              </a:rPr>
              <a:t>многофункциональное устройство для домашнего проведения медицинских анализов</a:t>
            </a:r>
            <a:r>
              <a:rPr lang="ru" sz="1100">
                <a:solidFill>
                  <a:schemeClr val="dk2"/>
                </a:solidFill>
              </a:rPr>
              <a:t>, которое позволяет пользователям самостоятельно контролировать важные показатели здоровья. Продукт включает: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Основное устройство</a:t>
            </a:r>
            <a:r>
              <a:rPr lang="ru" sz="1100">
                <a:solidFill>
                  <a:schemeClr val="dk2"/>
                </a:solidFill>
              </a:rPr>
              <a:t>: портативная станция для анализа крови, уровня глюкозы, холестерина, пульса, кислорода в крови (SpO2), и других биохимических показателей.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Расходные материалы</a:t>
            </a:r>
            <a:r>
              <a:rPr lang="ru" sz="1100">
                <a:solidFill>
                  <a:schemeClr val="dk2"/>
                </a:solidFill>
              </a:rPr>
              <a:t>: тест-полоски, ланцеты, картриджи для анализа, которые регулярно приобретаются для работы устройства.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Мобильное приложение</a:t>
            </a:r>
            <a:r>
              <a:rPr lang="ru" sz="1100">
                <a:solidFill>
                  <a:schemeClr val="dk2"/>
                </a:solidFill>
              </a:rPr>
              <a:t>: для мониторинга результатов, ведения статистики и предоставления рекомендаций.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Дополнительные сервисы</a:t>
            </a:r>
            <a:r>
              <a:rPr lang="ru" sz="1100">
                <a:solidFill>
                  <a:schemeClr val="dk2"/>
                </a:solidFill>
              </a:rPr>
              <a:t>: обновления ПО, рекомендации на основе данных, возможность удалённого консультирования с врачами, напоминания о проверках и лекарствах.</a:t>
            </a:r>
            <a:endParaRPr sz="11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15"/>
          <p:cNvSpPr/>
          <p:nvPr/>
        </p:nvSpPr>
        <p:spPr>
          <a:xfrm>
            <a:off x="1" y="6384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5"/>
          <p:cNvSpPr txBox="1"/>
          <p:nvPr>
            <p:ph type="title"/>
          </p:nvPr>
        </p:nvSpPr>
        <p:spPr>
          <a:xfrm>
            <a:off x="1" y="6452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98" name="Google Shape;198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4379a9a62_0_33"/>
          <p:cNvSpPr txBox="1"/>
          <p:nvPr/>
        </p:nvSpPr>
        <p:spPr>
          <a:xfrm>
            <a:off x="2" y="1233075"/>
            <a:ext cx="91440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 Кому продаем?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2"/>
                </a:solidFill>
              </a:rPr>
              <a:t>Основная целевая аудитория: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Частные лица, заботящиеся о здоровье</a:t>
            </a:r>
            <a:r>
              <a:rPr lang="ru" sz="1100">
                <a:solidFill>
                  <a:schemeClr val="dk2"/>
                </a:solidFill>
              </a:rPr>
              <a:t>: Люди с хроническими заболеваниями (диабет, сердечно-сосудистые проблемы), те, кто нуждается в регулярных анализах и контроле состояния.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Люди старшего возраста</a:t>
            </a:r>
            <a:r>
              <a:rPr lang="ru" sz="1100">
                <a:solidFill>
                  <a:schemeClr val="dk2"/>
                </a:solidFill>
              </a:rPr>
              <a:t>: Для мониторинга здоровья без необходимости частого посещения больниц и лабораторий.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Спортсмены и фитнес-энтузиасты</a:t>
            </a:r>
            <a:r>
              <a:rPr lang="ru" sz="1100">
                <a:solidFill>
                  <a:schemeClr val="dk2"/>
                </a:solidFill>
              </a:rPr>
              <a:t>: Для контроля физических показателей и адаптации тренировочных режимов.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Семьи с детьми</a:t>
            </a:r>
            <a:r>
              <a:rPr lang="ru" sz="1100">
                <a:solidFill>
                  <a:schemeClr val="dk2"/>
                </a:solidFill>
              </a:rPr>
              <a:t>: Для удобного контроля здоровья детей (например, измерение уровня сахара у детей с диабетом).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Медицинские учреждения и врачи</a:t>
            </a:r>
            <a:r>
              <a:rPr lang="ru" sz="1100">
                <a:solidFill>
                  <a:schemeClr val="dk2"/>
                </a:solidFill>
              </a:rPr>
              <a:t>: Врачи могут рекомендовать устройство своим пациентам для самостоятельного мониторинга.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Страховые компании</a:t>
            </a:r>
            <a:r>
              <a:rPr lang="ru" sz="1100">
                <a:solidFill>
                  <a:schemeClr val="dk2"/>
                </a:solidFill>
              </a:rPr>
              <a:t>: Возможно партнёрство со страховыми компаниями, которые могут предложить устройство клиентам для снижения рисков.</a:t>
            </a:r>
            <a:endParaRPr sz="11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g2d4379a9a62_0_33"/>
          <p:cNvSpPr/>
          <p:nvPr/>
        </p:nvSpPr>
        <p:spPr>
          <a:xfrm>
            <a:off x="1" y="6384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2d4379a9a62_0_33"/>
          <p:cNvSpPr txBox="1"/>
          <p:nvPr>
            <p:ph type="title"/>
          </p:nvPr>
        </p:nvSpPr>
        <p:spPr>
          <a:xfrm>
            <a:off x="1" y="6384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207" name="Google Shape;207;g2d4379a9a62_0_3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2d4379a9a62_0_3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d4379a9a62_0_43"/>
          <p:cNvSpPr txBox="1"/>
          <p:nvPr/>
        </p:nvSpPr>
        <p:spPr>
          <a:xfrm>
            <a:off x="0" y="1233075"/>
            <a:ext cx="4257600" cy="41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Какую пользу и выгоду получает клиент?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2"/>
                </a:solidFill>
              </a:rPr>
              <a:t>Польза:</a:t>
            </a:r>
            <a:endParaRPr b="1" sz="10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Экономия времени и удобство</a:t>
            </a:r>
            <a:r>
              <a:rPr lang="ru" sz="1100">
                <a:solidFill>
                  <a:schemeClr val="dk2"/>
                </a:solidFill>
              </a:rPr>
              <a:t>: Не нужно регулярно посещать лаборатории для сдачи анализов. Все необходимые анализы можно сделать дома в удобное время.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Контроль здоровья в реальном времени</a:t>
            </a:r>
            <a:r>
              <a:rPr lang="ru" sz="1100">
                <a:solidFill>
                  <a:schemeClr val="dk2"/>
                </a:solidFill>
              </a:rPr>
              <a:t>: Устройство позволяет контролировать важные показатели каждый день, снижая риски для здоровья и обеспечивая раннее выявление проблем.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Персонализированные рекомендации</a:t>
            </a:r>
            <a:r>
              <a:rPr lang="ru" sz="1100">
                <a:solidFill>
                  <a:schemeClr val="dk2"/>
                </a:solidFill>
              </a:rPr>
              <a:t>: Мобильное приложение анализирует данные и предоставляет советы по здоровью, основываясь на результатах анализов.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Безопасность и уверенность</a:t>
            </a:r>
            <a:r>
              <a:rPr lang="ru" sz="1100">
                <a:solidFill>
                  <a:schemeClr val="dk2"/>
                </a:solidFill>
              </a:rPr>
              <a:t>: Постоянный доступ к данным о состоянии здоровья уменьшает тревогу и помогает принимать обоснованные решения.</a:t>
            </a:r>
            <a:endParaRPr sz="11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g2d4379a9a62_0_43"/>
          <p:cNvSpPr/>
          <p:nvPr/>
        </p:nvSpPr>
        <p:spPr>
          <a:xfrm>
            <a:off x="1" y="6384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2d4379a9a62_0_43"/>
          <p:cNvSpPr txBox="1"/>
          <p:nvPr>
            <p:ph type="title"/>
          </p:nvPr>
        </p:nvSpPr>
        <p:spPr>
          <a:xfrm>
            <a:off x="1" y="6452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216" name="Google Shape;216;g2d4379a9a62_0_4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d4379a9a62_0_4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18" name="Google Shape;218;g2d4379a9a62_0_43"/>
          <p:cNvSpPr txBox="1"/>
          <p:nvPr/>
        </p:nvSpPr>
        <p:spPr>
          <a:xfrm>
            <a:off x="4462075" y="1291775"/>
            <a:ext cx="4333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2"/>
                </a:solidFill>
              </a:rPr>
              <a:t>Выгода:</a:t>
            </a:r>
            <a:endParaRPr b="1" sz="10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Снижение затрат на медицинские услуги</a:t>
            </a:r>
            <a:r>
              <a:rPr lang="ru" sz="1100">
                <a:solidFill>
                  <a:schemeClr val="dk2"/>
                </a:solidFill>
              </a:rPr>
              <a:t>: Постоянный мониторинг дома может снизить необходимость частых визитов к врачам и сдачи анализов в клиниках, экономя деньги на долгосрочной основе.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Профилактика и предотвращение заболеваний</a:t>
            </a:r>
            <a:r>
              <a:rPr lang="ru" sz="1100">
                <a:solidFill>
                  <a:schemeClr val="dk2"/>
                </a:solidFill>
              </a:rPr>
              <a:t>: Регулярный мониторинг позволяет выявлять ранние признаки ухудшения здоровья и вовремя принимать меры.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Повышение качества жизни</a:t>
            </a:r>
            <a:r>
              <a:rPr lang="ru" sz="1100">
                <a:solidFill>
                  <a:schemeClr val="dk2"/>
                </a:solidFill>
              </a:rPr>
              <a:t>: Благодаря доступу к постоянному контролю, клиенты могут улучшить своё здоровье, получив возможность адаптировать образ жизни на основе данных.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Удобный формат ведения данных</a:t>
            </a:r>
            <a:r>
              <a:rPr lang="ru" sz="1100">
                <a:solidFill>
                  <a:schemeClr val="dk2"/>
                </a:solidFill>
              </a:rPr>
              <a:t>: Приложение позволяет хранить все результаты в одном месте, что упрощает отслеживание изменений и представление данных врачам.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"/>
          <p:cNvSpPr txBox="1"/>
          <p:nvPr>
            <p:ph type="title"/>
          </p:nvPr>
        </p:nvSpPr>
        <p:spPr>
          <a:xfrm>
            <a:off x="-8" y="6384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16"/>
          <p:cNvSpPr txBox="1"/>
          <p:nvPr>
            <p:ph idx="1" type="body"/>
          </p:nvPr>
        </p:nvSpPr>
        <p:spPr>
          <a:xfrm>
            <a:off x="374" y="1218100"/>
            <a:ext cx="70899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Концепт идеи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Иллюстрация</a:t>
            </a:r>
            <a:r>
              <a:rPr lang="ru" sz="1600"/>
              <a:t> умной станции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Технологическая карта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Стратегия развития </a:t>
            </a:r>
            <a:endParaRPr sz="1600"/>
          </a:p>
        </p:txBody>
      </p:sp>
      <p:pic>
        <p:nvPicPr>
          <p:cNvPr id="225" name="Google Shape;225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227" name="Google Shape;22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8624" y="675900"/>
            <a:ext cx="2289626" cy="20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5106" y="2734300"/>
            <a:ext cx="2573719" cy="227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"/>
          <p:cNvSpPr txBox="1"/>
          <p:nvPr>
            <p:ph type="title"/>
          </p:nvPr>
        </p:nvSpPr>
        <p:spPr>
          <a:xfrm>
            <a:off x="-8" y="63848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234" name="Google Shape;234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36" name="Google Shape;236;p18"/>
          <p:cNvSpPr txBox="1"/>
          <p:nvPr/>
        </p:nvSpPr>
        <p:spPr>
          <a:xfrm>
            <a:off x="0" y="1187175"/>
            <a:ext cx="90666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</a:rPr>
              <a:t>Неделя 1: 3D модель и дизайн</a:t>
            </a:r>
            <a:endParaRPr b="1" sz="13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Цель:</a:t>
            </a:r>
            <a:r>
              <a:rPr lang="ru" sz="1100">
                <a:solidFill>
                  <a:schemeClr val="dk2"/>
                </a:solidFill>
              </a:rPr>
              <a:t> Создать базовую модель устройства и утвердить визуальный и функциональный дизайн.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37" name="Google Shape;237;p18"/>
          <p:cNvSpPr txBox="1"/>
          <p:nvPr/>
        </p:nvSpPr>
        <p:spPr>
          <a:xfrm>
            <a:off x="0" y="2202750"/>
            <a:ext cx="90666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</a:rPr>
              <a:t>Неделя 2: Замкнутая экосистема</a:t>
            </a:r>
            <a:endParaRPr b="1" sz="13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Цель:</a:t>
            </a:r>
            <a:r>
              <a:rPr lang="ru" sz="1100">
                <a:solidFill>
                  <a:schemeClr val="dk2"/>
                </a:solidFill>
              </a:rPr>
              <a:t> С</a:t>
            </a:r>
            <a:r>
              <a:rPr lang="ru" sz="1100">
                <a:solidFill>
                  <a:schemeClr val="dk2"/>
                </a:solidFill>
              </a:rPr>
              <a:t>оздание экосистемы вокруг умной станции для анализов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d4379a9a62_1_14"/>
          <p:cNvSpPr txBox="1"/>
          <p:nvPr>
            <p:ph idx="1" type="body"/>
          </p:nvPr>
        </p:nvSpPr>
        <p:spPr>
          <a:xfrm>
            <a:off x="1" y="545225"/>
            <a:ext cx="9105600" cy="46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300">
                <a:latin typeface="Arial"/>
                <a:ea typeface="Arial"/>
                <a:cs typeface="Arial"/>
                <a:sym typeface="Arial"/>
              </a:rPr>
              <a:t>Запрос к партнёрам: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Цели: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Получение доступа к специализированному оборудованию и технологиям.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Заключение контрактов на поставку расходных материалов и компонентов.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Получение экспертизы в областях производства, логистики и маркетинга.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Запросы: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Оборудование и производственные мощности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Поставки компонентов и расходных материалов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Маркетинговая и дистрибьюторская поддержка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Партнёрства с компаниями в сфере маркетинга и продаж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 для продвижения продукта на международные рынки.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Дистрибуция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 компании, работающие в сегменте здравоохранения, для обеспечения широкой розничной и онлайн-продажи.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Ожидаемый результат: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Ускорение </a:t>
            </a: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производственного цикла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, снижение себестоимости устройства благодаря оптимизированным цепочкам поставок и доступу к производственным мощностям.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Масштабирование и быстрая </a:t>
            </a: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дистрибуция продукта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 через партнёрские сети, увеличение охвата целевых рынков.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Повышение точности анализов за счёт доступа к качественному оборудованию для калибровки сенсоров.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400"/>
          </a:p>
        </p:txBody>
      </p:sp>
      <p:pic>
        <p:nvPicPr>
          <p:cNvPr id="243" name="Google Shape;243;g2d4379a9a62_1_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2d4379a9a62_1_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2d4379a9a62_1_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2d4379a9a62_1_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51" name="Google Shape;251;g2d4379a9a62_1_0"/>
          <p:cNvSpPr txBox="1"/>
          <p:nvPr/>
        </p:nvSpPr>
        <p:spPr>
          <a:xfrm>
            <a:off x="0" y="255250"/>
            <a:ext cx="9144000" cy="48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</a:rPr>
              <a:t>Запрос к инвесторам и фондам</a:t>
            </a:r>
            <a:endParaRPr b="1" sz="13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Цели: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Привлечение финансов для разработки, производства и вывода продукта на рынок.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Запросы: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Финансирование разработки и запуска производства</a:t>
            </a:r>
            <a:r>
              <a:rPr lang="ru" sz="1100">
                <a:solidFill>
                  <a:schemeClr val="dk2"/>
                </a:solidFill>
              </a:rPr>
              <a:t>:</a:t>
            </a:r>
            <a:endParaRPr sz="1100">
              <a:solidFill>
                <a:schemeClr val="dk2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</a:pPr>
            <a:r>
              <a:rPr b="1" lang="ru" sz="1100">
                <a:solidFill>
                  <a:schemeClr val="dk2"/>
                </a:solidFill>
              </a:rPr>
              <a:t>Сумма инвестиции</a:t>
            </a:r>
            <a:r>
              <a:rPr lang="ru" sz="1100">
                <a:solidFill>
                  <a:schemeClr val="dk2"/>
                </a:solidFill>
              </a:rPr>
              <a:t>: $2–5 млн.</a:t>
            </a:r>
            <a:endParaRPr sz="1100">
              <a:solidFill>
                <a:schemeClr val="dk2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</a:pPr>
            <a:r>
              <a:rPr b="1" lang="ru" sz="1100">
                <a:solidFill>
                  <a:schemeClr val="dk2"/>
                </a:solidFill>
              </a:rPr>
              <a:t>На что пойдут средства</a:t>
            </a:r>
            <a:r>
              <a:rPr lang="ru" sz="1100">
                <a:solidFill>
                  <a:schemeClr val="dk2"/>
                </a:solidFill>
              </a:rPr>
              <a:t>:</a:t>
            </a:r>
            <a:endParaRPr sz="1100">
              <a:solidFill>
                <a:schemeClr val="dk2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</a:pPr>
            <a:r>
              <a:rPr b="1" lang="ru" sz="1100">
                <a:solidFill>
                  <a:schemeClr val="dk2"/>
                </a:solidFill>
              </a:rPr>
              <a:t>Разработка</a:t>
            </a:r>
            <a:r>
              <a:rPr lang="ru" sz="1100">
                <a:solidFill>
                  <a:schemeClr val="dk2"/>
                </a:solidFill>
              </a:rPr>
              <a:t>: завешение проектирования устройства и ПО, тестирование прототипов, доработка мобильного приложения и ПО для синхронизации устройства с приложением.</a:t>
            </a:r>
            <a:endParaRPr sz="1100">
              <a:solidFill>
                <a:schemeClr val="dk2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</a:pPr>
            <a:r>
              <a:rPr b="1" lang="ru" sz="1100">
                <a:solidFill>
                  <a:schemeClr val="dk2"/>
                </a:solidFill>
              </a:rPr>
              <a:t>Производство</a:t>
            </a:r>
            <a:r>
              <a:rPr lang="ru" sz="1100">
                <a:solidFill>
                  <a:schemeClr val="dk2"/>
                </a:solidFill>
              </a:rPr>
              <a:t>: запуск производства корпусов, закупка компонентов для первых партий, обеспечение производственных линий.</a:t>
            </a:r>
            <a:endParaRPr sz="1100">
              <a:solidFill>
                <a:schemeClr val="dk2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</a:pPr>
            <a:r>
              <a:rPr b="1" lang="ru" sz="1100">
                <a:solidFill>
                  <a:schemeClr val="dk2"/>
                </a:solidFill>
              </a:rPr>
              <a:t>Маркетинг и дистрибуция</a:t>
            </a:r>
            <a:r>
              <a:rPr lang="ru" sz="1100">
                <a:solidFill>
                  <a:schemeClr val="dk2"/>
                </a:solidFill>
              </a:rPr>
              <a:t>: продвижение продукта на рынке, реклама, заключение контрактов с дистрибьюторами 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Финансирование исследований и сертификации</a:t>
            </a:r>
            <a:r>
              <a:rPr lang="ru" sz="1100">
                <a:solidFill>
                  <a:schemeClr val="dk2"/>
                </a:solidFill>
              </a:rPr>
              <a:t>:</a:t>
            </a:r>
            <a:endParaRPr sz="1100">
              <a:solidFill>
                <a:schemeClr val="dk2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</a:pPr>
            <a:r>
              <a:rPr lang="ru" sz="1100">
                <a:solidFill>
                  <a:schemeClr val="dk2"/>
                </a:solidFill>
              </a:rPr>
              <a:t>Средства на проведение клинических испытаний и </a:t>
            </a:r>
            <a:r>
              <a:rPr b="1" lang="ru" sz="1100">
                <a:solidFill>
                  <a:schemeClr val="dk2"/>
                </a:solidFill>
              </a:rPr>
              <a:t>сертификацию устройства</a:t>
            </a:r>
            <a:r>
              <a:rPr lang="ru" sz="1100">
                <a:solidFill>
                  <a:schemeClr val="dk2"/>
                </a:solidFill>
              </a:rPr>
              <a:t> (например, получение CE, FDA сертификации для международных рынков).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Ожидаемый результат: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Успешное завершение разработки и запуск </a:t>
            </a:r>
            <a:r>
              <a:rPr b="1" lang="ru" sz="1100">
                <a:solidFill>
                  <a:schemeClr val="dk2"/>
                </a:solidFill>
              </a:rPr>
              <a:t>серийного производства</a:t>
            </a:r>
            <a:r>
              <a:rPr lang="ru" sz="1100">
                <a:solidFill>
                  <a:schemeClr val="dk2"/>
                </a:solidFill>
              </a:rPr>
              <a:t> устройства в течение 12–18 месяцев.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Вывод продукта на рынок с высокими шансами захвата доли благодаря инвестициям в маркетинг и продвижение.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Получение сертификации для международных продаж, что откроет доступ к большим рынкам (ЕС, Азия).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2d4379a9a62_1_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2d4379a9a62_1_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58" name="Google Shape;258;g2d4379a9a62_1_7"/>
          <p:cNvSpPr txBox="1"/>
          <p:nvPr/>
        </p:nvSpPr>
        <p:spPr>
          <a:xfrm>
            <a:off x="0" y="270550"/>
            <a:ext cx="91440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Запрос к университету</a:t>
            </a:r>
            <a:endParaRPr b="1"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Цели:</a:t>
            </a:r>
            <a:endParaRPr b="1"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b="1" lang="ru" sz="1000">
                <a:solidFill>
                  <a:schemeClr val="dk2"/>
                </a:solidFill>
              </a:rPr>
              <a:t>Получение доступа к лабораториям, оборудованию и научной экспертизе.</a:t>
            </a:r>
            <a:endParaRPr b="1"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Запросы:</a:t>
            </a:r>
            <a:endParaRPr b="1"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AutoNum type="arabicPeriod"/>
            </a:pPr>
            <a:r>
              <a:rPr b="1" lang="ru" sz="1000">
                <a:solidFill>
                  <a:schemeClr val="dk2"/>
                </a:solidFill>
              </a:rPr>
              <a:t>Доступ к оборудованию</a:t>
            </a:r>
            <a:r>
              <a:rPr lang="ru" sz="1000">
                <a:solidFill>
                  <a:schemeClr val="dk2"/>
                </a:solidFill>
              </a:rPr>
              <a:t>: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b="1" lang="ru" sz="1000">
                <a:solidFill>
                  <a:schemeClr val="dk2"/>
                </a:solidFill>
              </a:rPr>
              <a:t>Лаборатории для тестирования сенсоров и калибровки</a:t>
            </a:r>
            <a:r>
              <a:rPr lang="ru" sz="1000">
                <a:solidFill>
                  <a:schemeClr val="dk2"/>
                </a:solidFill>
              </a:rPr>
              <a:t>: использование научного оборудования для прецизионной настройки и тестирования сенсоров глюкозы, SpO2 и биоимпедансных датчиков.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b="1" lang="ru" sz="1000">
                <a:solidFill>
                  <a:schemeClr val="dk2"/>
                </a:solidFill>
              </a:rPr>
              <a:t>Оборудование для микрофлюидных исследований</a:t>
            </a:r>
            <a:r>
              <a:rPr lang="ru" sz="1000">
                <a:solidFill>
                  <a:schemeClr val="dk2"/>
                </a:solidFill>
              </a:rPr>
              <a:t>: доступ к лабораториям для разработки микрофлюидных картриджей и улучшения их эффективности.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AutoNum type="arabicPeriod"/>
            </a:pPr>
            <a:r>
              <a:rPr b="1" lang="ru" sz="1000">
                <a:solidFill>
                  <a:schemeClr val="dk2"/>
                </a:solidFill>
              </a:rPr>
              <a:t>Научная экспертиза</a:t>
            </a:r>
            <a:r>
              <a:rPr lang="ru" sz="1000">
                <a:solidFill>
                  <a:schemeClr val="dk2"/>
                </a:solidFill>
              </a:rPr>
              <a:t>: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lang="ru" sz="1000">
                <a:solidFill>
                  <a:schemeClr val="dk2"/>
                </a:solidFill>
              </a:rPr>
              <a:t>Поддержка </a:t>
            </a:r>
            <a:r>
              <a:rPr b="1" lang="ru" sz="1000">
                <a:solidFill>
                  <a:schemeClr val="dk2"/>
                </a:solidFill>
              </a:rPr>
              <a:t>экспертов в области биосенсорики и электрохимии</a:t>
            </a:r>
            <a:r>
              <a:rPr lang="ru" sz="1000">
                <a:solidFill>
                  <a:schemeClr val="dk2"/>
                </a:solidFill>
              </a:rPr>
              <a:t> для оптимизации датчиков и повышения точности анализа.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b="1" lang="ru" sz="1000">
                <a:solidFill>
                  <a:schemeClr val="dk2"/>
                </a:solidFill>
              </a:rPr>
              <a:t>Инженерная поддержка</a:t>
            </a:r>
            <a:r>
              <a:rPr lang="ru" sz="1000">
                <a:solidFill>
                  <a:schemeClr val="dk2"/>
                </a:solidFill>
              </a:rPr>
              <a:t> в вопросах разработки электроники, интеграции сенсоров и оптимизации энергоэффективности устройства.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lang="ru" sz="1000">
                <a:solidFill>
                  <a:schemeClr val="dk2"/>
                </a:solidFill>
              </a:rPr>
              <a:t>Взаимодействие с факультетами для разработки алгоритмов анализа данных и создания предсказательных моделей (искусственный интеллект и машинное обучение).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AutoNum type="arabicPeriod"/>
            </a:pPr>
            <a:r>
              <a:rPr b="1" lang="ru" sz="1000">
                <a:solidFill>
                  <a:schemeClr val="dk2"/>
                </a:solidFill>
              </a:rPr>
              <a:t>Клинические исследования</a:t>
            </a:r>
            <a:r>
              <a:rPr lang="ru" sz="1000">
                <a:solidFill>
                  <a:schemeClr val="dk2"/>
                </a:solidFill>
              </a:rPr>
              <a:t>: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b="1" lang="ru" sz="1000">
                <a:solidFill>
                  <a:schemeClr val="dk2"/>
                </a:solidFill>
              </a:rPr>
              <a:t>Помощь в проведении клинических испытаний</a:t>
            </a:r>
            <a:r>
              <a:rPr lang="ru" sz="1000">
                <a:solidFill>
                  <a:schemeClr val="dk2"/>
                </a:solidFill>
              </a:rPr>
              <a:t> с участием университетских медицинских клиник для проверки точности и </a:t>
            </a:r>
            <a:r>
              <a:rPr lang="ru" sz="1000">
                <a:solidFill>
                  <a:schemeClr val="dk2"/>
                </a:solidFill>
              </a:rPr>
              <a:t>надежности</a:t>
            </a:r>
            <a:r>
              <a:rPr lang="ru" sz="1000">
                <a:solidFill>
                  <a:schemeClr val="dk2"/>
                </a:solidFill>
              </a:rPr>
              <a:t> измерений.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Ожидаемый результат:</a:t>
            </a:r>
            <a:endParaRPr b="1"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Улучшение точности сенсоров и их эффективности за счёт доступных научных ресурсов и экспертизы.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Успешное проведение </a:t>
            </a:r>
            <a:r>
              <a:rPr b="1" lang="ru" sz="1000">
                <a:solidFill>
                  <a:schemeClr val="dk2"/>
                </a:solidFill>
              </a:rPr>
              <a:t>тестирования и валидации устройства</a:t>
            </a:r>
            <a:r>
              <a:rPr lang="ru" sz="1000">
                <a:solidFill>
                  <a:schemeClr val="dk2"/>
                </a:solidFill>
              </a:rPr>
              <a:t> в условиях реальной эксплуатации.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Ускорение процесса получения сертификации и </a:t>
            </a:r>
            <a:r>
              <a:rPr b="1" lang="ru" sz="1000">
                <a:solidFill>
                  <a:schemeClr val="dk2"/>
                </a:solidFill>
              </a:rPr>
              <a:t>повышение доверия</a:t>
            </a:r>
            <a:r>
              <a:rPr lang="ru" sz="1000">
                <a:solidFill>
                  <a:schemeClr val="dk2"/>
                </a:solidFill>
              </a:rPr>
              <a:t> к продукту за счёт научной базы и академической поддержки.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"/>
          <p:cNvSpPr txBox="1"/>
          <p:nvPr>
            <p:ph type="title"/>
          </p:nvPr>
        </p:nvSpPr>
        <p:spPr>
          <a:xfrm>
            <a:off x="456818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4" name="Google Shape;264;p17"/>
          <p:cNvGraphicFramePr/>
          <p:nvPr/>
        </p:nvGraphicFramePr>
        <p:xfrm>
          <a:off x="456810" y="198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{02F596CC-37A6-4BF1-9AA3-AA19BC44674D}</a:tableStyleId>
              </a:tblPr>
              <a:tblGrid>
                <a:gridCol w="1985675"/>
                <a:gridCol w="1291900"/>
                <a:gridCol w="2679450"/>
                <a:gridCol w="1985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Пулотов Даврас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 устройства и его механизмы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Беглерханова Джамиля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рекламодатель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смм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Одекова Салима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бухгалтер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проводить расчеты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65" name="Google Shape;265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"/>
          <p:cNvSpPr txBox="1"/>
          <p:nvPr>
            <p:ph type="title"/>
          </p:nvPr>
        </p:nvSpPr>
        <p:spPr>
          <a:xfrm>
            <a:off x="456818" y="713743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272" name="Google Shape;272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74" name="Google Shape;274;p20"/>
          <p:cNvSpPr txBox="1"/>
          <p:nvPr/>
        </p:nvSpPr>
        <p:spPr>
          <a:xfrm>
            <a:off x="2800775" y="3566849"/>
            <a:ext cx="4008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Харисов Эдуард Ринатович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+7(900)-386-63-93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xarisov01@bk.ru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Группа 501-33</a:t>
            </a:r>
            <a:endParaRPr/>
          </a:p>
        </p:txBody>
      </p:sp>
      <p:pic>
        <p:nvPicPr>
          <p:cNvPr id="275" name="Google Shape;27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818" y="1288088"/>
            <a:ext cx="2155371" cy="323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6093" y="1653331"/>
            <a:ext cx="2370693" cy="262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