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9" r:id="rId9"/>
    <p:sldId id="266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C00"/>
    <a:srgbClr val="7731A7"/>
    <a:srgbClr val="FF505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666" y="-6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3095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7"/>
            <a:ext cx="6858000" cy="124182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0" algn="ctr">
              <a:buSzTx/>
              <a:buFontTx/>
              <a:buNone/>
              <a:defRPr sz="1800"/>
            </a:lvl2pPr>
            <a:lvl3pPr marL="0" indent="0" algn="ctr">
              <a:buSzTx/>
              <a:buFontTx/>
              <a:buNone/>
              <a:defRPr sz="1800"/>
            </a:lvl3pPr>
            <a:lvl4pPr marL="0" indent="0" algn="ctr">
              <a:buSzTx/>
              <a:buFontTx/>
              <a:buNone/>
              <a:defRPr sz="1800"/>
            </a:lvl4pPr>
            <a:lvl5pPr marL="0" indent="0" algn="ctr"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82634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23400" y="1687335"/>
            <a:ext cx="7174680" cy="294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lvl="0">
              <a:lnSpc>
                <a:spcPct val="101924"/>
              </a:lnSpc>
              <a:buSzPts val="3638"/>
            </a:pPr>
            <a:r>
              <a:rPr lang="ru-RU" sz="3638" b="1" dirty="0" smtClean="0">
                <a:solidFill>
                  <a:srgbClr val="7731A7"/>
                </a:solidFill>
              </a:rPr>
              <a:t>РАЗРАБОТКА ЩЕЛОЧНО-ЩЕЛОЧНОЗЕМЕЛЬНОГО ВЯЖУЩЕГО НА ОСНОВЕ НИЗКООСНОВНОГО ТЕХНОГЕННОГО СЫРЬЯ</a:t>
            </a:r>
            <a:endParaRPr lang="ru-RU" sz="3638" b="0" i="0" u="none" strike="noStrike" cap="none" dirty="0">
              <a:solidFill>
                <a:srgbClr val="7731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E104C29-054B-4CF1-B4B8-A3283D454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29160" cy="15514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600" dirty="0">
                <a:solidFill>
                  <a:srgbClr val="8F00FF"/>
                </a:solidFill>
              </a:rPr>
              <a:t>Проблема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444876" y="2026700"/>
            <a:ext cx="583400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SzPts val="1200"/>
            </a:pPr>
            <a:r>
              <a:rPr lang="ru-RU" sz="1600" dirty="0">
                <a:solidFill>
                  <a:srgbClr val="1B1B1B"/>
                </a:solidFill>
              </a:rPr>
              <a:t>Для потенциального потребителя основной проблемой является стоимость. Аналогичная плитка с цементным вяжущим стоит 1000-1500 рублей за квадратный метр, а </a:t>
            </a:r>
            <a:r>
              <a:rPr lang="ru-RU" sz="1600" dirty="0" smtClean="0">
                <a:solidFill>
                  <a:srgbClr val="1B1B1B"/>
                </a:solidFill>
              </a:rPr>
              <a:t>предлагаемая нами </a:t>
            </a:r>
            <a:r>
              <a:rPr lang="ru-RU" sz="1600" dirty="0">
                <a:solidFill>
                  <a:srgbClr val="1B1B1B"/>
                </a:solidFill>
              </a:rPr>
              <a:t>- 750-850 рублей за квадратный метр</a:t>
            </a:r>
            <a:r>
              <a:rPr lang="ru-RU" sz="1600" dirty="0" smtClean="0">
                <a:solidFill>
                  <a:srgbClr val="1B1B1B"/>
                </a:solidFill>
              </a:rPr>
              <a:t>.</a:t>
            </a:r>
          </a:p>
          <a:p>
            <a:pPr lvl="8">
              <a:buSzPts val="1200"/>
            </a:pPr>
            <a:r>
              <a:rPr lang="ru-RU" sz="1600" dirty="0" smtClean="0">
                <a:solidFill>
                  <a:srgbClr val="1B1B1B"/>
                </a:solidFill>
              </a:rPr>
              <a:t>Обычная </a:t>
            </a:r>
            <a:r>
              <a:rPr lang="ru-RU" sz="1600" dirty="0">
                <a:solidFill>
                  <a:srgbClr val="1B1B1B"/>
                </a:solidFill>
              </a:rPr>
              <a:t>плитка на основе цементного вяжущего имеет высокую стоимость за счет использования цемента, как вяжущего, и химических добавок. </a:t>
            </a:r>
            <a:endParaRPr sz="16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2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6E64C54-2A9F-4883-8949-2077CF805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29" y="1039568"/>
            <a:ext cx="1974264" cy="197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559956" y="763993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>
              <a:buClr>
                <a:srgbClr val="8F00FF"/>
              </a:buClr>
              <a:buSzPts val="3200"/>
            </a:pPr>
            <a:r>
              <a:rPr lang="ru-RU" sz="2600" dirty="0">
                <a:solidFill>
                  <a:srgbClr val="8F00FF"/>
                </a:solidFill>
              </a:rPr>
              <a:t>Решение</a:t>
            </a:r>
            <a:endParaRPr sz="2600" dirty="0">
              <a:solidFill>
                <a:srgbClr val="8F00FF"/>
              </a:solidFill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44876" y="1762540"/>
            <a:ext cx="537680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SzPts val="1200"/>
            </a:pPr>
            <a:r>
              <a:rPr lang="ru-RU" sz="1600" dirty="0">
                <a:solidFill>
                  <a:srgbClr val="1B1B1B"/>
                </a:solidFill>
              </a:rPr>
              <a:t>Основным преимуществом </a:t>
            </a:r>
            <a:r>
              <a:rPr lang="ru-RU" sz="1600" dirty="0" smtClean="0">
                <a:solidFill>
                  <a:srgbClr val="1B1B1B"/>
                </a:solidFill>
              </a:rPr>
              <a:t>разрабатываемой </a:t>
            </a:r>
            <a:r>
              <a:rPr lang="ru-RU" sz="1600" dirty="0">
                <a:solidFill>
                  <a:srgbClr val="1B1B1B"/>
                </a:solidFill>
              </a:rPr>
              <a:t>плитки является применение </a:t>
            </a:r>
            <a:r>
              <a:rPr lang="ru-RU" sz="1600" dirty="0" err="1">
                <a:solidFill>
                  <a:srgbClr val="1B1B1B"/>
                </a:solidFill>
              </a:rPr>
              <a:t>низкоосновного</a:t>
            </a:r>
            <a:r>
              <a:rPr lang="ru-RU" sz="1600" dirty="0">
                <a:solidFill>
                  <a:srgbClr val="1B1B1B"/>
                </a:solidFill>
              </a:rPr>
              <a:t> техногенного сырья вместо портландцемента, что позволяет не только снизить количество выбросов CO</a:t>
            </a:r>
            <a:r>
              <a:rPr lang="ru-RU" sz="1200" dirty="0">
                <a:solidFill>
                  <a:srgbClr val="1B1B1B"/>
                </a:solidFill>
              </a:rPr>
              <a:t>2</a:t>
            </a:r>
            <a:r>
              <a:rPr lang="ru-RU" sz="1600" dirty="0">
                <a:solidFill>
                  <a:srgbClr val="1B1B1B"/>
                </a:solidFill>
              </a:rPr>
              <a:t>, но и стать более экологическим материалом и уменьшить количество промышленных отходов</a:t>
            </a:r>
            <a:endParaRPr sz="16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3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6A282B4-6F09-41BD-9E6B-F5C6FA0DA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sp>
        <p:nvSpPr>
          <p:cNvPr id="2" name="AutoShape 2" descr="blob:https://web.telegram.org/3a789ca3-426a-4759-b0d0-848d1c386e7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972" r="899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719" y="0"/>
            <a:ext cx="2187283" cy="16409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45" b="86280" l="2778" r="965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315" y="2798800"/>
            <a:ext cx="1746569" cy="25089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76875" l="301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82378" y="1430550"/>
            <a:ext cx="2082366" cy="22335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4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1400B72-C357-4F32-BC48-B7926786F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sp>
        <p:nvSpPr>
          <p:cNvPr id="8" name="Google Shape;93;p2"/>
          <p:cNvSpPr txBox="1"/>
          <p:nvPr/>
        </p:nvSpPr>
        <p:spPr>
          <a:xfrm>
            <a:off x="412040" y="1508540"/>
            <a:ext cx="779724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SzPts val="1200"/>
            </a:pPr>
            <a:r>
              <a:rPr lang="ru-RU" sz="1600" dirty="0" smtClean="0">
                <a:solidFill>
                  <a:srgbClr val="1B1B1B"/>
                </a:solidFill>
              </a:rPr>
              <a:t>Существующий аналог – цемент, но производство цемента – очень дорогостоящий и экологически опасный процесс.</a:t>
            </a:r>
            <a:r>
              <a:rPr lang="en-US" sz="1600" dirty="0" smtClean="0">
                <a:solidFill>
                  <a:srgbClr val="1B1B1B"/>
                </a:solidFill>
              </a:rPr>
              <a:t> </a:t>
            </a:r>
          </a:p>
          <a:p>
            <a:pPr lvl="8">
              <a:buSzPts val="1200"/>
            </a:pPr>
            <a:r>
              <a:rPr lang="ru-RU" sz="1600" dirty="0" smtClean="0">
                <a:solidFill>
                  <a:srgbClr val="1B1B1B"/>
                </a:solidFill>
              </a:rPr>
              <a:t>Тротуарная плитка на цементном вяжущем не имеет явных преимуществ над тротуарной плитке из щелочно-щелочноземельного вяжущего. Согласно результатам исследования по некоторым характеристикам предлагаемое изделие является более качественным, чем существующие аналоги.</a:t>
            </a:r>
            <a:endParaRPr lang="en-US" sz="1600" dirty="0" smtClean="0">
              <a:solidFill>
                <a:srgbClr val="1B1B1B"/>
              </a:solidFill>
            </a:endParaRPr>
          </a:p>
          <a:p>
            <a:pPr lvl="8">
              <a:buSzPts val="1200"/>
            </a:pPr>
            <a:r>
              <a:rPr lang="ru-RU" sz="1600" dirty="0" smtClean="0">
                <a:solidFill>
                  <a:srgbClr val="1B1B1B"/>
                </a:solidFill>
              </a:rPr>
              <a:t> </a:t>
            </a: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" y="3324381"/>
            <a:ext cx="2244058" cy="126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209" y="3369292"/>
            <a:ext cx="1881882" cy="125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93" y="3369292"/>
            <a:ext cx="2033587" cy="12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417060" y="1252478"/>
            <a:ext cx="5140460" cy="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Данные представлены для мирового рынка</a:t>
            </a:r>
            <a:endParaRPr sz="16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Оценка объема рынка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5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1400B72-C357-4F32-BC48-B7926786F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771" y="1557085"/>
            <a:ext cx="4632709" cy="351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50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417060" y="1125290"/>
            <a:ext cx="3309907" cy="25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lvl="0">
              <a:buSzPts val="1600"/>
            </a:pPr>
            <a:r>
              <a:rPr lang="ru-RU" sz="1600" b="1" dirty="0"/>
              <a:t>Бизнес-модель </a:t>
            </a:r>
            <a:r>
              <a:rPr lang="ru-RU" sz="1600" b="1" dirty="0" err="1"/>
              <a:t>Остервальдера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417061" y="662213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6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5ECDCEC-DCB4-42A4-BDEC-A2B858697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154305"/>
              </p:ext>
            </p:extLst>
          </p:nvPr>
        </p:nvGraphicFramePr>
        <p:xfrm>
          <a:off x="417060" y="1390883"/>
          <a:ext cx="7355140" cy="3421117"/>
        </p:xfrm>
        <a:graphic>
          <a:graphicData uri="http://schemas.openxmlformats.org/drawingml/2006/table">
            <a:tbl>
              <a:tblPr firstRow="1" bandRow="1">
                <a:tableStyleId>{52AAA84D-81E9-4A1C-94FF-EEF83DEB22FE}</a:tableStyleId>
              </a:tblPr>
              <a:tblGrid>
                <a:gridCol w="1471028"/>
                <a:gridCol w="1471028"/>
                <a:gridCol w="1471028"/>
                <a:gridCol w="1471028"/>
                <a:gridCol w="1471028"/>
              </a:tblGrid>
              <a:tr h="1375687">
                <a:tc rowSpan="2"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партнеры: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Производители сырья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Производители и поставщики оборудования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Компании, занимающиеся ремонтом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деятельности: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Производство тротуарной плитки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дизайн-проекта тротуарной плитки</a:t>
                      </a:r>
                      <a:endParaRPr lang="ru-RU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Ценностные предложения: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Цена дешевле чем у конкурентов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Квалифицированные сотрудники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Уникальный </a:t>
                      </a:r>
                      <a:r>
                        <a:rPr lang="ru-RU" sz="8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экологичный</a:t>
                      </a: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состав изделия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Отношения с клиентами:</a:t>
                      </a:r>
                    </a:p>
                    <a:p>
                      <a:r>
                        <a:rPr lang="ru-RU" sz="800" dirty="0" smtClean="0"/>
                        <a:t>Акции</a:t>
                      </a:r>
                    </a:p>
                    <a:p>
                      <a:r>
                        <a:rPr lang="ru-RU" sz="800" dirty="0" smtClean="0"/>
                        <a:t>Индивидуальная работа с клиентом и поддержание коммуникации в течении всего срока изготовления заказа</a:t>
                      </a:r>
                    </a:p>
                    <a:p>
                      <a:r>
                        <a:rPr lang="ru-RU" sz="800" dirty="0" smtClean="0"/>
                        <a:t>Предоставление гарантийных обязательств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800" dirty="0" smtClean="0"/>
                        <a:t>Потребительские сегменты:</a:t>
                      </a:r>
                    </a:p>
                    <a:p>
                      <a:r>
                        <a:rPr lang="ru-RU" sz="800" dirty="0" smtClean="0"/>
                        <a:t>Строительные компании</a:t>
                      </a:r>
                    </a:p>
                    <a:p>
                      <a:r>
                        <a:rPr lang="ru-RU" sz="800" dirty="0" smtClean="0"/>
                        <a:t>Компании, занимающиеся благоустройством территории</a:t>
                      </a:r>
                    </a:p>
                    <a:p>
                      <a:r>
                        <a:rPr lang="ru-RU" sz="800" dirty="0" smtClean="0"/>
                        <a:t>Дорожные службы</a:t>
                      </a:r>
                    </a:p>
                    <a:p>
                      <a:r>
                        <a:rPr lang="ru-RU" sz="800" dirty="0" smtClean="0"/>
                        <a:t>Строительные магазины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</a:tr>
              <a:tr h="11981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Ключевые ресурсы: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Команда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Технология</a:t>
                      </a:r>
                      <a:endParaRPr lang="ru-RU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Каналы сбыта:</a:t>
                      </a:r>
                    </a:p>
                    <a:p>
                      <a:r>
                        <a:rPr lang="ru-RU" sz="800" dirty="0" smtClean="0"/>
                        <a:t>Группа в социальных сетях</a:t>
                      </a:r>
                    </a:p>
                    <a:p>
                      <a:r>
                        <a:rPr lang="ru-RU" sz="800" dirty="0" smtClean="0"/>
                        <a:t>СМИ</a:t>
                      </a:r>
                      <a:r>
                        <a:rPr lang="ru-RU" sz="800" baseline="0" dirty="0" smtClean="0"/>
                        <a:t> (т</a:t>
                      </a:r>
                      <a:r>
                        <a:rPr lang="ru-RU" sz="800" dirty="0" smtClean="0"/>
                        <a:t>елевидение и радиовещание)</a:t>
                      </a:r>
                    </a:p>
                    <a:p>
                      <a:r>
                        <a:rPr lang="ru-RU" sz="800" dirty="0" smtClean="0"/>
                        <a:t>Участие в конференциях и выставках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7250">
                <a:tc gridSpan="3">
                  <a:txBody>
                    <a:bodyPr/>
                    <a:lstStyle/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Структура издержек: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Аренда помещения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Затраты на покупку оборудования и сырья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Затраты на рекламу и налоги</a:t>
                      </a:r>
                      <a:b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Затраты на заработную плату сотрудников</a:t>
                      </a:r>
                    </a:p>
                    <a:p>
                      <a:r>
                        <a:rPr lang="ru-RU" sz="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Затраты на ремонт оборудования</a:t>
                      </a:r>
                      <a:endParaRPr lang="ru-RU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800" dirty="0" smtClean="0"/>
                        <a:t>Потоки доходов:</a:t>
                      </a:r>
                    </a:p>
                    <a:p>
                      <a:r>
                        <a:rPr lang="ru-RU" sz="800" dirty="0" smtClean="0"/>
                        <a:t>Оказание услуги клиентам</a:t>
                      </a:r>
                    </a:p>
                    <a:p>
                      <a:r>
                        <a:rPr lang="ru-RU" sz="800" dirty="0" smtClean="0"/>
                        <a:t>Продажа тротуарной плитки</a:t>
                      </a:r>
                    </a:p>
                    <a:p>
                      <a:endParaRPr lang="ru-RU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Дорожная карта проекта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7</a:t>
            </a:fld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50CC948-837A-41B6-83E9-40F466250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562748"/>
              </p:ext>
            </p:extLst>
          </p:nvPr>
        </p:nvGraphicFramePr>
        <p:xfrm>
          <a:off x="412040" y="1249680"/>
          <a:ext cx="7969960" cy="3302000"/>
        </p:xfrm>
        <a:graphic>
          <a:graphicData uri="http://schemas.openxmlformats.org/drawingml/2006/table">
            <a:tbl>
              <a:tblPr firstRow="1" bandRow="1">
                <a:tableStyleId>{52AAA84D-81E9-4A1C-94FF-EEF83DEB22FE}</a:tableStyleId>
              </a:tblPr>
              <a:tblGrid>
                <a:gridCol w="1992490"/>
                <a:gridCol w="1992490"/>
                <a:gridCol w="1992490"/>
                <a:gridCol w="1992490"/>
              </a:tblGrid>
              <a:tr h="431518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Наименование работы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Описание работы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Стоимость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Результат</a:t>
                      </a:r>
                    </a:p>
                  </a:txBody>
                  <a:tcPr marL="15240" marR="15240" marT="15240" marB="15240" anchor="ctr"/>
                </a:tc>
              </a:tr>
              <a:tr h="604802"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Техническое оснащение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Аренда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оборудования для испытаний образцов и изготовления изделий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договорная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Готовая технологическая линия и возможность проведения испытаний</a:t>
                      </a:r>
                    </a:p>
                  </a:txBody>
                  <a:tcPr marL="15240" marR="15240" marT="15240" marB="15240"/>
                </a:tc>
              </a:tr>
              <a:tr h="619760"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Разработка рецептуры изделий и закупка сырья и расходных материалов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Покупка сырья и расходных материалов для производства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100000,00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Ваграночная пыль, песок, щелочь, химические добавки, жидкое стекло, пигмент.</a:t>
                      </a:r>
                    </a:p>
                  </a:txBody>
                  <a:tcPr marL="15240" marR="15240" marT="15240" marB="15240"/>
                </a:tc>
              </a:tr>
              <a:tr h="833120"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Проведение кампании по продвижению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Создание и распространение промо-материалов, оплата каналов коммуникаций, переговоры с клиентами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100000,00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Заявки от потенциальных клиентов, карта отработки гипотез</a:t>
                      </a:r>
                    </a:p>
                  </a:txBody>
                  <a:tcPr marL="15240" marR="15240" marT="15240" marB="15240"/>
                </a:tc>
              </a:tr>
              <a:tr h="812800"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Разработка бизнес – плана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Сбор исходных данных, расчёт финансовой модели, составление плана развития бизнеса</a:t>
                      </a: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0000,00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ahoma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ahoma"/>
                        </a:rPr>
                        <a:t>Бизнес-план, оценка рентабельности. Проверены гипотезы продаж (сценарии).</a:t>
                      </a:r>
                    </a:p>
                  </a:txBody>
                  <a:tcPr marL="15240" marR="15240" marT="15240" marB="1524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00639E2F-6BCB-D6BD-96FD-ED6BA872F990}"/>
              </a:ext>
            </a:extLst>
          </p:cNvPr>
          <p:cNvSpPr txBox="1"/>
          <p:nvPr/>
        </p:nvSpPr>
        <p:spPr>
          <a:xfrm>
            <a:off x="4961294" y="-313345"/>
            <a:ext cx="569846" cy="1915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" y="401894"/>
            <a:ext cx="1968677" cy="307773"/>
            <a:chOff x="0" y="535859"/>
            <a:chExt cx="2624903" cy="41036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535859"/>
              <a:ext cx="1294463" cy="41036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535859"/>
              <a:ext cx="1294463" cy="41036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5" y="535859"/>
              <a:ext cx="1294463" cy="41036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535859"/>
              <a:ext cx="1294463" cy="41036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535859"/>
              <a:ext cx="1294463" cy="41036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5084" y="4774004"/>
            <a:ext cx="406695" cy="38013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C3A7871-9325-5052-C54D-108FD2261056}"/>
              </a:ext>
            </a:extLst>
          </p:cNvPr>
          <p:cNvSpPr txBox="1"/>
          <p:nvPr/>
        </p:nvSpPr>
        <p:spPr>
          <a:xfrm>
            <a:off x="315716" y="846097"/>
            <a:ext cx="4576526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79290BE-CA49-403F-6B8D-3DF2255A0B68}"/>
              </a:ext>
            </a:extLst>
          </p:cNvPr>
          <p:cNvSpPr txBox="1"/>
          <p:nvPr/>
        </p:nvSpPr>
        <p:spPr>
          <a:xfrm>
            <a:off x="315716" y="2753135"/>
            <a:ext cx="1652961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200" b="1" dirty="0" err="1" smtClean="0"/>
              <a:t>Шагигалин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Газинур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Юлдашевич</a:t>
            </a:r>
            <a:endParaRPr lang="ru-RU" sz="12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8A922FB-D55A-9BA7-F28D-165DA30B20F3}"/>
              </a:ext>
            </a:extLst>
          </p:cNvPr>
          <p:cNvSpPr txBox="1"/>
          <p:nvPr/>
        </p:nvSpPr>
        <p:spPr>
          <a:xfrm>
            <a:off x="337608" y="3191717"/>
            <a:ext cx="1714712" cy="142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100" dirty="0" smtClean="0"/>
              <a:t>Наставник</a:t>
            </a:r>
          </a:p>
          <a:p>
            <a:pPr>
              <a:buNone/>
            </a:pPr>
            <a:endParaRPr lang="ru-RU" sz="1100" dirty="0"/>
          </a:p>
          <a:p>
            <a:pPr>
              <a:buNone/>
            </a:pPr>
            <a:r>
              <a:rPr lang="ru-RU" sz="1100" dirty="0" smtClean="0"/>
              <a:t>Заведующий лабораторией кафедры «Строительные конструкции»</a:t>
            </a:r>
          </a:p>
          <a:p>
            <a:pPr>
              <a:buNone/>
            </a:pPr>
            <a:endParaRPr lang="ru-RU" sz="1100" dirty="0"/>
          </a:p>
          <a:p>
            <a:pPr>
              <a:buNone/>
            </a:pPr>
            <a:endParaRPr lang="ru-RU" sz="11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CEEA8DD-4843-4DE2-1188-A7AC7752CB2E}"/>
              </a:ext>
            </a:extLst>
          </p:cNvPr>
          <p:cNvSpPr txBox="1"/>
          <p:nvPr/>
        </p:nvSpPr>
        <p:spPr>
          <a:xfrm>
            <a:off x="2240210" y="2772435"/>
            <a:ext cx="1652961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200" b="1" dirty="0" err="1" smtClean="0"/>
              <a:t>Макаева</a:t>
            </a:r>
            <a:r>
              <a:rPr lang="ru-RU" sz="1200" b="1" dirty="0" smtClean="0"/>
              <a:t> Лиана </a:t>
            </a:r>
            <a:r>
              <a:rPr lang="ru-RU" sz="1200" b="1" dirty="0" err="1" smtClean="0"/>
              <a:t>Ирнисовна</a:t>
            </a:r>
            <a:endParaRPr lang="ru-RU" sz="12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AC47883-3C43-5ECA-9F14-7E548669B03E}"/>
              </a:ext>
            </a:extLst>
          </p:cNvPr>
          <p:cNvSpPr txBox="1"/>
          <p:nvPr/>
        </p:nvSpPr>
        <p:spPr>
          <a:xfrm>
            <a:off x="2262101" y="3191717"/>
            <a:ext cx="1405659" cy="10849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100" dirty="0" err="1" smtClean="0"/>
              <a:t>Трекер</a:t>
            </a:r>
            <a:endParaRPr lang="ru-RU" sz="1100" dirty="0" smtClean="0"/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sz="1100" dirty="0" smtClean="0"/>
              <a:t>Специалист в области управления инновациями</a:t>
            </a:r>
            <a:endParaRPr lang="ru-RU" sz="11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011FB87-74EB-FF11-C1D5-2A219CAE2A9F}"/>
              </a:ext>
            </a:extLst>
          </p:cNvPr>
          <p:cNvSpPr txBox="1"/>
          <p:nvPr/>
        </p:nvSpPr>
        <p:spPr>
          <a:xfrm>
            <a:off x="4065761" y="2802788"/>
            <a:ext cx="1652961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200" b="1" dirty="0" err="1" smtClean="0"/>
              <a:t>Сагатдинова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Зиля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Динатовна</a:t>
            </a:r>
            <a:endParaRPr lang="ru-RU" sz="1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DDD51FC-FFE7-8E79-B0C9-E8F057FDB32C}"/>
              </a:ext>
            </a:extLst>
          </p:cNvPr>
          <p:cNvSpPr txBox="1"/>
          <p:nvPr/>
        </p:nvSpPr>
        <p:spPr>
          <a:xfrm>
            <a:off x="6027019" y="2802788"/>
            <a:ext cx="1652961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200" b="1" dirty="0" smtClean="0"/>
              <a:t>Кондрова Дарья Олеговна</a:t>
            </a:r>
            <a:endParaRPr lang="ru-RU" sz="12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FC5B22B-70EB-244D-9E39-8C1CE44FB7F8}"/>
              </a:ext>
            </a:extLst>
          </p:cNvPr>
          <p:cNvSpPr txBox="1"/>
          <p:nvPr/>
        </p:nvSpPr>
        <p:spPr>
          <a:xfrm>
            <a:off x="6048910" y="3191717"/>
            <a:ext cx="2094590" cy="10849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100" dirty="0" smtClean="0"/>
              <a:t>Участник</a:t>
            </a:r>
          </a:p>
          <a:p>
            <a:pPr>
              <a:buNone/>
            </a:pPr>
            <a:endParaRPr lang="ru-RU" sz="1100" dirty="0"/>
          </a:p>
          <a:p>
            <a:pPr algn="just">
              <a:buNone/>
            </a:pPr>
            <a:r>
              <a:rPr lang="ru-RU" sz="1100" dirty="0"/>
              <a:t>Студент магистратуры </a:t>
            </a:r>
          </a:p>
          <a:p>
            <a:pPr algn="just">
              <a:buNone/>
            </a:pPr>
            <a:r>
              <a:rPr lang="ru-RU" sz="1100" dirty="0"/>
              <a:t>группа МПГ02-24-01 </a:t>
            </a:r>
          </a:p>
          <a:p>
            <a:pPr algn="just">
              <a:buNone/>
            </a:pPr>
            <a:r>
              <a:rPr lang="ru-RU" sz="1100" dirty="0"/>
              <a:t>АСИ УГНТУ</a:t>
            </a:r>
          </a:p>
          <a:p>
            <a:pPr>
              <a:buNone/>
            </a:pPr>
            <a:endParaRPr lang="ru-RU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FC5B22B-70EB-244D-9E39-8C1CE44FB7F8}"/>
              </a:ext>
            </a:extLst>
          </p:cNvPr>
          <p:cNvSpPr txBox="1"/>
          <p:nvPr/>
        </p:nvSpPr>
        <p:spPr>
          <a:xfrm>
            <a:off x="4065761" y="3242847"/>
            <a:ext cx="1652961" cy="915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68580" tIns="34290" rIns="68580" bIns="34290">
            <a:spAutoFit/>
          </a:bodyPr>
          <a:lstStyle/>
          <a:p>
            <a:pPr>
              <a:buNone/>
            </a:pPr>
            <a:r>
              <a:rPr lang="ru-RU" sz="1100" dirty="0" smtClean="0"/>
              <a:t>Лидер</a:t>
            </a:r>
          </a:p>
          <a:p>
            <a:pPr>
              <a:buNone/>
            </a:pPr>
            <a:endParaRPr lang="ru-RU" sz="1100" dirty="0" smtClean="0"/>
          </a:p>
          <a:p>
            <a:pPr algn="just">
              <a:buNone/>
            </a:pPr>
            <a:r>
              <a:rPr lang="ru-RU" sz="1100" dirty="0"/>
              <a:t>С</a:t>
            </a:r>
            <a:r>
              <a:rPr lang="ru-RU" sz="1100" dirty="0" smtClean="0"/>
              <a:t>тудент магистратуры </a:t>
            </a:r>
          </a:p>
          <a:p>
            <a:pPr algn="just">
              <a:buNone/>
            </a:pPr>
            <a:r>
              <a:rPr lang="ru-RU" sz="1100" dirty="0" smtClean="0"/>
              <a:t>группа МПГ02-24-01 </a:t>
            </a:r>
          </a:p>
          <a:p>
            <a:pPr algn="just">
              <a:buNone/>
            </a:pPr>
            <a:r>
              <a:rPr lang="ru-RU" sz="1100" dirty="0" smtClean="0"/>
              <a:t>АСИ УГНТУ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92645981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7" y="349102"/>
            <a:ext cx="36234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987 03 39 151</a:t>
            </a:r>
            <a:endParaRPr lang="en-US" sz="1700" b="0" i="0" u="none" strike="noStrike" cap="none" dirty="0" smtClean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sagatdinova123@mail.ru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165B2F5-848A-4536-90D5-5A43F868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616714" cy="7284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49D24E5-1158-4DBB-8012-A27875C66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885"/>
            <a:ext cx="8610618" cy="7284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447</Words>
  <Application>Microsoft Office PowerPoint</Application>
  <PresentationFormat>Экран (16:9)</PresentationFormat>
  <Paragraphs>104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nancy</dc:creator>
  <cp:lastModifiedBy>1</cp:lastModifiedBy>
  <cp:revision>28</cp:revision>
  <dcterms:modified xsi:type="dcterms:W3CDTF">2024-11-05T09:12:37Z</dcterms:modified>
</cp:coreProperties>
</file>