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7" r:id="rId2"/>
    <p:sldId id="272" r:id="rId3"/>
    <p:sldId id="259" r:id="rId4"/>
    <p:sldId id="264" r:id="rId5"/>
    <p:sldId id="263" r:id="rId6"/>
    <p:sldId id="265" r:id="rId7"/>
    <p:sldId id="266" r:id="rId8"/>
    <p:sldId id="267" r:id="rId9"/>
    <p:sldId id="268" r:id="rId10"/>
    <p:sldId id="260" r:id="rId11"/>
    <p:sldId id="273" r:id="rId12"/>
    <p:sldId id="274" r:id="rId13"/>
    <p:sldId id="275" r:id="rId14"/>
    <p:sldId id="270" r:id="rId15"/>
    <p:sldId id="271" r:id="rId16"/>
    <p:sldId id="261" r:id="rId17"/>
  </p:sldIdLst>
  <p:sldSz cx="9144000" cy="5143500" type="screen16x9"/>
  <p:notesSz cx="6858000" cy="9144000"/>
  <p:embeddedFontLst>
    <p:embeddedFont>
      <p:font typeface="Nunito" panose="020B0604020202020204" charset="0"/>
      <p:regular r:id="rId19"/>
      <p:bold r:id="rId20"/>
    </p:embeddedFont>
    <p:embeddedFont>
      <p:font typeface="Comic Sans MS" panose="030F0702030302020204" pitchFamily="66" charset="0"/>
      <p:regular r:id="rId21"/>
      <p:bold r:id="rId22"/>
      <p:italic r:id="rId23"/>
      <p:boldItalic r:id="rId24"/>
    </p:embeddedFont>
    <p:embeddedFont>
      <p:font typeface="Gilroy" panose="020B0604020202020204" charset="-52"/>
      <p:bold r:id="rId25"/>
    </p:embeddedFont>
    <p:embeddedFont>
      <p:font typeface="Roboto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9516" autoAdjust="0"/>
  </p:normalViewPr>
  <p:slideViewPr>
    <p:cSldViewPr snapToGrid="0">
      <p:cViewPr>
        <p:scale>
          <a:sx n="155" d="100"/>
          <a:sy n="155" d="100"/>
        </p:scale>
        <p:origin x="-270" y="2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Клиника 3</c:v>
                </c:pt>
              </c:strCache>
            </c:strRef>
          </c:tx>
          <c:marker>
            <c:symbol val="none"/>
          </c:marker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253</c:v>
                </c:pt>
                <c:pt idx="1">
                  <c:v>216</c:v>
                </c:pt>
                <c:pt idx="2">
                  <c:v>305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D771-4C65-9F52-E1D21EFB9FD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Клиника 2</c:v>
                </c:pt>
              </c:strCache>
            </c:strRef>
          </c:tx>
          <c:marker>
            <c:symbol val="none"/>
          </c:marker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153</c:v>
                </c:pt>
                <c:pt idx="1">
                  <c:v>78</c:v>
                </c:pt>
                <c:pt idx="2">
                  <c:v>115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D771-4C65-9F52-E1D21EFB9FD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Клиника 1</c:v>
                </c:pt>
              </c:strCache>
            </c:strRef>
          </c:tx>
          <c:marker>
            <c:symbol val="none"/>
          </c:marker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223</c:v>
                </c:pt>
                <c:pt idx="1">
                  <c:v>245</c:v>
                </c:pt>
                <c:pt idx="2">
                  <c:v>296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D771-4C65-9F52-E1D21EFB9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395200"/>
        <c:axId val="49429248"/>
      </c:lineChart>
      <c:catAx>
        <c:axId val="1373952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 smtClean="0"/>
                  <a:t>Год</a:t>
                </a:r>
                <a:endParaRPr lang="ru-RU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9429248"/>
        <c:crosses val="autoZero"/>
        <c:auto val="1"/>
        <c:lblAlgn val="ctr"/>
        <c:lblOffset val="100"/>
        <c:noMultiLvlLbl val="0"/>
      </c:catAx>
      <c:valAx>
        <c:axId val="494292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 dirty="0" smtClean="0"/>
                  <a:t>Кол-во животных с дерматитом, </a:t>
                </a:r>
                <a:r>
                  <a:rPr lang="ru-RU" dirty="0" err="1" smtClean="0"/>
                  <a:t>шт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1.1933174224343684E-2"/>
              <c:y val="0.1613420203971386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73952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ln>
      <a:noFill/>
    </a:ln>
    <a:effectLst>
      <a:outerShdw blurRad="50800" dist="50800" dir="5400000" algn="ctr" rotWithShape="0">
        <a:srgbClr val="000000"/>
      </a:out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10664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Проблема, которую вы решаете, не существует в вакууме.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Должен быть кто-то, кто от неё страдает, иначе это не проблема. В качестве пользователя мы предлагаем выбрать группу людей, для которых эта проблема актуальна. Например, в группу могут входить люди определенной профессии или рода деятельности, жители района или города, потребители какого-то товара или услуги, владельцы какой-то собственности и так далее.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Проблема возникает не на пустом месте.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А тогда, когда пользователь совершает некоторые действия, чтобы прийти к желаемому результату. Масштабы действия могут быть разные: от продажи квартиры и выбора учебного заведения до заполнения формы на сайте или выброса мусора.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Так или иначе, при совершении этого действия что-то идёт не так, пользователь сталкивается с каким-то неудобством, барьером, которое либо вообще не даёт совершить это действие, либо затрудняет его, делает неприятным.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Хороший индикатор:</a:t>
            </a:r>
            <a:r>
              <a:rPr lang="ru" dirty="0">
                <a:solidFill>
                  <a:schemeClr val="dk1"/>
                </a:solidFill>
              </a:rPr>
              <a:t> пользователь вынужден тратить дополнительное время, деньги, нервы, здоровье, чтобы решить свою первоначальную задачу.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Обратите внимание, что задача часто всё же решается, хоть и не самым оптимальным способом. Как раз в этом месте вы можете предложить более оптимальное решение, то есть, менее затратное по деньгам, времени или нервам. Именно решение вам и предстоит разработать в ходе интенсива.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7855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5b5baf3c9d_0_3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5b5baf3c9d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4" tIns="91424" rIns="91424" bIns="91424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40342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5b5baf3c9d_0_26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5b5baf3c9d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4" tIns="91424" rIns="91424" bIns="91424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5b5baf3c9d_0_3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5b5baf3c9d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4" tIns="91424" rIns="91424" bIns="91424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hyperlink" Target="https://manufacturers.ru/company/top-ve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102068" y="1952111"/>
            <a:ext cx="5717220" cy="9196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dirty="0" smtClean="0">
                <a:solidFill>
                  <a:srgbClr val="00B050"/>
                </a:solidFill>
                <a:latin typeface="Comic Sans MS" pitchFamily="66" charset="0"/>
              </a:rPr>
              <a:t>Double</a:t>
            </a:r>
            <a:endParaRPr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213861" y="3308483"/>
            <a:ext cx="5286502" cy="8139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Gilroy" panose="00000A00000000000000" pitchFamily="2" charset="-52"/>
              </a:rPr>
              <a:t>Наставник: </a:t>
            </a:r>
            <a:r>
              <a:rPr lang="ru" dirty="0" smtClean="0"/>
              <a:t>Волков Сергей Вячеславович</a:t>
            </a:r>
            <a:endParaRPr dirty="0">
              <a:highlight>
                <a:srgbClr val="FFFF00"/>
              </a:highlight>
              <a:latin typeface="Gilroy" panose="00000A00000000000000" pitchFamily="2" charset="-52"/>
            </a:endParaRPr>
          </a:p>
        </p:txBody>
      </p:sp>
      <p:sp>
        <p:nvSpPr>
          <p:cNvPr id="6" name="Google Shape;60;p14"/>
          <p:cNvSpPr txBox="1">
            <a:spLocks/>
          </p:cNvSpPr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Акселератор</a:t>
            </a:r>
          </a:p>
          <a:p>
            <a:r>
              <a:rPr lang="ru-RU" sz="2400" dirty="0" err="1">
                <a:solidFill>
                  <a:schemeClr val="accent4"/>
                </a:solidFill>
                <a:latin typeface="Gilroy" panose="00000A00000000000000" pitchFamily="2" charset="-52"/>
              </a:rPr>
              <a:t>АгроТехноУнивер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. </a:t>
            </a:r>
            <a:r>
              <a:rPr lang="ru-RU" sz="2400" dirty="0" smtClean="0">
                <a:solidFill>
                  <a:schemeClr val="accent4"/>
                </a:solidFill>
                <a:latin typeface="Gilroy" panose="00000A00000000000000" pitchFamily="2" charset="-52"/>
              </a:rPr>
              <a:t>Осень 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ru-RU" b="1" dirty="0"/>
              <a:t>Технологическое направление </a:t>
            </a:r>
            <a:r>
              <a:rPr lang="ru-RU" b="1" dirty="0" smtClean="0"/>
              <a:t>:</a:t>
            </a:r>
            <a:endParaRPr lang="ru-RU" b="1" dirty="0">
              <a:highlight>
                <a:srgbClr val="FFFF00"/>
              </a:highlight>
            </a:endParaRPr>
          </a:p>
          <a:p>
            <a:pPr indent="-457200" algn="l">
              <a:buFont typeface="Arial" panose="020B0604020202020204" pitchFamily="34" charset="0"/>
              <a:buChar char="•"/>
            </a:pPr>
            <a:r>
              <a:rPr lang="ru-RU" dirty="0"/>
              <a:t>Биомедицинские и ветеринарные </a:t>
            </a:r>
            <a:r>
              <a:rPr lang="ru-RU" dirty="0" smtClean="0"/>
              <a:t>технологии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" y="-1"/>
            <a:ext cx="9401175" cy="6265883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1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247775" y="161925"/>
            <a:ext cx="7210425" cy="369332"/>
          </a:xfrm>
          <a:prstGeom prst="rect">
            <a:avLst/>
          </a:prstGeom>
          <a:solidFill>
            <a:schemeClr val="bg2">
              <a:lumMod val="60000"/>
              <a:lumOff val="40000"/>
              <a:alpha val="4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/>
              <a:t>Актуальность продукта</a:t>
            </a:r>
            <a:endParaRPr lang="ru-RU" sz="1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309918" y="1145740"/>
            <a:ext cx="2819399" cy="1600438"/>
          </a:xfrm>
          <a:prstGeom prst="rect">
            <a:avLst/>
          </a:prstGeom>
          <a:solidFill>
            <a:schemeClr val="tx2">
              <a:lumMod val="75000"/>
              <a:alpha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Зуд;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появление очагов облысения (чаще в области поясницы, бедер, паха);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покраснения кожи, образование папул.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72" y="2811258"/>
            <a:ext cx="3040846" cy="20272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217" y="2811258"/>
            <a:ext cx="3548082" cy="187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24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2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tx2">
              <a:alpha val="46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Дефицит 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препарата в стране.</a:t>
            </a:r>
          </a:p>
          <a:p>
            <a:pPr marL="0" indent="0">
              <a:buNone/>
            </a:pP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Стоимости; </a:t>
            </a:r>
          </a:p>
          <a:p>
            <a:pPr marL="0" indent="0"/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Дозирования препарата для кошек и мелких собак;</a:t>
            </a:r>
          </a:p>
          <a:p>
            <a:pPr marL="0" indent="0"/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/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bg1">
              <a:lumMod val="95000"/>
              <a:alpha val="77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/>
              <a:t>Проблема</a:t>
            </a: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01050" cy="56007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Наше решение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solidFill>
            <a:schemeClr val="bg1">
              <a:lumMod val="95000"/>
              <a:alpha val="81000"/>
            </a:schemeClr>
          </a:solidFill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ru-RU" u="sng" dirty="0" smtClean="0">
                <a:solidFill>
                  <a:schemeClr val="tx1"/>
                </a:solidFill>
              </a:rPr>
              <a:t>Дерматовел</a:t>
            </a:r>
            <a:r>
              <a:rPr lang="ru-RU" dirty="0" smtClean="0">
                <a:solidFill>
                  <a:schemeClr val="tx1"/>
                </a:solidFill>
              </a:rPr>
              <a:t> – это лекарственный препарат, разработанный для устранения симптомов аллергии мелких домашних животных. </a:t>
            </a:r>
          </a:p>
          <a:p>
            <a:pPr marL="114300" indent="0" algn="ctr">
              <a:buNone/>
            </a:pPr>
            <a:r>
              <a:rPr lang="ru-RU" i="1" dirty="0" smtClean="0">
                <a:solidFill>
                  <a:srgbClr val="00B050"/>
                </a:solidFill>
              </a:rPr>
              <a:t>Дерматовел</a:t>
            </a:r>
            <a:r>
              <a:rPr lang="ru-RU" dirty="0" smtClean="0">
                <a:solidFill>
                  <a:schemeClr val="tx1"/>
                </a:solidFill>
              </a:rPr>
              <a:t> – это..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Доступность для пользователей.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Эффективность использования.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Удобство дозирования.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Быстрота действия.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Безопасность длительного и короткого применения.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Негормональный препарат нового поколения.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Наш проект нацелен на то, чтобы разработать методику по изготовлению данного препарата в наиболее рациональной и удобной лекарственной формой не только для собак, но и для кошек с необходимой дозировкой.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25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58409F6-9FF3-372E-07C3-9EE0292D4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8030" y="0"/>
            <a:ext cx="9242030" cy="5143500"/>
          </a:xfrm>
          <a:prstGeom prst="rect">
            <a:avLst/>
          </a:prstGeom>
        </p:spPr>
      </p:pic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1">
              <a:alpha val="56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Пользователи</a:t>
            </a:r>
            <a:endParaRPr b="1"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689229"/>
            <a:ext cx="8520600" cy="2728210"/>
          </a:xfrm>
          <a:prstGeom prst="rect">
            <a:avLst/>
          </a:prstGeom>
          <a:solidFill>
            <a:schemeClr val="lt1">
              <a:alpha val="63447"/>
            </a:schemeClr>
          </a:solidFill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ru-RU" sz="2400" b="1" dirty="0">
                <a:solidFill>
                  <a:schemeClr val="tx1"/>
                </a:solidFill>
              </a:rPr>
              <a:t>Ветеринарные клиники для мелких домашних животных;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ru-RU" sz="2400" b="1" dirty="0" smtClean="0">
                <a:solidFill>
                  <a:schemeClr val="tx1"/>
                </a:solidFill>
              </a:rPr>
              <a:t>Зоопарки;</a:t>
            </a:r>
          </a:p>
          <a:p>
            <a:pPr marL="342900">
              <a:spcAft>
                <a:spcPts val="1200"/>
              </a:spcAft>
              <a:buFontTx/>
              <a:buChar char="-"/>
            </a:pPr>
            <a:r>
              <a:rPr lang="ru-RU" sz="2400" b="1" dirty="0">
                <a:solidFill>
                  <a:schemeClr val="tx1"/>
                </a:solidFill>
              </a:rPr>
              <a:t>Приюты для бездомных </a:t>
            </a:r>
            <a:r>
              <a:rPr lang="ru-RU" sz="2400" b="1" dirty="0" smtClean="0">
                <a:solidFill>
                  <a:schemeClr val="tx1"/>
                </a:solidFill>
              </a:rPr>
              <a:t>животных;</a:t>
            </a:r>
          </a:p>
          <a:p>
            <a:pPr marL="342900">
              <a:spcAft>
                <a:spcPts val="1200"/>
              </a:spcAft>
              <a:buFontTx/>
              <a:buChar char="-"/>
            </a:pPr>
            <a:r>
              <a:rPr lang="ru-RU" sz="2400" b="1" dirty="0" smtClean="0">
                <a:solidFill>
                  <a:schemeClr val="tx1"/>
                </a:solidFill>
              </a:rPr>
              <a:t>Владельцы </a:t>
            </a:r>
            <a:r>
              <a:rPr lang="ru-RU" sz="2400" b="1" dirty="0">
                <a:solidFill>
                  <a:schemeClr val="tx1"/>
                </a:solidFill>
              </a:rPr>
              <a:t>мелких домашних животных.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276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" y="-510970"/>
            <a:ext cx="9235077" cy="6157211"/>
          </a:xfrm>
          <a:prstGeom prst="rect">
            <a:avLst/>
          </a:prstGeom>
        </p:spPr>
      </p:pic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tx2">
              <a:alpha val="83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/>
              <a:t>Актуальность</a:t>
            </a:r>
            <a:endParaRPr b="1"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701111"/>
              </p:ext>
            </p:extLst>
          </p:nvPr>
        </p:nvGraphicFramePr>
        <p:xfrm>
          <a:off x="922020" y="1126490"/>
          <a:ext cx="7345680" cy="391794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485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485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485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68279">
                <a:tc>
                  <a:txBody>
                    <a:bodyPr/>
                    <a:lstStyle/>
                    <a:p>
                      <a:r>
                        <a:rPr lang="ru-RU" dirty="0" smtClean="0"/>
                        <a:t>Запрос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 России,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показов в месяц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 Пермскому,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краю показов в месяц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Апоквел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43990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635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Апоквел</a:t>
                      </a:r>
                      <a:r>
                        <a:rPr lang="ru-RU" dirty="0" smtClean="0"/>
                        <a:t> для кошек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smtClean="0"/>
                        <a:t>Дерматит у собак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14986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smtClean="0"/>
                        <a:t>Дерматит у кошек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9267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68279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Препараты при дерматите у собак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742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68279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Препараты при дерматите у кошек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55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174" y="187850"/>
            <a:ext cx="8567505" cy="871330"/>
          </a:xfrm>
          <a:noFill/>
          <a:ln w="285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Статистика распространённости дерматита в г.Пермь за </a:t>
            </a:r>
            <a:r>
              <a:rPr lang="ru-RU" dirty="0" smtClean="0"/>
              <a:t>2020-2022 </a:t>
            </a:r>
            <a:r>
              <a:rPr lang="ru-RU" dirty="0"/>
              <a:t>г.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516380" y="1211580"/>
          <a:ext cx="6385560" cy="3665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6580" y="464819"/>
            <a:ext cx="2491740" cy="57912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Дерматовел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solidFill>
            <a:schemeClr val="tx2">
              <a:alpha val="51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Действующее вещество «</a:t>
            </a:r>
            <a:r>
              <a:rPr lang="ru-RU" dirty="0" err="1" smtClean="0">
                <a:solidFill>
                  <a:schemeClr val="tx1"/>
                </a:solidFill>
              </a:rPr>
              <a:t>оклацитиниба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малеат</a:t>
            </a:r>
            <a:r>
              <a:rPr lang="ru-RU" dirty="0" smtClean="0">
                <a:solidFill>
                  <a:schemeClr val="tx1"/>
                </a:solidFill>
              </a:rPr>
              <a:t>»;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Интервальная доза для кошек и собак: 0,4-0,6 мг/кг;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Курс лечения 7-14 дней; принимать 2 раза в день.</a:t>
            </a:r>
          </a:p>
          <a:p>
            <a:pPr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4800" y="2312428"/>
          <a:ext cx="8397240" cy="27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93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993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9931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9931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88169">
                <a:tc>
                  <a:txBody>
                    <a:bodyPr/>
                    <a:lstStyle/>
                    <a:p>
                      <a:r>
                        <a:rPr lang="ru-RU" dirty="0" smtClean="0"/>
                        <a:t>Вес животного, 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Дозировка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</a:rPr>
                        <a:t>оклацитиниба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</a:rPr>
                        <a:t>малеат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, мг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</a:t>
                      </a:r>
                      <a:r>
                        <a:rPr lang="ru-RU" baseline="0" dirty="0" smtClean="0"/>
                        <a:t> таблеток на 1 приём, </a:t>
                      </a:r>
                      <a:r>
                        <a:rPr lang="ru-RU" baseline="0" dirty="0" err="1" smtClean="0"/>
                        <a:t>шт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таблеток на курс лечения,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шт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493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1-3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0,5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14-28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493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4-8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14-28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48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9-15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 smtClean="0"/>
                        <a:t>14-28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745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16-25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 smtClean="0"/>
                        <a:t>14-28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1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lt1">
              <a:alpha val="62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Лекарственная форма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0040" y="1129614"/>
            <a:ext cx="8504640" cy="3541445"/>
          </a:xfrm>
          <a:solidFill>
            <a:schemeClr val="tx2">
              <a:alpha val="62000"/>
            </a:schemeClr>
          </a:solidFill>
        </p:spPr>
        <p:txBody>
          <a:bodyPr/>
          <a:lstStyle/>
          <a:p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Лекарственная форма – таблетки, покрытые кишечнорастворимой               оболочкой;</a:t>
            </a:r>
          </a:p>
          <a:p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Упаковка – пластиковые баночки (объём 30 мл) от ООО ПК «</a:t>
            </a:r>
            <a:r>
              <a:rPr lang="ru-RU" spc="-1" dirty="0" err="1" smtClean="0">
                <a:solidFill>
                  <a:srgbClr val="000000"/>
                </a:solidFill>
                <a:latin typeface="Times New Roman"/>
              </a:rPr>
              <a:t>Руспак</a:t>
            </a: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» 7 руб./</a:t>
            </a:r>
            <a:r>
              <a:rPr lang="ru-RU" spc="-1" dirty="0" err="1" smtClean="0">
                <a:solidFill>
                  <a:srgbClr val="000000"/>
                </a:solidFill>
                <a:latin typeface="Times New Roman"/>
              </a:rPr>
              <a:t>шт</a:t>
            </a: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;</a:t>
            </a:r>
          </a:p>
          <a:p>
            <a:pPr>
              <a:buNone/>
            </a:pPr>
            <a:endParaRPr lang="ru-RU" spc="-1" dirty="0" smtClean="0">
              <a:solidFill>
                <a:srgbClr val="000000"/>
              </a:solidFill>
              <a:latin typeface="Times New Roman"/>
            </a:endParaRPr>
          </a:p>
          <a:p>
            <a:pPr>
              <a:buNone/>
            </a:pPr>
            <a:endParaRPr lang="ru-RU" spc="-1" dirty="0" smtClean="0">
              <a:solidFill>
                <a:srgbClr val="000000"/>
              </a:solidFill>
              <a:latin typeface="Times New Roman"/>
            </a:endParaRPr>
          </a:p>
          <a:p>
            <a:pPr>
              <a:buNone/>
            </a:pPr>
            <a:endParaRPr lang="ru-RU" spc="-1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6" name="Рисунок 5" descr="8c152889-6803-4da0-84b4-285aa3e30a4a.jfif"/>
          <p:cNvPicPr>
            <a:picLocks noChangeAspect="1"/>
          </p:cNvPicPr>
          <p:nvPr/>
        </p:nvPicPr>
        <p:blipFill>
          <a:blip r:embed="rId3"/>
          <a:srcRect l="27888" t="32445" r="25889" b="21629"/>
          <a:stretch>
            <a:fillRect/>
          </a:stretch>
        </p:blipFill>
        <p:spPr>
          <a:xfrm>
            <a:off x="632460" y="2339340"/>
            <a:ext cx="3169920" cy="2362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246" y="2133659"/>
            <a:ext cx="2172242" cy="25010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50287" y="4647687"/>
            <a:ext cx="2043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Дизайн этикетки препарата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228596" y="64335"/>
            <a:ext cx="8520600" cy="435128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/>
              <a:t>Аналоги решения</a:t>
            </a:r>
            <a:endParaRPr sz="2000"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330960"/>
              </p:ext>
            </p:extLst>
          </p:nvPr>
        </p:nvGraphicFramePr>
        <p:xfrm>
          <a:off x="223836" y="499463"/>
          <a:ext cx="8696328" cy="5478780"/>
        </p:xfrm>
        <a:graphic>
          <a:graphicData uri="http://schemas.openxmlformats.org/drawingml/2006/table">
            <a:tbl>
              <a:tblPr firstRow="1">
                <a:tableStyleId>{D7AC3CCA-C797-4891-BE02-D94E43425B78}</a:tableStyleId>
              </a:tblPr>
              <a:tblGrid>
                <a:gridCol w="14493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93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46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541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493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4938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13070"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Сравнительная характеристика</a:t>
                      </a:r>
                      <a:endParaRPr lang="ru-RU" sz="1100" b="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Дерматовел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err="1" smtClean="0"/>
                        <a:t>Апоквел</a:t>
                      </a:r>
                      <a:endParaRPr lang="ru-RU" sz="105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err="1" smtClean="0"/>
                        <a:t>Метипред</a:t>
                      </a:r>
                      <a:endParaRPr lang="ru-RU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Экзекан</a:t>
                      </a:r>
                      <a:endParaRPr lang="ru-RU" sz="105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err="1" smtClean="0"/>
                        <a:t>Экорал</a:t>
                      </a:r>
                      <a:endParaRPr lang="ru-RU" sz="1050" b="1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8317">
                <a:tc>
                  <a:txBody>
                    <a:bodyPr/>
                    <a:lstStyle/>
                    <a:p>
                      <a:r>
                        <a:rPr lang="ru-RU" sz="1050" b="0" dirty="0" smtClean="0"/>
                        <a:t>Действующее вещество</a:t>
                      </a:r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Оклацитиниба</a:t>
                      </a: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малеат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Оклацитиниба</a:t>
                      </a: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малеат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Метилпреднизолон</a:t>
                      </a:r>
                      <a:endParaRPr lang="ru-RU" sz="105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/>
                        <a:t>Дексаметазон</a:t>
                      </a:r>
                      <a:endParaRPr lang="ru-RU" sz="110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Циклоспорин</a:t>
                      </a:r>
                      <a:endParaRPr lang="ru-RU" sz="110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8317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Цена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</a:t>
                      </a:r>
                      <a:r>
                        <a:rPr lang="ru-RU" sz="1050" baseline="0" dirty="0" smtClean="0"/>
                        <a:t> 1200 </a:t>
                      </a:r>
                      <a:r>
                        <a:rPr lang="ru-RU" sz="1050" baseline="0" smtClean="0"/>
                        <a:t>до 2700 </a:t>
                      </a:r>
                      <a:r>
                        <a:rPr lang="ru-RU" sz="1050" baseline="0" dirty="0" err="1" smtClean="0"/>
                        <a:t>руб</a:t>
                      </a:r>
                      <a:r>
                        <a:rPr lang="ru-RU" sz="1050" baseline="0" dirty="0" smtClean="0"/>
                        <a:t> за 20 </a:t>
                      </a:r>
                      <a:r>
                        <a:rPr lang="ru-RU" sz="1050" baseline="0" dirty="0" err="1" smtClean="0"/>
                        <a:t>таб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 2000 до 4000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20 </a:t>
                      </a:r>
                      <a:r>
                        <a:rPr lang="ru-RU" sz="1050" dirty="0" err="1" smtClean="0"/>
                        <a:t>таб</a:t>
                      </a:r>
                      <a:r>
                        <a:rPr lang="ru-RU" sz="1050" dirty="0" smtClean="0"/>
                        <a:t> 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 362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30 таблеток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 1300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16 </a:t>
                      </a:r>
                      <a:r>
                        <a:rPr lang="ru-RU" sz="1050" dirty="0" err="1" smtClean="0"/>
                        <a:t>шт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944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50 </a:t>
                      </a:r>
                      <a:r>
                        <a:rPr lang="ru-RU" sz="1050" dirty="0" err="1" smtClean="0"/>
                        <a:t>шт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3425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Побочные эффекты</a:t>
                      </a:r>
                      <a:endParaRPr lang="ru-RU" sz="110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Проблемы с  ЖКТ, циститом, кожные и подкожные новообразования, инфекции кожи, вызванные дрожжевыми грибами</a:t>
                      </a:r>
                      <a:endParaRPr lang="ru-RU" sz="1050" dirty="0" smtClean="0"/>
                    </a:p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Проблемы с  ЖКТ, циститом, кожные и подкожные новообразования, инфекции кожи, вызванные дрожжевыми грибами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Проблемы с ЖКТ,</a:t>
                      </a:r>
                      <a:r>
                        <a:rPr lang="ru-RU" sz="1050" baseline="0" dirty="0" smtClean="0"/>
                        <a:t> развитие катаракты, Остеопороз, развитие ожирения, снижение иммунитета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Проблемы с ЖКТ, конвульсии, гипертензия, полифагия, полидипсия, полиурия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Повышается риск развития лимфом, локальных и </a:t>
                      </a:r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генерализованных</a:t>
                      </a: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инфекций, анемия, тромбоцитопения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8317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Лекарственная форма 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Таблетки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Таблетки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Таблетки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Брикеты в форме сахарного кубика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Капсулы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3218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Являются</a:t>
                      </a:r>
                      <a:r>
                        <a:rPr lang="ru-RU" sz="1050" baseline="0" dirty="0" smtClean="0"/>
                        <a:t> гормональным веществом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 </a:t>
                      </a:r>
                    </a:p>
                    <a:p>
                      <a:r>
                        <a:rPr lang="ru-RU" sz="1050" dirty="0" smtClean="0"/>
                        <a:t>         </a:t>
                      </a:r>
                      <a:endParaRPr lang="ru-RU" sz="1050" dirty="0"/>
                    </a:p>
                  </a:txBody>
                  <a:tcPr>
                    <a:solidFill>
                      <a:srgbClr val="92D050">
                        <a:alpha val="7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>
                    <a:solidFill>
                      <a:srgbClr val="92D050">
                        <a:alpha val="7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C00000">
                        <a:alpha val="7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b="0" i="0" u="none" strike="noStrike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solidFill>
                      <a:srgbClr val="C00000">
                        <a:alpha val="7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>
                    <a:solidFill>
                      <a:srgbClr val="C00000">
                        <a:alpha val="74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73351500"/>
                  </a:ext>
                </a:extLst>
              </a:tr>
              <a:tr h="398317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Начало действия 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</a:t>
                      </a:r>
                      <a:r>
                        <a:rPr lang="ru-RU" sz="1050" baseline="0" dirty="0" smtClean="0"/>
                        <a:t> 1 час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 1 час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</a:t>
                      </a:r>
                      <a:r>
                        <a:rPr lang="ru-RU" sz="1050" baseline="0" dirty="0" smtClean="0"/>
                        <a:t> 1,5 часа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 20 мин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dirty="0" smtClean="0"/>
                        <a:t>Через 1 час</a:t>
                      </a:r>
                    </a:p>
                    <a:p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07760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Страна</a:t>
                      </a:r>
                      <a:r>
                        <a:rPr lang="ru-RU" sz="1050" baseline="0" dirty="0" smtClean="0"/>
                        <a:t> производства, д</a:t>
                      </a:r>
                      <a:r>
                        <a:rPr lang="ru-RU" sz="1050" dirty="0" smtClean="0"/>
                        <a:t>оступность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Россия, доступность высокая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США, доступность низкая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Португалия,</a:t>
                      </a:r>
                      <a:r>
                        <a:rPr lang="ru-RU" sz="1050" baseline="0" dirty="0" smtClean="0"/>
                        <a:t> доступность низкая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dirty="0" smtClean="0"/>
                        <a:t>Россия, доступность высокая</a:t>
                      </a:r>
                    </a:p>
                    <a:p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Чехия, доступность</a:t>
                      </a:r>
                      <a:r>
                        <a:rPr lang="ru-RU" sz="1050" baseline="0" dirty="0" smtClean="0"/>
                        <a:t> низкая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1585">
                <a:tc>
                  <a:txBody>
                    <a:bodyPr/>
                    <a:lstStyle/>
                    <a:p>
                      <a:r>
                        <a:rPr lang="ru-RU" dirty="0" smtClean="0"/>
                        <a:t>Длительность применения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2125191" y="4042364"/>
            <a:ext cx="47927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550395" y="4032876"/>
            <a:ext cx="51080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108027" y="4045545"/>
            <a:ext cx="3342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275142" y="3887862"/>
            <a:ext cx="0" cy="3090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6618363" y="4048841"/>
            <a:ext cx="28377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750795" y="3887862"/>
            <a:ext cx="9458" cy="3090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8084556" y="4051852"/>
            <a:ext cx="30269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8223293" y="3887862"/>
            <a:ext cx="12612" cy="3090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220" y="109745"/>
            <a:ext cx="8520600" cy="572700"/>
          </a:xfrm>
          <a:solidFill>
            <a:schemeClr val="tx2">
              <a:alpha val="58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Себестоимость сырья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0020" y="716282"/>
          <a:ext cx="8740140" cy="4335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33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133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133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19073">
                <a:tc>
                  <a:txBody>
                    <a:bodyPr/>
                    <a:lstStyle/>
                    <a:p>
                      <a:r>
                        <a:rPr lang="ru-RU" dirty="0" smtClean="0"/>
                        <a:t>Ингредиенты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 ингредиентов за 1 кг,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 ингредиентов в 1 таблетке,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63341">
                <a:tc>
                  <a:txBody>
                    <a:bodyPr/>
                    <a:lstStyle/>
                    <a:p>
                      <a:r>
                        <a:rPr lang="ru-RU" dirty="0" smtClean="0"/>
                        <a:t>Магния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стеарат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1)0,00143195</a:t>
                      </a:r>
                    </a:p>
                    <a:p>
                      <a:r>
                        <a:rPr lang="ru-RU" sz="1100" dirty="0" smtClean="0"/>
                        <a:t>2)0,0019827</a:t>
                      </a:r>
                    </a:p>
                    <a:p>
                      <a:r>
                        <a:rPr lang="ru-RU" sz="1100" dirty="0" smtClean="0"/>
                        <a:t>3)0,00312826</a:t>
                      </a:r>
                    </a:p>
                    <a:p>
                      <a:r>
                        <a:rPr lang="ru-RU" sz="1100" dirty="0" smtClean="0"/>
                        <a:t>4)0,00400946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3341">
                <a:tc>
                  <a:txBody>
                    <a:bodyPr/>
                    <a:lstStyle/>
                    <a:p>
                      <a:r>
                        <a:rPr lang="ru-RU" dirty="0" smtClean="0"/>
                        <a:t>Лактоза моногидрат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1)0,0026</a:t>
                      </a:r>
                    </a:p>
                    <a:p>
                      <a:r>
                        <a:rPr lang="ru-RU" sz="1100" dirty="0" smtClean="0"/>
                        <a:t>2)0,0036</a:t>
                      </a:r>
                    </a:p>
                    <a:p>
                      <a:r>
                        <a:rPr lang="ru-RU" sz="1100" dirty="0" smtClean="0"/>
                        <a:t>3)0,0056</a:t>
                      </a:r>
                    </a:p>
                    <a:p>
                      <a:r>
                        <a:rPr lang="ru-RU" sz="1100" dirty="0" smtClean="0"/>
                        <a:t>4)0,0072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63341">
                <a:tc>
                  <a:txBody>
                    <a:bodyPr/>
                    <a:lstStyle/>
                    <a:p>
                      <a:r>
                        <a:rPr lang="ru-RU" dirty="0" smtClean="0"/>
                        <a:t>Сахароза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1)0,00171834</a:t>
                      </a:r>
                    </a:p>
                    <a:p>
                      <a:r>
                        <a:rPr lang="ru-RU" sz="1100" dirty="0" smtClean="0"/>
                        <a:t>2)0,00237924</a:t>
                      </a:r>
                    </a:p>
                    <a:p>
                      <a:r>
                        <a:rPr lang="ru-RU" sz="1100" dirty="0" smtClean="0"/>
                        <a:t>3)0,003753912</a:t>
                      </a:r>
                    </a:p>
                    <a:p>
                      <a:r>
                        <a:rPr lang="ru-RU" sz="1100" dirty="0" smtClean="0"/>
                        <a:t>4)0,004811352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63341">
                <a:tc>
                  <a:txBody>
                    <a:bodyPr/>
                    <a:lstStyle/>
                    <a:p>
                      <a:r>
                        <a:rPr lang="ru-RU" dirty="0" smtClean="0"/>
                        <a:t>Кукурузный крахмал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1)0,00012886</a:t>
                      </a:r>
                    </a:p>
                    <a:p>
                      <a:r>
                        <a:rPr lang="ru-RU" sz="1100" dirty="0" smtClean="0"/>
                        <a:t>2)0,00017842</a:t>
                      </a:r>
                    </a:p>
                    <a:p>
                      <a:r>
                        <a:rPr lang="ru-RU" sz="1100" dirty="0" smtClean="0"/>
                        <a:t>3)0,00028151</a:t>
                      </a:r>
                    </a:p>
                    <a:p>
                      <a:r>
                        <a:rPr lang="ru-RU" sz="1100" dirty="0" smtClean="0"/>
                        <a:t>4)0,00036081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63341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Оклацитиниба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малеат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1)0,00975</a:t>
                      </a:r>
                    </a:p>
                    <a:p>
                      <a:r>
                        <a:rPr lang="ru-RU" sz="1100" dirty="0" smtClean="0"/>
                        <a:t>2)0,0135</a:t>
                      </a:r>
                    </a:p>
                    <a:p>
                      <a:r>
                        <a:rPr lang="ru-RU" sz="1100" dirty="0" smtClean="0"/>
                        <a:t>3)0,0213</a:t>
                      </a:r>
                    </a:p>
                    <a:p>
                      <a:r>
                        <a:rPr lang="ru-RU" sz="1100" dirty="0" smtClean="0"/>
                        <a:t>4)0,0273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alpha val="6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Себестоимость таблеток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7605480" cy="2101265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Итого стоимость сырья для одной таблетки: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0,5 мг -0,016руб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3 мг- 0,022руб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7 мг- 0,034 </a:t>
            </a:r>
            <a:r>
              <a:rPr lang="ru-RU" dirty="0" err="1" smtClean="0">
                <a:solidFill>
                  <a:schemeClr val="tx1"/>
                </a:solidFill>
              </a:rPr>
              <a:t>руб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15 мг- 0,044 </a:t>
            </a:r>
            <a:r>
              <a:rPr lang="ru-RU" dirty="0" err="1" smtClean="0">
                <a:solidFill>
                  <a:schemeClr val="tx1"/>
                </a:solidFill>
              </a:rPr>
              <a:t>руб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8c152889-6803-4da0-84b4-285aa3e30a4a.jfif"/>
          <p:cNvPicPr>
            <a:picLocks noChangeAspect="1"/>
          </p:cNvPicPr>
          <p:nvPr/>
        </p:nvPicPr>
        <p:blipFill>
          <a:blip r:embed="rId3"/>
          <a:srcRect l="32794" t="30716" r="26674" b="20554"/>
          <a:stretch>
            <a:fillRect/>
          </a:stretch>
        </p:blipFill>
        <p:spPr>
          <a:xfrm>
            <a:off x="5173980" y="1653539"/>
            <a:ext cx="3649980" cy="32912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>
            <a:spLocks noGrp="1"/>
          </p:cNvSpPr>
          <p:nvPr>
            <p:ph type="title"/>
          </p:nvPr>
        </p:nvSpPr>
        <p:spPr>
          <a:xfrm>
            <a:off x="299643" y="143600"/>
            <a:ext cx="8520600" cy="572700"/>
          </a:xfrm>
          <a:prstGeom prst="rect">
            <a:avLst/>
          </a:prstGeom>
        </p:spPr>
        <p:txBody>
          <a:bodyPr vert="horz" wrap="square" lIns="91424" tIns="91424" rIns="91424" bIns="91424" anchor="t" anchorCtr="0">
            <a:normAutofit fontScale="90000"/>
          </a:bodyPr>
          <a:lstStyle/>
          <a:p>
            <a:pPr lvl="0" algn="ctr" latinLnBrk="0" hangingPunct="0">
              <a:buNone/>
              <a:defRPr/>
            </a:pPr>
            <a:r>
              <a:rPr lang="ru-RU" sz="4000" dirty="0" smtClean="0">
                <a:solidFill>
                  <a:schemeClr val="tx1"/>
                </a:solidFill>
                <a:latin typeface="Times New Roman"/>
              </a:rPr>
              <a:t>Опросы клиник</a:t>
            </a:r>
            <a:endParaRPr sz="4000" dirty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109" name="Google Shape;109;p21"/>
          <p:cNvSpPr txBox="1">
            <a:spLocks noGrp="1"/>
          </p:cNvSpPr>
          <p:nvPr>
            <p:ph type="body" idx="1"/>
          </p:nvPr>
        </p:nvSpPr>
        <p:spPr>
          <a:xfrm>
            <a:off x="311700" y="850605"/>
            <a:ext cx="8520600" cy="4029739"/>
          </a:xfrm>
          <a:prstGeom prst="rect">
            <a:avLst/>
          </a:prstGeom>
        </p:spPr>
        <p:txBody>
          <a:bodyPr wrap="square" lIns="91424" tIns="91424" rIns="91424" bIns="91424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 был проведен в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Дойче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Фауна,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ВетМастер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Ника, Шанс.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Опрошено врачей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32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Заинтересовавшиеся препаратом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69%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Сомневающиеся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18%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заинтересовавшиеся в применении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3%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637" y="1854913"/>
            <a:ext cx="3577820" cy="189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13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312419" y="155656"/>
            <a:ext cx="8507823" cy="728264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vert="horz" wrap="square" lIns="91424" tIns="91424" rIns="91424" bIns="91424" anchor="t" anchorCtr="0">
            <a:normAutofit fontScale="90000"/>
          </a:bodyPr>
          <a:lstStyle/>
          <a:p>
            <a:pPr lvl="0" algn="ctr" latinLnBrk="0" hangingPunct="0">
              <a:buNone/>
              <a:defRPr/>
            </a:pPr>
            <a:r>
              <a:rPr lang="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Заинтересованные стороны</a:t>
            </a:r>
            <a:endParaRPr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1127760" y="960046"/>
            <a:ext cx="7831476" cy="3916754"/>
          </a:xfrm>
          <a:prstGeom prst="rect">
            <a:avLst/>
          </a:prstGeom>
        </p:spPr>
        <p:txBody>
          <a:bodyPr vert="horz" wrap="square" lIns="91424" tIns="91424" rIns="91424" bIns="91424" anchor="t" anchorCtr="0">
            <a:normAutofit fontScale="92500" lnSpcReduction="20000"/>
          </a:bodyPr>
          <a:lstStyle/>
          <a:p>
            <a:pPr marL="0" lvl="0" indent="0" latinLnBrk="0" hangingPunct="0">
              <a:lnSpc>
                <a:spcPct val="107000"/>
              </a:lnSpc>
              <a:spcBef>
                <a:spcPts val="1200"/>
              </a:spcBef>
              <a:buClr>
                <a:schemeClr val="dk1"/>
              </a:buClr>
              <a:buSzPct val="78000"/>
              <a:buFont typeface="Arial"/>
              <a:buNone/>
              <a:defRPr/>
            </a:pPr>
            <a:r>
              <a:rPr lang="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Зио Здоровье 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– фармацевтическое предприятие располагается на </a:t>
            </a:r>
            <a:r>
              <a:rPr lang="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территории г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 Подольска Московской области. На сегодняшний день портфель «ЗиО-Здоровье» состоит из 53 препаратов. </a:t>
            </a:r>
            <a:r>
              <a:rPr lang="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Готовы рассмотреть возможность выпуска нашего препарата.</a:t>
            </a:r>
            <a:endParaRPr lang="ru" sz="16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endParaRPr lang="ru" sz="1600" b="1" dirty="0">
              <a:solidFill>
                <a:schemeClr val="tx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r>
              <a:rPr lang="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АО завод «Ветеринарные препараты» 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готов предложить около 40 наименований       различных препаратов для лечения и профилактики заболеваний у животных. Регион: Владимирская </a:t>
            </a:r>
            <a:r>
              <a:rPr lang="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область. Готовы рассмотреть возможность выпуска нашего препарата. </a:t>
            </a:r>
            <a:endParaRPr lang="ru" sz="1600" dirty="0">
              <a:solidFill>
                <a:schemeClr val="tx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endParaRPr lang="ru" sz="1600" dirty="0"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endParaRPr lang="ru" sz="1600" dirty="0"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r>
              <a:rPr lang="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ООО «ВЕТМАРКЕТ» 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входит в Группу компаний ВИК, которая уже 29 лет является      крупнейшим производителем ветеринарных препаратов. Регион: Московская область</a:t>
            </a:r>
            <a:r>
              <a:rPr lang="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. Готовы рассмотреть возможность выпуска нашего препарата после проведения дополнительных финансовых рассчетов.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000"/>
              <a:buFont typeface="Arial"/>
              <a:buNone/>
              <a:defRPr/>
            </a:pPr>
            <a:endParaRPr lang="ru" sz="1600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pic>
        <p:nvPicPr>
          <p:cNvPr id="104" name="Рисунок 10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68797" y="1253561"/>
            <a:ext cx="914400" cy="51435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5DD39A3-1C9D-40C6-E39F-2291F9725B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4878" r="933" b="33563"/>
          <a:stretch/>
        </p:blipFill>
        <p:spPr>
          <a:xfrm>
            <a:off x="3899101" y="3030110"/>
            <a:ext cx="2390398" cy="7991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>
            <a:spLocks noGrp="1"/>
          </p:cNvSpPr>
          <p:nvPr>
            <p:ph type="title"/>
          </p:nvPr>
        </p:nvSpPr>
        <p:spPr>
          <a:xfrm>
            <a:off x="299643" y="143600"/>
            <a:ext cx="8520600" cy="572700"/>
          </a:xfrm>
          <a:prstGeom prst="rect">
            <a:avLst/>
          </a:prstGeom>
        </p:spPr>
        <p:txBody>
          <a:bodyPr vert="horz" wrap="square" lIns="91424" tIns="91424" rIns="91424" bIns="91424" anchor="t" anchorCtr="0">
            <a:normAutofit fontScale="90000"/>
          </a:bodyPr>
          <a:lstStyle/>
          <a:p>
            <a:pPr lvl="0" algn="ctr" latinLnBrk="0" hangingPunct="0">
              <a:buNone/>
              <a:defRPr/>
            </a:pPr>
            <a:r>
              <a:rPr lang="ru" sz="4000" dirty="0">
                <a:solidFill>
                  <a:schemeClr val="tx1"/>
                </a:solidFill>
                <a:latin typeface="Times New Roman"/>
              </a:rPr>
              <a:t>Заинтересованные стороны</a:t>
            </a:r>
            <a:endParaRPr sz="4000" dirty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109" name="Google Shape;109;p21"/>
          <p:cNvSpPr txBox="1">
            <a:spLocks noGrp="1"/>
          </p:cNvSpPr>
          <p:nvPr>
            <p:ph type="body" idx="1"/>
          </p:nvPr>
        </p:nvSpPr>
        <p:spPr>
          <a:xfrm>
            <a:off x="311700" y="850605"/>
            <a:ext cx="8520600" cy="4029739"/>
          </a:xfrm>
          <a:prstGeom prst="rect">
            <a:avLst/>
          </a:prstGeom>
        </p:spPr>
        <p:txBody>
          <a:bodyPr wrap="square" lIns="91424" tIns="91424" rIns="91424" bIns="91424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r>
              <a:rPr lang="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ООО «НВЦ Агроветзащита» </a:t>
            </a:r>
            <a:r>
              <a:rPr lang="ru" sz="1700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производят более 430 продуктов для домашних питомцев, продуктивных животных, птиц, рыб и рептилий. Регион: Москва</a:t>
            </a:r>
            <a:r>
              <a:rPr lang="ru" sz="1700" dirty="0" smtClean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. Готовы рассмотреть возможность выпуска нашего препарата после проведения собственных дополнительных исследований.</a:t>
            </a:r>
            <a:endParaRPr lang="ru" sz="1700" dirty="0">
              <a:solidFill>
                <a:schemeClr val="tx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1000"/>
              <a:buFont typeface="Arial"/>
              <a:buNone/>
              <a:defRPr/>
            </a:pPr>
            <a:endParaRPr lang="ru" sz="1700" b="1" dirty="0">
              <a:solidFill>
                <a:schemeClr val="tx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  <a:hlinkClick r:id="rId4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1000"/>
              <a:buFont typeface="Arial"/>
              <a:buNone/>
              <a:defRPr/>
            </a:pPr>
            <a:endParaRPr lang="ru" sz="1700" b="1" u="sng" dirty="0">
              <a:solidFill>
                <a:schemeClr val="tx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  <a:hlinkClick r:id="rId4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1000"/>
              <a:buFont typeface="Arial"/>
              <a:buNone/>
              <a:defRPr/>
            </a:pPr>
            <a:r>
              <a:rPr lang="ru" sz="1700" b="1" u="sng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Топ-Вет</a:t>
            </a:r>
            <a:r>
              <a:rPr lang="ru" sz="1700" b="1" u="sng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 </a:t>
            </a:r>
            <a:r>
              <a:rPr lang="ru" sz="1700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– производство и оптовая продажа ветеринарных препаратов для собак и кошек</a:t>
            </a:r>
            <a:r>
              <a:rPr lang="ru" sz="1700" dirty="0" smtClean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. </a:t>
            </a:r>
            <a:r>
              <a:rPr lang="ru" sz="1700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Регион: Санкт-Петербург</a:t>
            </a:r>
            <a:r>
              <a:rPr lang="ru" sz="1700" dirty="0" smtClean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. Готовы рассмотреть возможность выпуска нашего препарата.</a:t>
            </a:r>
            <a:endParaRPr lang="ru" sz="1700" dirty="0">
              <a:solidFill>
                <a:schemeClr val="tx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endParaRPr lang="ru" sz="1700" b="1" dirty="0">
              <a:solidFill>
                <a:schemeClr val="tx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endParaRPr lang="ru" sz="1700" b="1" dirty="0">
              <a:solidFill>
                <a:schemeClr val="tx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000"/>
              <a:buFont typeface="Arial"/>
              <a:buNone/>
              <a:defRPr/>
            </a:pPr>
            <a:r>
              <a:rPr lang="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ООО «Ветбиохим» </a:t>
            </a:r>
            <a:r>
              <a:rPr lang="ru" sz="1700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обладает богатым опытом работы в сфере производства </a:t>
            </a:r>
            <a:r>
              <a:rPr lang="ru" sz="1700" dirty="0" smtClean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лекарственных </a:t>
            </a:r>
            <a:r>
              <a:rPr lang="ru" sz="1700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препаратов и средств диагностики, профилактики и </a:t>
            </a:r>
            <a:r>
              <a:rPr lang="ru" sz="1700" dirty="0" smtClean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лечения </a:t>
            </a:r>
            <a:r>
              <a:rPr lang="ru" sz="1700" dirty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инфекционных и паразитарных болезней домашних и сельскохозяйственных животных.  Регион: Москва</a:t>
            </a:r>
            <a:r>
              <a:rPr lang="ru" sz="1700" dirty="0" smtClean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. </a:t>
            </a: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Г</a:t>
            </a:r>
            <a:r>
              <a:rPr lang="ru" sz="1700" dirty="0" smtClean="0">
                <a:solidFill>
                  <a:schemeClr val="tx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отовы рассмотреть возможность выпуска нашего препарата после проведения собсвенных дополнительных исследований.</a:t>
            </a:r>
            <a:endParaRPr lang="ru" sz="1700" dirty="0">
              <a:solidFill>
                <a:schemeClr val="tx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  <a:defRPr/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8C3B841-95D3-94E6-CC55-05FF1B0D98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953" y="3023129"/>
            <a:ext cx="1633259" cy="7363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B076391-225E-68C6-64A4-BD2431B5D1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700" y="1782150"/>
            <a:ext cx="1347814" cy="7363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                                    Наша команда</a:t>
            </a:r>
            <a:endParaRPr dirty="0"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1565136" y="3217600"/>
            <a:ext cx="1824676" cy="17462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11430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МЕЛЬНИКОВА ЕВГЕНИЯ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Студентка </a:t>
            </a:r>
            <a:r>
              <a:rPr lang="ru-RU" dirty="0" smtClean="0">
                <a:solidFill>
                  <a:schemeClr val="tx1"/>
                </a:solidFill>
              </a:rPr>
              <a:t>4 </a:t>
            </a:r>
            <a:r>
              <a:rPr lang="ru-RU" dirty="0">
                <a:solidFill>
                  <a:schemeClr val="tx1"/>
                </a:solidFill>
              </a:rPr>
              <a:t>курса факультета ветеринарной медицины и зоотехнии ФГБОУ ВО Пермский ГАТУ, ассистент ветеринарного врача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D9F5485-9252-9F89-EE46-226C63809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06" y="1604995"/>
            <a:ext cx="1309132" cy="1441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7264" y="3217601"/>
            <a:ext cx="167562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/>
              <a:t>БУЛДАКОВА ВИОЛЕТТА</a:t>
            </a:r>
          </a:p>
          <a:p>
            <a:r>
              <a:rPr lang="ru-RU" sz="1100" dirty="0"/>
              <a:t>Студентка </a:t>
            </a:r>
            <a:r>
              <a:rPr lang="ru-RU" sz="1100" dirty="0" smtClean="0"/>
              <a:t>4 </a:t>
            </a:r>
            <a:r>
              <a:rPr lang="ru-RU" sz="1100" dirty="0"/>
              <a:t>курса факультета ветеринарной медицины и зоотехнии  ФГБОУ ВО Пермский ГАТУ, ассистент ветеринарного врача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383" y="1576353"/>
            <a:ext cx="1497917" cy="14979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11"/>
          <a:stretch/>
        </p:blipFill>
        <p:spPr>
          <a:xfrm>
            <a:off x="1732884" y="1604995"/>
            <a:ext cx="1534668" cy="1470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7155180" y="3216626"/>
            <a:ext cx="18581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Волков Сергей Вячеславович</a:t>
            </a:r>
          </a:p>
          <a:p>
            <a:r>
              <a:rPr lang="ru-RU" sz="1200" dirty="0" smtClean="0"/>
              <a:t>Доцент кафедры инфекционных болезней ФГБОУ ВО Пермский ГАТУ, кандидат ветеринарных наук, практикующий ветеринарный врач</a:t>
            </a:r>
            <a:endParaRPr lang="ru-RU" sz="12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8228" y="1604995"/>
            <a:ext cx="1422091" cy="1469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Google Shape;86;p18"/>
          <p:cNvSpPr txBox="1">
            <a:spLocks/>
          </p:cNvSpPr>
          <p:nvPr/>
        </p:nvSpPr>
        <p:spPr>
          <a:xfrm>
            <a:off x="3396343" y="3272245"/>
            <a:ext cx="1800157" cy="1634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ru-RU" b="1" dirty="0" err="1" smtClean="0">
                <a:solidFill>
                  <a:schemeClr val="tx1"/>
                </a:solidFill>
              </a:rPr>
              <a:t>Саначёв</a:t>
            </a:r>
            <a:r>
              <a:rPr lang="ru-RU" b="1" dirty="0" smtClean="0">
                <a:solidFill>
                  <a:schemeClr val="tx1"/>
                </a:solidFill>
              </a:rPr>
              <a:t> Максим</a:t>
            </a:r>
          </a:p>
          <a:p>
            <a:pPr marL="114300" indent="0">
              <a:buFont typeface="Arial"/>
              <a:buNone/>
            </a:pPr>
            <a:r>
              <a:rPr lang="ru-RU" dirty="0" smtClean="0">
                <a:solidFill>
                  <a:schemeClr val="tx1"/>
                </a:solidFill>
              </a:rPr>
              <a:t>Студент 4 курса факультета ветеринарной медицины и зоотехнии ФГБОУ ВО Пермский ГАТУ, ассистент ветеринарного врача</a:t>
            </a:r>
          </a:p>
          <a:p>
            <a:pPr marL="0" indent="0">
              <a:spcAft>
                <a:spcPts val="1200"/>
              </a:spcAft>
              <a:buFont typeface="Arial"/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471" y="1587704"/>
            <a:ext cx="1525893" cy="1486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5213355" y="3147018"/>
            <a:ext cx="180322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 algn="ctr">
              <a:buNone/>
            </a:pPr>
            <a:r>
              <a:rPr lang="ru-RU" sz="1100" b="1" dirty="0" err="1" smtClean="0">
                <a:solidFill>
                  <a:schemeClr val="tx1"/>
                </a:solidFill>
              </a:rPr>
              <a:t>Столярова</a:t>
            </a:r>
            <a:endParaRPr lang="ru-RU" sz="1100" b="1" dirty="0" smtClean="0">
              <a:solidFill>
                <a:schemeClr val="tx1"/>
              </a:solidFill>
            </a:endParaRPr>
          </a:p>
          <a:p>
            <a:pPr marL="114300" indent="0" algn="ctr">
              <a:buNone/>
            </a:pPr>
            <a:r>
              <a:rPr lang="ru-RU" sz="1100" b="1" dirty="0" smtClean="0">
                <a:solidFill>
                  <a:schemeClr val="tx1"/>
                </a:solidFill>
              </a:rPr>
              <a:t>Ярославна</a:t>
            </a:r>
            <a:endParaRPr lang="ru-RU" sz="1100" b="1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ru-RU" sz="1100" dirty="0">
                <a:solidFill>
                  <a:schemeClr val="tx1"/>
                </a:solidFill>
              </a:rPr>
              <a:t>Студентка 4 курса факультета ветеринарной медицины и зоотехнии ФГБОУ ВО Пермский ГАТУ, ассистент ветеринарного врача</a:t>
            </a:r>
          </a:p>
          <a:p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1157</Words>
  <Application>Microsoft Office PowerPoint</Application>
  <PresentationFormat>Экран (16:9)</PresentationFormat>
  <Paragraphs>216</Paragraphs>
  <Slides>16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Nunito</vt:lpstr>
      <vt:lpstr>Comic Sans MS</vt:lpstr>
      <vt:lpstr>Gilroy</vt:lpstr>
      <vt:lpstr>Wingdings</vt:lpstr>
      <vt:lpstr>Roboto</vt:lpstr>
      <vt:lpstr>Times New Roman</vt:lpstr>
      <vt:lpstr>Simple Light</vt:lpstr>
      <vt:lpstr>Double</vt:lpstr>
      <vt:lpstr>Презентация PowerPoint</vt:lpstr>
      <vt:lpstr>Проблема</vt:lpstr>
      <vt:lpstr>Наше решение </vt:lpstr>
      <vt:lpstr>Пользователи</vt:lpstr>
      <vt:lpstr>Актуальность</vt:lpstr>
      <vt:lpstr>Статистика распространённости дерматита в г.Пермь за 2020-2022 г. </vt:lpstr>
      <vt:lpstr>Дерматовел</vt:lpstr>
      <vt:lpstr>Лекарственная форма</vt:lpstr>
      <vt:lpstr>Аналоги решения</vt:lpstr>
      <vt:lpstr>Себестоимость сырья</vt:lpstr>
      <vt:lpstr>Себестоимость таблеток</vt:lpstr>
      <vt:lpstr>Опросы клиник</vt:lpstr>
      <vt:lpstr>Заинтересованные стороны</vt:lpstr>
      <vt:lpstr>Заинтересованные стороны</vt:lpstr>
      <vt:lpstr>                                    Наша 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Acer</cp:lastModifiedBy>
  <cp:revision>70</cp:revision>
  <dcterms:modified xsi:type="dcterms:W3CDTF">2023-12-04T15:30:05Z</dcterms:modified>
</cp:coreProperties>
</file>