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Raleway"/>
      <p:regular r:id="rId16"/>
      <p:bold r:id="rId17"/>
      <p:italic r:id="rId18"/>
      <p:boldItalic r:id="rId19"/>
    </p:embeddedFont>
    <p:embeddedFont>
      <p:font typeface="Raleway SemiBold"/>
      <p:regular r:id="rId20"/>
      <p:bold r:id="rId21"/>
      <p:italic r:id="rId22"/>
      <p:boldItalic r:id="rId23"/>
    </p:embeddedFont>
    <p:embeddedFont>
      <p:font typeface="Helvetica Neue"/>
      <p:regular r:id="rId24"/>
      <p:bold r:id="rId25"/>
      <p:italic r:id="rId26"/>
      <p:boldItalic r:id="rId27"/>
    </p:embeddedFon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SemiBold-regular.fntdata"/><Relationship Id="rId22" Type="http://schemas.openxmlformats.org/officeDocument/2006/relationships/font" Target="fonts/RalewaySemiBold-italic.fntdata"/><Relationship Id="rId21" Type="http://schemas.openxmlformats.org/officeDocument/2006/relationships/font" Target="fonts/RalewaySemiBold-bold.fntdata"/><Relationship Id="rId24" Type="http://schemas.openxmlformats.org/officeDocument/2006/relationships/font" Target="fonts/HelveticaNeue-regular.fntdata"/><Relationship Id="rId23" Type="http://schemas.openxmlformats.org/officeDocument/2006/relationships/font" Target="fonts/RalewaySemiBold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HelveticaNeue-italic.fntdata"/><Relationship Id="rId25" Type="http://schemas.openxmlformats.org/officeDocument/2006/relationships/font" Target="fonts/HelveticaNeue-bold.fntdata"/><Relationship Id="rId28" Type="http://schemas.openxmlformats.org/officeDocument/2006/relationships/font" Target="fonts/CenturyGothic-regular.fntdata"/><Relationship Id="rId27" Type="http://schemas.openxmlformats.org/officeDocument/2006/relationships/font" Target="fonts/HelveticaNeue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Raleway-bold.fntdata"/><Relationship Id="rId16" Type="http://schemas.openxmlformats.org/officeDocument/2006/relationships/font" Target="fonts/Raleway-regular.fntdata"/><Relationship Id="rId19" Type="http://schemas.openxmlformats.org/officeDocument/2006/relationships/font" Target="fonts/Raleway-boldItalic.fntdata"/><Relationship Id="rId18" Type="http://schemas.openxmlformats.org/officeDocument/2006/relationships/font" Target="fonts/Raleway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16.png"/><Relationship Id="rId5" Type="http://schemas.openxmlformats.org/officeDocument/2006/relationships/image" Target="../media/image11.png"/><Relationship Id="rId6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9.jpg"/><Relationship Id="rId6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Э К О Е Д</a:t>
            </a:r>
            <a:endParaRPr sz="3100"/>
          </a:p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456818" y="1919681"/>
            <a:ext cx="3825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600"/>
              <a:t>У нас все съедобно!</a:t>
            </a:r>
            <a:endParaRPr sz="1600"/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Google Shape;116;p25"/>
          <p:cNvCxnSpPr/>
          <p:nvPr/>
        </p:nvCxnSpPr>
        <p:spPr>
          <a:xfrm>
            <a:off x="258675" y="1892250"/>
            <a:ext cx="3312900" cy="1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163800" y="1221600"/>
            <a:ext cx="4107600" cy="33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Важность сохранения окружающей среды региона  от загрязнения одноразовой посудой и продвижение тренда эко-фуд. </a:t>
            </a:r>
            <a:endParaRPr i="0" sz="11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609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74650" lvl="0" marL="54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100"/>
              <a:buFont typeface="Raleway"/>
              <a:buChar char="●"/>
            </a:pPr>
            <a:r>
              <a:rPr i="0" lang="ru" sz="11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 - загрязненност</a:t>
            </a:r>
            <a:r>
              <a:rPr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ь региона</a:t>
            </a:r>
            <a:endParaRPr i="0" sz="11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74650" lvl="0" marL="54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Экологичность упаковки с каждым годом увеличивает влияние на продажи в сфере туризма и обслуживания</a:t>
            </a:r>
            <a:endParaRPr sz="11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74650" lvl="0" marL="5400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Помимо экологичности, при выборе упаковки для товаров необходимо учитывать рентабельность и практичность. Модные эко-материалы нового поколения имеют высокую стоимость. Поэтому пал выбор на менее затратную - пластик из кукурузного крахмала (время разлагаемости 30-70 дней)</a:t>
            </a:r>
            <a:endParaRPr sz="1100" u="none" cap="none" strike="noStrike">
              <a:solidFill>
                <a:srgbClr val="132C40"/>
              </a:solidFill>
              <a:highlight>
                <a:schemeClr val="accent6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46665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233400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7" name="Google Shape;137;p26"/>
          <p:cNvSpPr txBox="1"/>
          <p:nvPr/>
        </p:nvSpPr>
        <p:spPr>
          <a:xfrm>
            <a:off x="4630650" y="3899100"/>
            <a:ext cx="24135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3824" y="3123063"/>
            <a:ext cx="2094421" cy="156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6"/>
          <p:cNvSpPr txBox="1"/>
          <p:nvPr/>
        </p:nvSpPr>
        <p:spPr>
          <a:xfrm>
            <a:off x="-2253725" y="3461588"/>
            <a:ext cx="2555400" cy="14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26"/>
          <p:cNvPicPr preferRelativeResize="0"/>
          <p:nvPr/>
        </p:nvPicPr>
        <p:blipFill rotWithShape="1">
          <a:blip r:embed="rId6">
            <a:alphaModFix/>
          </a:blip>
          <a:srcRect b="0" l="4183" r="6610" t="2553"/>
          <a:stretch/>
        </p:blipFill>
        <p:spPr>
          <a:xfrm>
            <a:off x="4724487" y="1221588"/>
            <a:ext cx="2153076" cy="1569876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/>
          <p:nvPr/>
        </p:nvSpPr>
        <p:spPr>
          <a:xfrm>
            <a:off x="4753825" y="2791475"/>
            <a:ext cx="2094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упаковка из кукурузного крахмала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4753825" y="4692950"/>
            <a:ext cx="2094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упаковка из сахарного </a:t>
            </a:r>
            <a:r>
              <a:rPr lang="ru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тростника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>
            <p:ph type="title"/>
          </p:nvPr>
        </p:nvSpPr>
        <p:spPr>
          <a:xfrm>
            <a:off x="1297667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8" name="Google Shape;148;p27"/>
          <p:cNvSpPr txBox="1"/>
          <p:nvPr>
            <p:ph idx="1" type="body"/>
          </p:nvPr>
        </p:nvSpPr>
        <p:spPr>
          <a:xfrm>
            <a:off x="456825" y="1540500"/>
            <a:ext cx="47433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/>
              <a:t>дизайнеры (графические и фуд-дизайнеры)</a:t>
            </a:r>
            <a:endParaRPr sz="1400"/>
          </a:p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/>
              <a:t>любители стрит-фуда</a:t>
            </a:r>
            <a:endParaRPr sz="1400"/>
          </a:p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/>
              <a:t>представители гастрономического обслуживания и туризма</a:t>
            </a:r>
            <a:endParaRPr sz="1400"/>
          </a:p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/>
              <a:t>взрослые и дети, которым занимаются рисованием </a:t>
            </a:r>
            <a:endParaRPr sz="1400"/>
          </a:p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/>
              <a:t>блогеры</a:t>
            </a:r>
            <a:endParaRPr sz="1400"/>
          </a:p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/>
              <a:t>люди, которые заботятся об окружающей среде</a:t>
            </a:r>
            <a:endParaRPr sz="1400"/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6" name="Google Shape;15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525" y="1368481"/>
            <a:ext cx="3283254" cy="3283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/>
          <p:nvPr>
            <p:ph type="title"/>
          </p:nvPr>
        </p:nvSpPr>
        <p:spPr>
          <a:xfrm>
            <a:off x="1264917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3" name="Google Shape;163;p28"/>
          <p:cNvSpPr txBox="1"/>
          <p:nvPr>
            <p:ph idx="1" type="body"/>
          </p:nvPr>
        </p:nvSpPr>
        <p:spPr>
          <a:xfrm>
            <a:off x="456818" y="1663381"/>
            <a:ext cx="6568200" cy="17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/>
              <a:t>Люди хотят вкусно поесть и получить новые впечатления, а также не оставить после себя мусор. </a:t>
            </a:r>
            <a:r>
              <a:rPr lang="ru" sz="1300"/>
              <a:t>Мы помогаем им с этим!</a:t>
            </a:r>
            <a:endParaRPr sz="13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sz="13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300"/>
              <a:t>С помощью нашей съедобной посуды в биоразлагаемой упаковке мы</a:t>
            </a:r>
            <a:r>
              <a:rPr lang="ru" sz="1300"/>
              <a:t> решаем проблему обеспокоенности людей о состоянии экологии в регионе и вносим краски в повседневную жизнь, так как клиенты смогут раскрасить достопримечательности региона на упаковке пищевыми красителями до принятия стрит-фуда от местных производителей.</a:t>
            </a:r>
            <a:endParaRPr sz="1300"/>
          </a:p>
        </p:txBody>
      </p:sp>
      <p:sp>
        <p:nvSpPr>
          <p:cNvPr id="164" name="Google Shape;164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1" name="Google Shape;17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8"/>
          <p:cNvSpPr txBox="1"/>
          <p:nvPr/>
        </p:nvSpPr>
        <p:spPr>
          <a:xfrm>
            <a:off x="1244400" y="3431525"/>
            <a:ext cx="2202300" cy="13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/>
          <p:nvPr>
            <p:ph type="title"/>
          </p:nvPr>
        </p:nvSpPr>
        <p:spPr>
          <a:xfrm>
            <a:off x="1483417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8" name="Google Shape;178;p29"/>
          <p:cNvSpPr txBox="1"/>
          <p:nvPr>
            <p:ph idx="1" type="body"/>
          </p:nvPr>
        </p:nvSpPr>
        <p:spPr>
          <a:xfrm>
            <a:off x="456822" y="1499400"/>
            <a:ext cx="4115100" cy="3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съедобная посуда в биоразлагаемой упаковке в виде салфетки из кукурузного крахмала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highlight>
                  <a:srgbClr val="FFFFFF"/>
                </a:highlight>
              </a:rPr>
              <a:t>технологический задел - п</a:t>
            </a:r>
            <a:r>
              <a:rPr lang="ru">
                <a:highlight>
                  <a:srgbClr val="FFFFFF"/>
                </a:highlight>
              </a:rPr>
              <a:t>роизводить упаковку из прессованного сахарного тростника, кукурузного крахмала, пальмовых листьев, бамбука, пшеничной соломы, водорослей и т.д. Упаковка получается легкая и быстро разлагается, а при сжигании не выделяет в воздух вредных веществ, разлагается за 30-70 дней и не оставляет отходов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  <a:highlight>
                  <a:schemeClr val="lt1"/>
                </a:highlight>
              </a:rPr>
              <a:t>выйти на рынок по изготовлению широкого спектра эко-упаковки для общего потребления по доступным розничным ценам и </a:t>
            </a:r>
            <a:r>
              <a:rPr lang="ru">
                <a:solidFill>
                  <a:srgbClr val="132C40"/>
                </a:solidFill>
                <a:highlight>
                  <a:schemeClr val="lt1"/>
                </a:highlight>
              </a:rPr>
              <a:t>параллельное сотрудничество с гастрономическими клиентами .</a:t>
            </a:r>
            <a:r>
              <a:rPr lang="ru">
                <a:solidFill>
                  <a:srgbClr val="132C40"/>
                </a:solidFill>
                <a:highlight>
                  <a:schemeClr val="lt1"/>
                </a:highlight>
              </a:rPr>
              <a:t>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6" name="Google Shape;18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5734" y="760406"/>
            <a:ext cx="3208672" cy="36226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432322" y="1624550"/>
            <a:ext cx="7565100" cy="262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ЭкоЕд,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людям,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которые устали от повседневности и хотят разнообразить свою жизнь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постоянной занятости людей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ухудшения экологии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упаковки из прессованного сахарного тростника, кукурузного крахмала, пальмовых листьев, бамбука, пшеничной соломы, водорослей и т.д. Упаковка получается легкая и быстро разлагается, а при сжигании не выделяет в воздух вредных веществ</a:t>
            </a:r>
            <a:r>
              <a:rPr lang="ru" sz="1200">
                <a:solidFill>
                  <a:schemeClr val="dk2"/>
                </a:solidFill>
                <a:highlight>
                  <a:schemeClr val="accent6"/>
                </a:highlight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highlight>
                <a:schemeClr val="accent6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новые эмоции людей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1"/>
          <p:cNvSpPr txBox="1"/>
          <p:nvPr/>
        </p:nvSpPr>
        <p:spPr>
          <a:xfrm>
            <a:off x="2207394" y="1373013"/>
            <a:ext cx="69366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SemiBold"/>
              <a:buChar char="●"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Региональный р</a:t>
            </a: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ынок</a:t>
            </a: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стрит-фуда</a:t>
            </a:r>
            <a:endParaRPr b="0" i="0" sz="1200" u="none" cap="none" strike="noStrike">
              <a:solidFill>
                <a:schemeClr val="dk1"/>
              </a:solidFill>
              <a:highlight>
                <a:schemeClr val="accent6"/>
              </a:highlight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4" name="Google Shape;204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9" name="Google Shape;20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7886" y="2748524"/>
            <a:ext cx="2645976" cy="17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0043" y="2768525"/>
            <a:ext cx="2645982" cy="1765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1"/>
          <p:cNvSpPr txBox="1"/>
          <p:nvPr/>
        </p:nvSpPr>
        <p:spPr>
          <a:xfrm>
            <a:off x="339375" y="60325"/>
            <a:ext cx="2690100" cy="2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456826" y="5385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2"/>
          <p:cNvSpPr txBox="1"/>
          <p:nvPr/>
        </p:nvSpPr>
        <p:spPr>
          <a:xfrm>
            <a:off x="456823" y="1504350"/>
            <a:ext cx="4502700" cy="21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Главным конкурентом является Pelmen House.</a:t>
            </a:r>
            <a:endParaRPr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3333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Молодой ресторанный проект семьи Орловых из Мурманска под брендом «Pelmen House» – это первая точка сети «Арктического фастфуда» с северным характером.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3333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Также </a:t>
            </a:r>
            <a:r>
              <a:rPr lang="ru">
                <a:solidFill>
                  <a:srgbClr val="33333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«Pelmen House» используют экологическую упаковку.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32"/>
          <p:cNvSpPr txBox="1"/>
          <p:nvPr>
            <p:ph type="title"/>
          </p:nvPr>
        </p:nvSpPr>
        <p:spPr>
          <a:xfrm>
            <a:off x="456825" y="5040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5" name="Google Shape;22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1948" y="1398625"/>
            <a:ext cx="3523857" cy="2346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"/>
          <p:cNvSpPr txBox="1"/>
          <p:nvPr/>
        </p:nvSpPr>
        <p:spPr>
          <a:xfrm>
            <a:off x="457203" y="1646650"/>
            <a:ext cx="7910100" cy="10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3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самообслуживание 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Бизнес-модель предполагает выполнение части функций самими клиентами, взамен предлагается более низкая стоимость товаров или услуг</a:t>
            </a:r>
            <a:endParaRPr sz="1300">
              <a:solidFill>
                <a:srgbClr val="132C40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457201" y="733325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3"/>
          <p:cNvSpPr txBox="1"/>
          <p:nvPr>
            <p:ph type="title"/>
          </p:nvPr>
        </p:nvSpPr>
        <p:spPr>
          <a:xfrm>
            <a:off x="457201" y="721050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