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5" r:id="rId6"/>
    <p:sldId id="260" r:id="rId7"/>
    <p:sldId id="268" r:id="rId8"/>
    <p:sldId id="261"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253150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2885347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265197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928386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652756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3854934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425227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193331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400821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301920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3116969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 xmlns:p14="http://schemas.microsoft.com/office/powerpoint/2010/main" val="2255228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2099413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727314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1253088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782646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D589BB-BD43-4B18-A5F9-F71BBCA9D5D4}" type="datetimeFigureOut">
              <a:rPr lang="ru-RU" smtClean="0"/>
              <a:pPr/>
              <a:t>20.12.2023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2967335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AD589BB-BD43-4B18-A5F9-F71BBCA9D5D4}" type="datetimeFigureOut">
              <a:rPr lang="ru-RU" smtClean="0"/>
              <a:pPr/>
              <a:t>20.12.2023</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273FEC8-4E7A-409F-979D-49052279389A}" type="slidenum">
              <a:rPr lang="ru-RU" smtClean="0"/>
              <a:pPr/>
              <a:t>‹#›</a:t>
            </a:fld>
            <a:endParaRPr lang="ru-RU"/>
          </a:p>
        </p:txBody>
      </p:sp>
    </p:spTree>
    <p:extLst>
      <p:ext uri="{BB962C8B-B14F-4D97-AF65-F5344CB8AC3E}">
        <p14:creationId xmlns="" xmlns:p14="http://schemas.microsoft.com/office/powerpoint/2010/main" val="38692269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52000"/>
            <a:lum/>
            <a:extLst>
              <a:ext uri="{BEBA8EAE-BF5A-486C-A8C5-ECC9F3942E4B}">
                <a14:imgProps xmlns="" xmlns:a14="http://schemas.microsoft.com/office/drawing/2010/main">
                  <a14:imgLayer r:embed="rId3">
                    <a14:imgEffect>
                      <a14:sharpenSoften amount="5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083396"/>
            <a:ext cx="7739406" cy="1039091"/>
          </a:xfrm>
        </p:spPr>
        <p:txBody>
          <a:bodyPr>
            <a:noAutofit/>
          </a:bodyPr>
          <a:lstStyle/>
          <a:p>
            <a:r>
              <a:rPr lang="en-US" sz="7200" b="1" i="1" dirty="0" smtClean="0">
                <a:solidFill>
                  <a:schemeClr val="bg1"/>
                </a:solidFill>
              </a:rPr>
              <a:t>AutoMedRegistry</a:t>
            </a:r>
            <a:endParaRPr lang="ru-RU" sz="7200" b="1" i="1" dirty="0">
              <a:solidFill>
                <a:schemeClr val="bg1"/>
              </a:solidFill>
            </a:endParaRPr>
          </a:p>
        </p:txBody>
      </p:sp>
    </p:spTree>
    <p:extLst>
      <p:ext uri="{BB962C8B-B14F-4D97-AF65-F5344CB8AC3E}">
        <p14:creationId xmlns="" xmlns:p14="http://schemas.microsoft.com/office/powerpoint/2010/main" val="15418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Целевая аудитория</a:t>
            </a:r>
            <a:endParaRPr lang="ru-RU" dirty="0"/>
          </a:p>
        </p:txBody>
      </p:sp>
      <p:sp>
        <p:nvSpPr>
          <p:cNvPr id="3" name="Объект 2"/>
          <p:cNvSpPr>
            <a:spLocks noGrp="1"/>
          </p:cNvSpPr>
          <p:nvPr>
            <p:ph idx="1"/>
          </p:nvPr>
        </p:nvSpPr>
        <p:spPr>
          <a:xfrm>
            <a:off x="1103312" y="2052918"/>
            <a:ext cx="10237133" cy="4195481"/>
          </a:xfrm>
        </p:spPr>
        <p:txBody>
          <a:bodyPr/>
          <a:lstStyle/>
          <a:p>
            <a:r>
              <a:rPr lang="ru-RU" dirty="0" smtClean="0"/>
              <a:t>Проект может быть полезен медицинским организациям, работающим с большими базами</a:t>
            </a:r>
            <a:r>
              <a:rPr lang="en-US" dirty="0" smtClean="0"/>
              <a:t> </a:t>
            </a:r>
            <a:r>
              <a:rPr lang="ru-RU" dirty="0" smtClean="0"/>
              <a:t>медицинских данных в системе РИАМС «</a:t>
            </a:r>
            <a:r>
              <a:rPr lang="ru-RU" dirty="0" err="1" smtClean="0"/>
              <a:t>ПроМед</a:t>
            </a:r>
            <a:r>
              <a:rPr lang="ru-RU" dirty="0" smtClean="0"/>
              <a:t>»;</a:t>
            </a:r>
          </a:p>
          <a:p>
            <a:r>
              <a:rPr lang="ru-RU" dirty="0" smtClean="0"/>
              <a:t>Разработчики систем помощи принятия </a:t>
            </a:r>
            <a:r>
              <a:rPr lang="ru-RU" dirty="0" smtClean="0"/>
              <a:t>решений.</a:t>
            </a:r>
            <a:endParaRPr lang="ru-RU" dirty="0"/>
          </a:p>
        </p:txBody>
      </p:sp>
    </p:spTree>
    <p:extLst>
      <p:ext uri="{BB962C8B-B14F-4D97-AF65-F5344CB8AC3E}">
        <p14:creationId xmlns="" xmlns:p14="http://schemas.microsoft.com/office/powerpoint/2010/main" val="1748939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Проблемы</a:t>
            </a:r>
            <a:endParaRPr lang="ru-RU" dirty="0"/>
          </a:p>
        </p:txBody>
      </p:sp>
      <p:sp>
        <p:nvSpPr>
          <p:cNvPr id="3" name="Объект 2"/>
          <p:cNvSpPr>
            <a:spLocks noGrp="1"/>
          </p:cNvSpPr>
          <p:nvPr>
            <p:ph idx="1"/>
          </p:nvPr>
        </p:nvSpPr>
        <p:spPr>
          <a:xfrm>
            <a:off x="1103312" y="2052918"/>
            <a:ext cx="10189999" cy="4195481"/>
          </a:xfrm>
        </p:spPr>
        <p:txBody>
          <a:bodyPr/>
          <a:lstStyle/>
          <a:p>
            <a:r>
              <a:rPr lang="ru-RU" dirty="0" smtClean="0"/>
              <a:t>При лечении пациента много времени врача требуется на анализ рутинных данных. Для обеспечения оказания помощи всем пациентам мед. учреждениям приходится сокращать время, затрачиваемое на одного пациента, что увеличивает нагрузку на врача и снижает эффективность оказания медицинской помощи.</a:t>
            </a:r>
            <a:endParaRPr lang="ru-RU" dirty="0"/>
          </a:p>
        </p:txBody>
      </p:sp>
      <p:pic>
        <p:nvPicPr>
          <p:cNvPr id="5" name="Рисунок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533453" y="4637986"/>
            <a:ext cx="1932495" cy="1932495"/>
          </a:xfrm>
          <a:prstGeom prst="rect">
            <a:avLst/>
          </a:prstGeom>
        </p:spPr>
      </p:pic>
      <p:sp>
        <p:nvSpPr>
          <p:cNvPr id="6" name="Прямоугольник 5"/>
          <p:cNvSpPr/>
          <p:nvPr/>
        </p:nvSpPr>
        <p:spPr>
          <a:xfrm>
            <a:off x="9465948" y="5419568"/>
            <a:ext cx="2060179" cy="369332"/>
          </a:xfrm>
          <a:prstGeom prst="rect">
            <a:avLst/>
          </a:prstGeom>
        </p:spPr>
        <p:txBody>
          <a:bodyPr wrap="none">
            <a:spAutoFit/>
          </a:bodyPr>
          <a:lstStyle/>
          <a:p>
            <a:r>
              <a:rPr lang="ru-RU" b="1" dirty="0">
                <a:solidFill>
                  <a:srgbClr val="FFFFFF"/>
                </a:solidFill>
              </a:rPr>
              <a:t>РИАМС </a:t>
            </a:r>
            <a:r>
              <a:rPr lang="ru-RU" b="1" dirty="0" err="1">
                <a:solidFill>
                  <a:srgbClr val="FFFFFF"/>
                </a:solidFill>
              </a:rPr>
              <a:t>ПроМед</a:t>
            </a:r>
            <a:endParaRPr lang="ru-RU" b="1" dirty="0">
              <a:solidFill>
                <a:srgbClr val="FFFFFF"/>
              </a:solidFill>
              <a:effectLst/>
            </a:endParaRPr>
          </a:p>
        </p:txBody>
      </p:sp>
    </p:spTree>
    <p:extLst>
      <p:ext uri="{BB962C8B-B14F-4D97-AF65-F5344CB8AC3E}">
        <p14:creationId xmlns="" xmlns:p14="http://schemas.microsoft.com/office/powerpoint/2010/main" val="3890381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Ценность</a:t>
            </a:r>
            <a:endParaRPr lang="ru-RU" dirty="0"/>
          </a:p>
        </p:txBody>
      </p:sp>
      <p:sp>
        <p:nvSpPr>
          <p:cNvPr id="3" name="Объект 2"/>
          <p:cNvSpPr>
            <a:spLocks noGrp="1"/>
          </p:cNvSpPr>
          <p:nvPr>
            <p:ph idx="1"/>
          </p:nvPr>
        </p:nvSpPr>
        <p:spPr>
          <a:xfrm>
            <a:off x="537731" y="1675846"/>
            <a:ext cx="4708314" cy="4195481"/>
          </a:xfrm>
        </p:spPr>
        <p:txBody>
          <a:bodyPr/>
          <a:lstStyle/>
          <a:p>
            <a:r>
              <a:rPr lang="ru-RU" dirty="0" smtClean="0"/>
              <a:t>Цифровая платформа </a:t>
            </a:r>
            <a:r>
              <a:rPr lang="ru-RU" dirty="0" smtClean="0"/>
              <a:t>позволит создать целостный массив медицинских данных, с возможностью системного анализа при помощи алгоритмов искусственного интеллекта и машинного обучения.</a:t>
            </a:r>
          </a:p>
          <a:p>
            <a:r>
              <a:rPr lang="ru-RU" dirty="0" smtClean="0"/>
              <a:t>Ежегодно растущие инвестиции в продукты цифрового здравоохранения отражает востребованность на рынке.</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559279" y="1485306"/>
            <a:ext cx="5166478" cy="3510811"/>
          </a:xfrm>
          <a:prstGeom prst="rect">
            <a:avLst/>
          </a:prstGeom>
        </p:spPr>
      </p:pic>
      <p:sp>
        <p:nvSpPr>
          <p:cNvPr id="5" name="Прямоугольник 4"/>
          <p:cNvSpPr/>
          <p:nvPr/>
        </p:nvSpPr>
        <p:spPr>
          <a:xfrm>
            <a:off x="5348472" y="5210914"/>
            <a:ext cx="5588149" cy="923330"/>
          </a:xfrm>
          <a:prstGeom prst="rect">
            <a:avLst/>
          </a:prstGeom>
        </p:spPr>
        <p:txBody>
          <a:bodyPr wrap="square">
            <a:spAutoFit/>
          </a:bodyPr>
          <a:lstStyle/>
          <a:p>
            <a:r>
              <a:rPr lang="ru-RU" b="1" dirty="0"/>
              <a:t>Динамика инвестиций в продукты цифрового здравоохранения 2016–2020 гг., по данным CB </a:t>
            </a:r>
            <a:r>
              <a:rPr lang="ru-RU" b="1" dirty="0" err="1"/>
              <a:t>Insights</a:t>
            </a:r>
            <a:r>
              <a:rPr lang="ru-RU" b="1" dirty="0"/>
              <a:t>, $ млн </a:t>
            </a:r>
            <a:endParaRPr lang="ru-RU" dirty="0"/>
          </a:p>
        </p:txBody>
      </p:sp>
    </p:spTree>
    <p:extLst>
      <p:ext uri="{BB962C8B-B14F-4D97-AF65-F5344CB8AC3E}">
        <p14:creationId xmlns="" xmlns:p14="http://schemas.microsoft.com/office/powerpoint/2010/main" val="2289700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2483" y="1694699"/>
            <a:ext cx="10246560" cy="4195481"/>
          </a:xfrm>
        </p:spPr>
        <p:txBody>
          <a:bodyPr/>
          <a:lstStyle/>
          <a:p>
            <a:r>
              <a:rPr lang="ru-RU" dirty="0"/>
              <a:t>Использование интеллектуальных методов в анализе медицинских данных </a:t>
            </a:r>
            <a:r>
              <a:rPr lang="ru-RU" dirty="0" smtClean="0"/>
              <a:t>позволяет </a:t>
            </a:r>
            <a:r>
              <a:rPr lang="ru-RU" dirty="0"/>
              <a:t>выявлять скрытые закономерности и связи, которые могут быть недоступны для обычных статистических методов. </a:t>
            </a:r>
            <a:endParaRPr lang="ru-RU" dirty="0" smtClean="0"/>
          </a:p>
          <a:p>
            <a:r>
              <a:rPr lang="ru-RU" dirty="0" smtClean="0"/>
              <a:t>Интеллектуальные </a:t>
            </a:r>
            <a:r>
              <a:rPr lang="ru-RU" dirty="0"/>
              <a:t>модели могут обрабатывать и интерпретировать сложные данные, включая многомерные, текстовые и изображения. </a:t>
            </a:r>
            <a:endParaRPr lang="ru-RU" dirty="0" smtClean="0"/>
          </a:p>
          <a:p>
            <a:r>
              <a:rPr lang="ru-RU" dirty="0" smtClean="0"/>
              <a:t>Способны </a:t>
            </a:r>
            <a:r>
              <a:rPr lang="ru-RU" dirty="0"/>
              <a:t>работать с большими объемами данных и анализировать их с высокой скоростью, что позволяет осуществлять практический и клинически значимый анализ в реальном времени.</a:t>
            </a:r>
          </a:p>
        </p:txBody>
      </p:sp>
      <p:sp>
        <p:nvSpPr>
          <p:cNvPr id="4" name="Заголовок 1"/>
          <p:cNvSpPr txBox="1">
            <a:spLocks/>
          </p:cNvSpPr>
          <p:nvPr/>
        </p:nvSpPr>
        <p:spPr>
          <a:xfrm>
            <a:off x="645130" y="454290"/>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dirty="0" smtClean="0"/>
              <a:t>Ценность</a:t>
            </a:r>
            <a:endParaRPr lang="ru-RU" dirty="0"/>
          </a:p>
        </p:txBody>
      </p:sp>
    </p:spTree>
    <p:extLst>
      <p:ext uri="{BB962C8B-B14F-4D97-AF65-F5344CB8AC3E}">
        <p14:creationId xmlns="" xmlns:p14="http://schemas.microsoft.com/office/powerpoint/2010/main" val="2782933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Решение</a:t>
            </a:r>
            <a:endParaRPr lang="ru-RU" dirty="0"/>
          </a:p>
        </p:txBody>
      </p:sp>
      <p:sp>
        <p:nvSpPr>
          <p:cNvPr id="3" name="Объект 2"/>
          <p:cNvSpPr>
            <a:spLocks noGrp="1"/>
          </p:cNvSpPr>
          <p:nvPr>
            <p:ph idx="1"/>
          </p:nvPr>
        </p:nvSpPr>
        <p:spPr>
          <a:xfrm>
            <a:off x="358595" y="1572151"/>
            <a:ext cx="5976217" cy="4195481"/>
          </a:xfrm>
        </p:spPr>
        <p:txBody>
          <a:bodyPr/>
          <a:lstStyle/>
          <a:p>
            <a:r>
              <a:rPr lang="ru-RU" dirty="0" smtClean="0"/>
              <a:t>Создание </a:t>
            </a:r>
            <a:r>
              <a:rPr lang="ru-RU" dirty="0" smtClean="0"/>
              <a:t>цифровой платформы </a:t>
            </a:r>
            <a:r>
              <a:rPr lang="ru-RU" dirty="0" smtClean="0"/>
              <a:t>на базе которой при помощи самообучающегося искусственного интеллекта собираются и анализируются большие объемы медицинских данных.</a:t>
            </a:r>
          </a:p>
          <a:p>
            <a:r>
              <a:rPr lang="ru-RU" dirty="0" smtClean="0"/>
              <a:t>Анализ медицинских данных с последующим машинным обучением позволит прогнозировать сердечно-сосудистые заболевания, онкологические заболевания и т.д.</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30729" y="1487310"/>
            <a:ext cx="5758250" cy="3838833"/>
          </a:xfrm>
          <a:prstGeom prst="rect">
            <a:avLst/>
          </a:prstGeom>
        </p:spPr>
      </p:pic>
    </p:spTree>
    <p:extLst>
      <p:ext uri="{BB962C8B-B14F-4D97-AF65-F5344CB8AC3E}">
        <p14:creationId xmlns="" xmlns:p14="http://schemas.microsoft.com/office/powerpoint/2010/main" val="1908490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 xmlns:a14="http://schemas.microsoft.com/office/drawing/2010/main" val="0"/>
              </a:ext>
            </a:extLst>
          </a:blip>
          <a:srcRect t="7707" b="19168"/>
          <a:stretch/>
        </p:blipFill>
        <p:spPr>
          <a:xfrm>
            <a:off x="140042" y="893239"/>
            <a:ext cx="3760547" cy="2749900"/>
          </a:xfrm>
          <a:prstGeom prst="rect">
            <a:avLst/>
          </a:prstGeom>
        </p:spPr>
      </p:pic>
      <p:sp>
        <p:nvSpPr>
          <p:cNvPr id="4" name="Заголовок 1"/>
          <p:cNvSpPr txBox="1">
            <a:spLocks/>
          </p:cNvSpPr>
          <p:nvPr/>
        </p:nvSpPr>
        <p:spPr>
          <a:xfrm>
            <a:off x="213965" y="3653606"/>
            <a:ext cx="3602736" cy="4237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err="1" smtClean="0"/>
              <a:t>Антеторсия</a:t>
            </a:r>
            <a:r>
              <a:rPr lang="ru-RU" sz="1800" dirty="0" smtClean="0"/>
              <a:t> шейки бедра</a:t>
            </a:r>
            <a:endParaRPr lang="ru-RU" sz="1800" dirty="0"/>
          </a:p>
        </p:txBody>
      </p:sp>
      <p:pic>
        <p:nvPicPr>
          <p:cNvPr id="7" name="Рисунок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36896" y="4200113"/>
            <a:ext cx="2887676" cy="2210877"/>
          </a:xfrm>
          <a:prstGeom prst="rect">
            <a:avLst/>
          </a:prstGeom>
        </p:spPr>
      </p:pic>
      <p:sp>
        <p:nvSpPr>
          <p:cNvPr id="8" name="Заголовок 1"/>
          <p:cNvSpPr txBox="1">
            <a:spLocks/>
          </p:cNvSpPr>
          <p:nvPr/>
        </p:nvSpPr>
        <p:spPr>
          <a:xfrm>
            <a:off x="0" y="6434204"/>
            <a:ext cx="4715779" cy="4237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smtClean="0"/>
              <a:t>Угол наклона вертлужной впадины</a:t>
            </a:r>
            <a:endParaRPr lang="ru-RU" sz="1800" dirty="0"/>
          </a:p>
        </p:txBody>
      </p:sp>
      <p:pic>
        <p:nvPicPr>
          <p:cNvPr id="9" name="Рисунок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176584" y="891798"/>
            <a:ext cx="3582827" cy="2743102"/>
          </a:xfrm>
          <a:prstGeom prst="rect">
            <a:avLst/>
          </a:prstGeom>
        </p:spPr>
      </p:pic>
      <p:sp>
        <p:nvSpPr>
          <p:cNvPr id="10" name="Заголовок 1"/>
          <p:cNvSpPr txBox="1">
            <a:spLocks/>
          </p:cNvSpPr>
          <p:nvPr/>
        </p:nvSpPr>
        <p:spPr>
          <a:xfrm>
            <a:off x="4065881" y="3611661"/>
            <a:ext cx="4068651" cy="4237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smtClean="0"/>
              <a:t>Глубина вертлужной впадины</a:t>
            </a:r>
            <a:endParaRPr lang="ru-RU" sz="1800" dirty="0"/>
          </a:p>
        </p:txBody>
      </p:sp>
      <p:pic>
        <p:nvPicPr>
          <p:cNvPr id="11" name="Рисунок 10"/>
          <p:cNvPicPr>
            <a:picLocks noChangeAspect="1"/>
          </p:cNvPicPr>
          <p:nvPr/>
        </p:nvPicPr>
        <p:blipFill rotWithShape="1">
          <a:blip r:embed="rId5" cstate="print">
            <a:extLst>
              <a:ext uri="{28A0092B-C50C-407E-A947-70E740481C1C}">
                <a14:useLocalDpi xmlns="" xmlns:a14="http://schemas.microsoft.com/office/drawing/2010/main" val="0"/>
              </a:ext>
            </a:extLst>
          </a:blip>
          <a:srcRect l="14156" t="26400" r="15424" b="17600"/>
          <a:stretch/>
        </p:blipFill>
        <p:spPr>
          <a:xfrm>
            <a:off x="4572000" y="4170609"/>
            <a:ext cx="2824706" cy="2246286"/>
          </a:xfrm>
          <a:prstGeom prst="rect">
            <a:avLst/>
          </a:prstGeom>
        </p:spPr>
      </p:pic>
      <p:sp>
        <p:nvSpPr>
          <p:cNvPr id="12" name="Заголовок 1"/>
          <p:cNvSpPr>
            <a:spLocks noGrp="1"/>
          </p:cNvSpPr>
          <p:nvPr>
            <p:ph type="title"/>
          </p:nvPr>
        </p:nvSpPr>
        <p:spPr>
          <a:xfrm>
            <a:off x="5059569" y="6434204"/>
            <a:ext cx="1801368" cy="423796"/>
          </a:xfrm>
        </p:spPr>
        <p:txBody>
          <a:bodyPr>
            <a:noAutofit/>
          </a:bodyPr>
          <a:lstStyle/>
          <a:p>
            <a:r>
              <a:rPr lang="ru-RU" sz="1800" dirty="0" smtClean="0"/>
              <a:t>Угол Шарпа</a:t>
            </a:r>
            <a:endParaRPr lang="ru-RU" sz="1800" dirty="0"/>
          </a:p>
        </p:txBody>
      </p:sp>
      <p:pic>
        <p:nvPicPr>
          <p:cNvPr id="13" name="Объект 3"/>
          <p:cNvPicPr>
            <a:picLocks noChangeAspect="1"/>
          </p:cNvPicPr>
          <p:nvPr/>
        </p:nvPicPr>
        <p:blipFill rotWithShape="1">
          <a:blip r:embed="rId6" cstate="print">
            <a:extLst>
              <a:ext uri="{28A0092B-C50C-407E-A947-70E740481C1C}">
                <a14:useLocalDpi xmlns="" xmlns:a14="http://schemas.microsoft.com/office/drawing/2010/main" val="0"/>
              </a:ext>
            </a:extLst>
          </a:blip>
          <a:srcRect l="13819" t="29705" r="16178" b="15870"/>
          <a:stretch/>
        </p:blipFill>
        <p:spPr>
          <a:xfrm>
            <a:off x="8218424" y="914452"/>
            <a:ext cx="3511296" cy="2728686"/>
          </a:xfrm>
          <a:prstGeom prst="rect">
            <a:avLst/>
          </a:prstGeom>
        </p:spPr>
      </p:pic>
      <p:sp>
        <p:nvSpPr>
          <p:cNvPr id="14" name="Заголовок 1"/>
          <p:cNvSpPr txBox="1">
            <a:spLocks/>
          </p:cNvSpPr>
          <p:nvPr/>
        </p:nvSpPr>
        <p:spPr>
          <a:xfrm>
            <a:off x="8147220" y="3622198"/>
            <a:ext cx="3805881" cy="4237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800" dirty="0" err="1" smtClean="0"/>
              <a:t>Шеечно-диафизарный</a:t>
            </a:r>
            <a:r>
              <a:rPr lang="ru-RU" sz="1800" dirty="0" smtClean="0"/>
              <a:t> угол</a:t>
            </a:r>
            <a:endParaRPr lang="ru-RU" sz="1800" dirty="0"/>
          </a:p>
        </p:txBody>
      </p:sp>
      <p:pic>
        <p:nvPicPr>
          <p:cNvPr id="2" name="Рисунок 1"/>
          <p:cNvPicPr>
            <a:picLocks noChangeAspect="1"/>
          </p:cNvPicPr>
          <p:nvPr/>
        </p:nvPicPr>
        <p:blipFill rotWithShape="1">
          <a:blip r:embed="rId7" cstate="print">
            <a:extLst>
              <a:ext uri="{28A0092B-C50C-407E-A947-70E740481C1C}">
                <a14:useLocalDpi xmlns="" xmlns:a14="http://schemas.microsoft.com/office/drawing/2010/main" val="0"/>
              </a:ext>
            </a:extLst>
          </a:blip>
          <a:srcRect l="7875" t="22593" r="6812" b="23032"/>
          <a:stretch/>
        </p:blipFill>
        <p:spPr>
          <a:xfrm>
            <a:off x="8145710" y="4238559"/>
            <a:ext cx="3456264" cy="2202895"/>
          </a:xfrm>
          <a:prstGeom prst="rect">
            <a:avLst/>
          </a:prstGeom>
        </p:spPr>
      </p:pic>
      <p:sp>
        <p:nvSpPr>
          <p:cNvPr id="16" name="Заголовок 1"/>
          <p:cNvSpPr txBox="1">
            <a:spLocks/>
          </p:cNvSpPr>
          <p:nvPr/>
        </p:nvSpPr>
        <p:spPr>
          <a:xfrm>
            <a:off x="7990414" y="6434204"/>
            <a:ext cx="4201586" cy="4237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dirty="0" smtClean="0"/>
              <a:t>Угол фронтальной </a:t>
            </a:r>
            <a:r>
              <a:rPr lang="ru-RU" sz="1800" dirty="0" err="1" smtClean="0"/>
              <a:t>инклинации</a:t>
            </a:r>
            <a:endParaRPr lang="ru-RU" sz="1800" dirty="0"/>
          </a:p>
        </p:txBody>
      </p:sp>
      <p:sp>
        <p:nvSpPr>
          <p:cNvPr id="17" name="Прямоугольник 16"/>
          <p:cNvSpPr/>
          <p:nvPr/>
        </p:nvSpPr>
        <p:spPr>
          <a:xfrm>
            <a:off x="280085" y="131975"/>
            <a:ext cx="9811265" cy="646331"/>
          </a:xfrm>
          <a:prstGeom prst="rect">
            <a:avLst/>
          </a:prstGeom>
        </p:spPr>
        <p:txBody>
          <a:bodyPr wrap="square">
            <a:spAutoFit/>
          </a:bodyPr>
          <a:lstStyle/>
          <a:p>
            <a:r>
              <a:rPr lang="ru-RU" dirty="0" smtClean="0"/>
              <a:t>Пример собираемых данных. Компьютерная томография с размеченными параметрами </a:t>
            </a:r>
            <a:endParaRPr lang="ru-RU" dirty="0"/>
          </a:p>
        </p:txBody>
      </p:sp>
    </p:spTree>
    <p:extLst>
      <p:ext uri="{BB962C8B-B14F-4D97-AF65-F5344CB8AC3E}">
        <p14:creationId xmlns="" xmlns:p14="http://schemas.microsoft.com/office/powerpoint/2010/main" val="3172608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Оценка количества</a:t>
            </a:r>
            <a:endParaRPr lang="ru-RU" dirty="0"/>
          </a:p>
        </p:txBody>
      </p:sp>
      <p:sp>
        <p:nvSpPr>
          <p:cNvPr id="3" name="Объект 2"/>
          <p:cNvSpPr>
            <a:spLocks noGrp="1"/>
          </p:cNvSpPr>
          <p:nvPr>
            <p:ph idx="1"/>
          </p:nvPr>
        </p:nvSpPr>
        <p:spPr>
          <a:xfrm>
            <a:off x="1103312" y="2052918"/>
            <a:ext cx="10284267" cy="4195481"/>
          </a:xfrm>
        </p:spPr>
        <p:txBody>
          <a:bodyPr/>
          <a:lstStyle/>
          <a:p>
            <a:r>
              <a:rPr lang="ru-RU" dirty="0" smtClean="0"/>
              <a:t>Все медицинские организации, работающие в единой системе</a:t>
            </a:r>
            <a:r>
              <a:rPr lang="en-US" dirty="0" smtClean="0"/>
              <a:t> </a:t>
            </a:r>
            <a:r>
              <a:rPr lang="ru-RU" dirty="0"/>
              <a:t>РИАМС «</a:t>
            </a:r>
            <a:r>
              <a:rPr lang="ru-RU" dirty="0" err="1"/>
              <a:t>ПроМед</a:t>
            </a:r>
            <a:r>
              <a:rPr lang="ru-RU" dirty="0"/>
              <a:t>» </a:t>
            </a:r>
            <a:endParaRPr lang="ru-RU" dirty="0" smtClean="0"/>
          </a:p>
          <a:p>
            <a:r>
              <a:rPr lang="ru-RU" dirty="0" smtClean="0"/>
              <a:t>Около 100 медицинских учреждений , работающих в единой медицинской системе.</a:t>
            </a:r>
            <a:endParaRPr lang="ru-RU" dirty="0"/>
          </a:p>
        </p:txBody>
      </p:sp>
    </p:spTree>
    <p:extLst>
      <p:ext uri="{BB962C8B-B14F-4D97-AF65-F5344CB8AC3E}">
        <p14:creationId xmlns="" xmlns:p14="http://schemas.microsoft.com/office/powerpoint/2010/main" val="2201624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Конкуренты</a:t>
            </a:r>
            <a:endParaRPr lang="ru-RU" dirty="0"/>
          </a:p>
        </p:txBody>
      </p:sp>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116691" y="1461155"/>
            <a:ext cx="6716223" cy="4227435"/>
          </a:xfrm>
          <a:prstGeom prst="rect">
            <a:avLst/>
          </a:prstGeom>
        </p:spPr>
      </p:pic>
    </p:spTree>
    <p:extLst>
      <p:ext uri="{BB962C8B-B14F-4D97-AF65-F5344CB8AC3E}">
        <p14:creationId xmlns="" xmlns:p14="http://schemas.microsoft.com/office/powerpoint/2010/main" val="28618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Планы развития</a:t>
            </a:r>
            <a:endParaRPr lang="ru-RU" dirty="0"/>
          </a:p>
        </p:txBody>
      </p:sp>
      <p:sp>
        <p:nvSpPr>
          <p:cNvPr id="3" name="Объект 2"/>
          <p:cNvSpPr>
            <a:spLocks noGrp="1"/>
          </p:cNvSpPr>
          <p:nvPr>
            <p:ph idx="1"/>
          </p:nvPr>
        </p:nvSpPr>
        <p:spPr/>
        <p:txBody>
          <a:bodyPr/>
          <a:lstStyle/>
          <a:p>
            <a:r>
              <a:rPr lang="ru-RU" dirty="0" smtClean="0"/>
              <a:t>Разработка программного обеспечения с возможностью интегрирования в систему «</a:t>
            </a:r>
            <a:r>
              <a:rPr lang="ru-RU" dirty="0" err="1" smtClean="0"/>
              <a:t>ПроМед</a:t>
            </a:r>
            <a:r>
              <a:rPr lang="ru-RU" dirty="0" smtClean="0"/>
              <a:t>»</a:t>
            </a:r>
          </a:p>
          <a:p>
            <a:r>
              <a:rPr lang="ru-RU" dirty="0" smtClean="0"/>
              <a:t>Сбор и разметка данных для анализа </a:t>
            </a:r>
            <a:r>
              <a:rPr lang="ru-RU" dirty="0" err="1" smtClean="0"/>
              <a:t>искуственным</a:t>
            </a:r>
            <a:r>
              <a:rPr lang="ru-RU" dirty="0" smtClean="0"/>
              <a:t> интеллектом.</a:t>
            </a:r>
            <a:endParaRPr lang="ru-RU" dirty="0"/>
          </a:p>
        </p:txBody>
      </p:sp>
    </p:spTree>
    <p:extLst>
      <p:ext uri="{BB962C8B-B14F-4D97-AF65-F5344CB8AC3E}">
        <p14:creationId xmlns="" xmlns:p14="http://schemas.microsoft.com/office/powerpoint/2010/main" val="1992374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Команда</a:t>
            </a:r>
            <a:endParaRPr lang="ru-RU" dirty="0"/>
          </a:p>
        </p:txBody>
      </p:sp>
      <p:sp>
        <p:nvSpPr>
          <p:cNvPr id="3" name="Объект 2"/>
          <p:cNvSpPr>
            <a:spLocks noGrp="1"/>
          </p:cNvSpPr>
          <p:nvPr>
            <p:ph idx="1"/>
          </p:nvPr>
        </p:nvSpPr>
        <p:spPr/>
        <p:txBody>
          <a:bodyPr/>
          <a:lstStyle/>
          <a:p>
            <a:r>
              <a:rPr lang="ru-RU" dirty="0" smtClean="0"/>
              <a:t>Ксенофонтов М.А</a:t>
            </a:r>
            <a:r>
              <a:rPr lang="ru-RU" dirty="0" smtClean="0"/>
              <a:t>. </a:t>
            </a:r>
            <a:endParaRPr lang="ru-RU" dirty="0" smtClean="0"/>
          </a:p>
          <a:p>
            <a:pPr>
              <a:buNone/>
            </a:pPr>
            <a:r>
              <a:rPr lang="ru-RU" dirty="0" smtClean="0"/>
              <a:t>Текущие </a:t>
            </a:r>
            <a:r>
              <a:rPr lang="ru-RU" dirty="0" smtClean="0"/>
              <a:t>роли: </a:t>
            </a:r>
            <a:r>
              <a:rPr lang="ru-RU" dirty="0" smtClean="0"/>
              <a:t>Лидер</a:t>
            </a:r>
            <a:endParaRPr lang="ru-RU" dirty="0" smtClean="0"/>
          </a:p>
          <a:p>
            <a:endParaRPr lang="ru-RU" dirty="0" smtClean="0"/>
          </a:p>
          <a:p>
            <a:r>
              <a:rPr lang="ru-RU" dirty="0" err="1" smtClean="0"/>
              <a:t>Баркунов</a:t>
            </a:r>
            <a:r>
              <a:rPr lang="ru-RU" dirty="0" smtClean="0"/>
              <a:t> С.А.</a:t>
            </a:r>
          </a:p>
          <a:p>
            <a:pPr>
              <a:buNone/>
            </a:pPr>
            <a:r>
              <a:rPr lang="ru-RU" dirty="0" smtClean="0"/>
              <a:t>Текущие роли: </a:t>
            </a:r>
            <a:r>
              <a:rPr lang="ru-RU" dirty="0" smtClean="0"/>
              <a:t>Администратор</a:t>
            </a:r>
            <a:endParaRPr lang="ru-RU" dirty="0" smtClean="0"/>
          </a:p>
          <a:p>
            <a:endParaRPr lang="ru-RU" dirty="0"/>
          </a:p>
          <a:p>
            <a:r>
              <a:rPr lang="ru-RU" dirty="0" smtClean="0"/>
              <a:t>Рекомендуемые</a:t>
            </a:r>
            <a:r>
              <a:rPr lang="ru-RU" dirty="0" smtClean="0"/>
              <a:t>: технический исполнитель, хранитель </a:t>
            </a:r>
            <a:r>
              <a:rPr lang="ru-RU" dirty="0" smtClean="0"/>
              <a:t>информации</a:t>
            </a:r>
            <a:r>
              <a:rPr lang="ru-RU" dirty="0" smtClean="0"/>
              <a:t>.</a:t>
            </a:r>
            <a:endParaRPr lang="ru-RU" dirty="0"/>
          </a:p>
        </p:txBody>
      </p:sp>
    </p:spTree>
    <p:extLst>
      <p:ext uri="{BB962C8B-B14F-4D97-AF65-F5344CB8AC3E}">
        <p14:creationId xmlns="" xmlns:p14="http://schemas.microsoft.com/office/powerpoint/2010/main" val="12804577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И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234</TotalTime>
  <Words>323</Words>
  <Application>Microsoft Office PowerPoint</Application>
  <PresentationFormat>Произвольный</PresentationFormat>
  <Paragraphs>40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Ион</vt:lpstr>
      <vt:lpstr>AutoMedRegistry</vt:lpstr>
      <vt:lpstr>Целевая аудитория</vt:lpstr>
      <vt:lpstr>Проблемы</vt:lpstr>
      <vt:lpstr>Ценность</vt:lpstr>
      <vt:lpstr>Слайд 5</vt:lpstr>
      <vt:lpstr>Решение</vt:lpstr>
      <vt:lpstr>Угол Шарпа</vt:lpstr>
      <vt:lpstr>Оценка количества</vt:lpstr>
      <vt:lpstr>Конкуренты</vt:lpstr>
      <vt:lpstr>Планы развития</vt:lpstr>
      <vt:lpstr>Команда</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Михаил Ксенофонтов</cp:lastModifiedBy>
  <cp:revision>25</cp:revision>
  <dcterms:created xsi:type="dcterms:W3CDTF">2023-09-27T13:20:10Z</dcterms:created>
  <dcterms:modified xsi:type="dcterms:W3CDTF">2023-12-20T09:03:06Z</dcterms:modified>
</cp:coreProperties>
</file>