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68188" cy="6840538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ExtraBold" panose="00000900000000000000" pitchFamily="2" charset="-52"/>
      <p:bold r:id="rId21"/>
      <p:boldItalic r:id="rId22"/>
    </p:embeddedFont>
    <p:embeddedFont>
      <p:font typeface="Montserrat Medium" panose="00000600000000000000" pitchFamily="2" charset="-52"/>
      <p:regular r:id="rId23"/>
      <p:bold r:id="rId24"/>
      <p:italic r:id="rId25"/>
      <p:boldItalic r:id="rId26"/>
    </p:embeddedFont>
    <p:embeddedFont>
      <p:font typeface="Montserrat SemiBold" panose="00000700000000000000" pitchFamily="2" charset="-52"/>
      <p:regular r:id="rId27"/>
      <p:bold r:id="rId28"/>
      <p:italic r:id="rId29"/>
      <p:boldItalic r:id="rId30"/>
    </p:embeddedFont>
    <p:embeddedFont>
      <p:font typeface="Rasa" panose="020B0604020202020204" charset="0"/>
      <p:regular r:id="rId31"/>
      <p:bold r:id="rId32"/>
      <p:italic r:id="rId33"/>
      <p:boldItalic r:id="rId34"/>
    </p:embeddedFont>
    <p:embeddedFont>
      <p:font typeface="Rasa Light" panose="020B0604020202020204" charset="0"/>
      <p:regular r:id="rId35"/>
      <p:bold r:id="rId36"/>
      <p:italic r:id="rId37"/>
      <p:boldItalic r:id="rId38"/>
    </p:embeddedFont>
    <p:embeddedFont>
      <p:font typeface="Roboto" panose="020000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48">
          <p15:clr>
            <a:srgbClr val="547EBF"/>
          </p15:clr>
        </p15:guide>
        <p15:guide id="2" orient="horz" pos="3742">
          <p15:clr>
            <a:srgbClr val="547EBF"/>
          </p15:clr>
        </p15:guide>
        <p15:guide id="3" orient="horz" pos="1021">
          <p15:clr>
            <a:srgbClr val="547EBF"/>
          </p15:clr>
        </p15:guide>
        <p15:guide id="4" orient="horz" pos="3629">
          <p15:clr>
            <a:srgbClr val="547EBF"/>
          </p15:clr>
        </p15:guide>
        <p15:guide id="5" pos="383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giRE0UaQOeDhxg4xURYHJWc6fd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4" y="67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font" Target="fonts/font27.fntdata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42" Type="http://schemas.openxmlformats.org/officeDocument/2006/relationships/font" Target="fonts/font3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font" Target="fonts/font2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font" Target="fonts/font26.fntdata"/><Relationship Id="rId46" Type="http://schemas.openxmlformats.org/officeDocument/2006/relationships/theme" Target="theme/theme1.xml"/><Relationship Id="rId20" Type="http://schemas.openxmlformats.org/officeDocument/2006/relationships/font" Target="fonts/font8.fntdata"/><Relationship Id="rId41" Type="http://schemas.openxmlformats.org/officeDocument/2006/relationships/font" Target="fonts/font2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Проект "Руалити" - это образовательная игра для адаптации иностранных студентов.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Игроки погружаются в атмосферу современной студенческой России, общаясь с персонажами на русском языке и решая реальные ситуации студенческой жизни. Игра включает в себя элементы ролевой игры с развитием персонажа, выполнением заданий и прохождением сюжетных линий..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Проект находится в активной стадии разработки. Мы успешно завершили создание концепции игры и разработали макеты нескольких игровых окон. Также, мы провели интервью с иностранными студентами и получили первичные методические материалы от кафедры межкультурной коммуникации.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ходе проведения 13 проблемных интервью были выявлены основные трудности, с которыми сталкиваются иностранные студенты - это изучение русского языка и адаптация к жизни в России.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e174ff678_0_2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Приложение включает игровые уровни различной сложности для изучения русского языка. Мы дополнили его реальными диалогами и сценариями, отражающими повседневные ситуации, и специфической лексикой из профессиональной области. Сотрудничество с кафедрой межкультурной коммуникации Тюменского индустриального университета обеспечит нам доступ к реальным учебным материалам.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Также планируется внедрить функцию отслеживания прогресса пользователей и систему достижений, что будет стимулировать студентов к регулярному обучению.</a:t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29e174ff67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Потенциальный рынок для нашего проекта охватывает иностранных студентов и иностранных работников предприятий. Из них на 1 октября 2022 года 350 тысяч иностранных студентов. Учитывая наши ресурсы и ограничение в хостинге, обслуживаемый рынок составит 50 тыс. пользователей.  Для нас целесообразно сфокусироваться на 1500 иностранных студентах ТИУ.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среднем по статистике Министерства науки и высшего образования тенденции роста числа иностранных абитуриентов составляют 5% в год.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Наши конкуренты - приложения для изучения иностранных языков, такие как Duolingo и Babbel, игр для развития коммуникативных навыков по типу Имаджинариума и непосредственно частных преподавателей и образовательных организаций.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В отличие от существующих аналогов, наш проект погружает пользователей в атмосферу студенческой жизни, предоставляя возможность взаимодействия с реальными ситуациями на русском языке. Это позволяет не только улучшать лингвистические навыки, но и интегрироваться в культурный и повседневный контекст страны.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/>
              <a:t>В сфере экономики наш проект ориентируется на модель монетизации, основанной на внутриигровых покупках, подписках, и рекламных соглашениях. Важным аспектом является создание долгосрочных мотивационных систем, способствующих удержанию пользователей и стимулирования их активности.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/>
              <a:t>Расходы включают хостинг, заработные платы, поддержку функциональности приложения и привлечение пользователей через маркетинг. Также мы планируем стратегические партнерства с университетами и языковыми школами для расширения пользовательской базы.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/>
              <a:t>В январе 2024 года мы завершаем разработку игровых механик и сюжетных линий. Следом в апреле - отрисовка интерфейса в фирменном стиле, а в мае - работа над звуковым сопровождением. В ноябре-декабре 2024 года фокусируемся на создании MVP и сборе обратной связи от целевой аудитории. Затем, в феврале 2025 года, планируем релиз на базе Тюменского индустриального университета и официальное оформление продукта.</a:t>
            </a: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 Сейчас команда состоит из 4-х разработчиков - студентов четвертого курса Прикладной математики и информатики.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>
            <a:spLocks noGrp="1"/>
          </p:cNvSpPr>
          <p:nvPr>
            <p:ph type="ctrTitle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Rasa"/>
              <a:buNone/>
              <a:defRPr sz="4500" b="0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ubTitle" idx="1"/>
          </p:nvPr>
        </p:nvSpPr>
        <p:spPr>
          <a:xfrm>
            <a:off x="1046781" y="3745574"/>
            <a:ext cx="9126141" cy="121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latin typeface="Rasa Light"/>
                <a:ea typeface="Rasa Light"/>
                <a:cs typeface="Rasa Light"/>
                <a:sym typeface="Rasa Light"/>
              </a:defRPr>
            </a:lvl1pPr>
            <a:lvl2pPr lvl="1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/>
            </a:lvl2pPr>
            <a:lvl3pPr lvl="2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lvl="3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4pPr>
            <a:lvl5pPr lvl="4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5pPr>
            <a:lvl6pPr lvl="5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6pPr>
            <a:lvl7pPr lvl="6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7pPr>
            <a:lvl8pPr lvl="7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8pPr>
            <a:lvl9pPr lvl="8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body" idx="2"/>
          </p:nvPr>
        </p:nvSpPr>
        <p:spPr>
          <a:xfrm>
            <a:off x="1046781" y="5220191"/>
            <a:ext cx="9126141" cy="49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0" name="Google Shape;20;p13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тёмный">
  <p:cSld name="Титульный слайд тёмный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asa"/>
              <a:buNone/>
              <a:defRPr sz="4500" b="0">
                <a:solidFill>
                  <a:schemeClr val="lt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1046781" y="3745574"/>
            <a:ext cx="9126141" cy="121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lvl="1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/>
            </a:lvl2pPr>
            <a:lvl3pPr lvl="2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lvl="3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4pPr>
            <a:lvl5pPr lvl="4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5pPr>
            <a:lvl6pPr lvl="5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6pPr>
            <a:lvl7pPr lvl="6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7pPr>
            <a:lvl8pPr lvl="7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8pPr>
            <a:lvl9pPr lvl="8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2"/>
          </p:nvPr>
        </p:nvSpPr>
        <p:spPr>
          <a:xfrm>
            <a:off x="1046780" y="5220191"/>
            <a:ext cx="9126141" cy="49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ок">
  <p:cSld name="Список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576264" y="981636"/>
            <a:ext cx="10944224" cy="509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b="1" i="0">
                <a:latin typeface="Rasa"/>
                <a:ea typeface="Rasa"/>
                <a:cs typeface="Rasa"/>
                <a:sym typeface="Rasa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 b="0" i="0"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0" name="Google Shape;30;p15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85"/>
              <a:buFont typeface="Montserrat"/>
              <a:buNone/>
              <a:defRPr sz="5985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995"/>
              <a:buNone/>
              <a:defRPr sz="199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795"/>
              <a:buNone/>
              <a:defRPr sz="179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6563" y="1820976"/>
            <a:ext cx="5171480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6160145" y="1820976"/>
            <a:ext cx="5171480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43" name="Google Shape;43;p17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>
                <a:latin typeface="Rasa"/>
                <a:ea typeface="Rasa"/>
                <a:cs typeface="Rasa"/>
                <a:sym typeface="Rasa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2"/>
          </p:nvPr>
        </p:nvSpPr>
        <p:spPr>
          <a:xfrm>
            <a:off x="838149" y="2498697"/>
            <a:ext cx="5147713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3"/>
          </p:nvPr>
        </p:nvSpPr>
        <p:spPr>
          <a:xfrm>
            <a:off x="6160145" y="1676882"/>
            <a:ext cx="5173065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>
                <a:latin typeface="Rasa"/>
                <a:ea typeface="Rasa"/>
                <a:cs typeface="Rasa"/>
                <a:sym typeface="Rasa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4"/>
          </p:nvPr>
        </p:nvSpPr>
        <p:spPr>
          <a:xfrm>
            <a:off x="6160145" y="2498697"/>
            <a:ext cx="5173065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52" name="Google Shape;52;p18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ёмный слайд">
  <p:cSld name="Тём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lt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57" name="Google Shape;57;p20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asa"/>
              <a:buNone/>
              <a:defRPr b="1">
                <a:solidFill>
                  <a:schemeClr val="lt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2"/>
              <a:buFont typeface="Rasa"/>
              <a:buNone/>
              <a:defRPr sz="3192"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5173065" y="984911"/>
            <a:ext cx="6160145" cy="486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292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Char char="•"/>
              <a:defRPr sz="3192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405955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 sz="2793"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 sz="2394"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6pPr>
            <a:lvl7pPr marL="3200400" lvl="6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7pPr>
            <a:lvl8pPr marL="3657600" lvl="7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8pPr>
            <a:lvl9pPr marL="4114800" lvl="8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body" idx="2"/>
          </p:nvPr>
        </p:nvSpPr>
        <p:spPr>
          <a:xfrm>
            <a:off x="838148" y="2052161"/>
            <a:ext cx="3924557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ФОТО и подпись">
  <p:cSld name="4 ФОТО и подпись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76263" y="1056031"/>
            <a:ext cx="2644457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576262" y="3810000"/>
            <a:ext cx="2664777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69" name="Google Shape;69;p22"/>
          <p:cNvSpPr>
            <a:spLocks noGrp="1"/>
          </p:cNvSpPr>
          <p:nvPr>
            <p:ph type="pic" idx="3"/>
          </p:nvPr>
        </p:nvSpPr>
        <p:spPr>
          <a:xfrm>
            <a:off x="3352801" y="1056031"/>
            <a:ext cx="2621798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2"/>
          <p:cNvSpPr>
            <a:spLocks noGrp="1"/>
          </p:cNvSpPr>
          <p:nvPr>
            <p:ph type="pic" idx="4"/>
          </p:nvPr>
        </p:nvSpPr>
        <p:spPr>
          <a:xfrm>
            <a:off x="6083300" y="1056031"/>
            <a:ext cx="2651760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2"/>
          <p:cNvSpPr>
            <a:spLocks noGrp="1"/>
          </p:cNvSpPr>
          <p:nvPr>
            <p:ph type="pic" idx="5"/>
          </p:nvPr>
        </p:nvSpPr>
        <p:spPr>
          <a:xfrm>
            <a:off x="8860788" y="1056031"/>
            <a:ext cx="2659699" cy="2581249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2"/>
          <p:cNvSpPr txBox="1">
            <a:spLocks noGrp="1"/>
          </p:cNvSpPr>
          <p:nvPr>
            <p:ph type="body" idx="6"/>
          </p:nvPr>
        </p:nvSpPr>
        <p:spPr>
          <a:xfrm>
            <a:off x="3339782" y="3810000"/>
            <a:ext cx="263429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7"/>
          </p:nvPr>
        </p:nvSpPr>
        <p:spPr>
          <a:xfrm>
            <a:off x="6090602" y="3810000"/>
            <a:ext cx="265461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8"/>
          </p:nvPr>
        </p:nvSpPr>
        <p:spPr>
          <a:xfrm>
            <a:off x="8859520" y="3810000"/>
            <a:ext cx="2660968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77" name="Google Shape;77;p22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8" name="Google Shape;78;p22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. текст">
  <p:cSld name="Заголовок и вертик. текс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3836144" y="-1431523"/>
            <a:ext cx="4340259" cy="1049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83" name="Google Shape;83;p23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. загол. и текст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>
            <a:spLocks noGrp="1"/>
          </p:cNvSpPr>
          <p:nvPr>
            <p:ph type="title"/>
          </p:nvPr>
        </p:nvSpPr>
        <p:spPr>
          <a:xfrm rot="5400000">
            <a:off x="7121222" y="1950832"/>
            <a:ext cx="5797040" cy="262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b="1"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body" idx="1"/>
          </p:nvPr>
        </p:nvSpPr>
        <p:spPr>
          <a:xfrm rot="5400000">
            <a:off x="1797640" y="-596882"/>
            <a:ext cx="5797040" cy="7719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5955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1pPr>
            <a:lvl2pPr marL="914400" lvl="1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2pPr>
            <a:lvl3pPr marL="1371600" lvl="2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3pPr>
            <a:lvl4pPr marL="1828800" lvl="3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4pPr>
            <a:lvl5pPr marL="2286000" lvl="4" indent="-3425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Char char="•"/>
              <a:defRPr>
                <a:latin typeface="Rasa Light"/>
                <a:ea typeface="Rasa Light"/>
                <a:cs typeface="Rasa Light"/>
                <a:sym typeface="Rasa Light"/>
              </a:defRPr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90" name="Google Shape;90;p24"/>
          <p:cNvCxnSpPr/>
          <p:nvPr/>
        </p:nvCxnSpPr>
        <p:spPr>
          <a:xfrm>
            <a:off x="576263" y="6279959"/>
            <a:ext cx="109442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5955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Font typeface="Arial"/>
              <a:buChar char="•"/>
              <a:defRPr sz="2793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914400" marR="0" lvl="1" indent="-38061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Font typeface="Arial"/>
              <a:buChar char="•"/>
              <a:defRPr sz="2394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1371600" marR="0" lvl="2" indent="-3552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Font typeface="Arial"/>
              <a:buChar char="•"/>
              <a:defRPr sz="19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1828800" marR="0" lvl="3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2286000" marR="0" lvl="4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2743200" marR="0" lvl="5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sa"/>
              <a:buNone/>
              <a:defRPr sz="2400" b="1" i="0" u="none" strike="noStrike" cap="none">
                <a:solidFill>
                  <a:schemeClr val="dk1"/>
                </a:solidFill>
                <a:latin typeface="Rasa"/>
                <a:ea typeface="Rasa"/>
                <a:cs typeface="Rasa"/>
                <a:sym typeface="Ras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6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103931" y="1163770"/>
            <a:ext cx="10290000" cy="22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Rasa"/>
              <a:buNone/>
            </a:pPr>
            <a:r>
              <a:rPr lang="ru-RU">
                <a:latin typeface="Montserrat ExtraBold"/>
                <a:ea typeface="Montserrat ExtraBold"/>
                <a:cs typeface="Montserrat ExtraBold"/>
                <a:sym typeface="Montserrat ExtraBold"/>
              </a:rPr>
              <a:t>РУАЛИТИ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1046781" y="3440774"/>
            <a:ext cx="9126000" cy="12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>
                <a:latin typeface="Montserrat Medium"/>
                <a:ea typeface="Montserrat Medium"/>
                <a:cs typeface="Montserrat Medium"/>
                <a:sym typeface="Montserrat Medium"/>
              </a:rPr>
              <a:t>От игры к реальности</a:t>
            </a:r>
            <a:r>
              <a:rPr lang="ru-RU"/>
              <a:t> </a:t>
            </a:r>
            <a:endParaRPr/>
          </a:p>
        </p:txBody>
      </p:sp>
      <p:sp>
        <p:nvSpPr>
          <p:cNvPr id="98" name="Google Shape;98;p1"/>
          <p:cNvSpPr txBox="1">
            <a:spLocks noGrp="1"/>
          </p:cNvSpPr>
          <p:nvPr>
            <p:ph type="body" idx="2"/>
          </p:nvPr>
        </p:nvSpPr>
        <p:spPr>
          <a:xfrm>
            <a:off x="1046781" y="4537788"/>
            <a:ext cx="9126000" cy="1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Montserrat"/>
                <a:ea typeface="Montserrat"/>
                <a:cs typeface="Montserrat"/>
                <a:sym typeface="Montserrat"/>
              </a:rPr>
              <a:t>Докладчик: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Montserrat"/>
                <a:ea typeface="Montserrat"/>
                <a:cs typeface="Montserrat"/>
                <a:sym typeface="Montserrat"/>
              </a:rPr>
              <a:t>Волков Анатолий,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Montserrat"/>
                <a:ea typeface="Montserrat"/>
                <a:cs typeface="Montserrat"/>
                <a:sym typeface="Montserrat"/>
              </a:rPr>
              <a:t>студент 4 курса специальности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Montserrat"/>
                <a:ea typeface="Montserrat"/>
                <a:cs typeface="Montserrat"/>
                <a:sym typeface="Montserrat"/>
              </a:rPr>
              <a:t>«Прикладная математика и информатика»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25665" y="1151389"/>
            <a:ext cx="868269" cy="212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781" y="1030521"/>
            <a:ext cx="2287002" cy="666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Руалити</a:t>
            </a:r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ts val="3200"/>
              <a:buFont typeface="Montserrat"/>
              <a:buNone/>
            </a:pPr>
            <a:r>
              <a:rPr lang="ru-RU" sz="320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endParaRPr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576275" y="1421425"/>
            <a:ext cx="10523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800" b="1" dirty="0" err="1">
                <a:latin typeface="Montserrat"/>
                <a:ea typeface="Montserrat"/>
                <a:cs typeface="Montserrat"/>
                <a:sym typeface="Montserrat"/>
              </a:rPr>
              <a:t>Руалити</a:t>
            </a: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 - образовательная игра для адаптации иностранных студентов к жизни в российском вузе и помощи в изучении русского языка.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576275" y="2688325"/>
            <a:ext cx="5922300" cy="304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Уже </a:t>
            </a:r>
            <a:r>
              <a:rPr lang="ru-RU" sz="1800" b="1" dirty="0">
                <a:latin typeface="Montserrat"/>
                <a:ea typeface="Montserrat"/>
                <a:cs typeface="Montserrat"/>
                <a:sym typeface="Montserrat"/>
              </a:rPr>
              <a:t>сейчас</a:t>
            </a: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: 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Завершено создание концепции игры.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Разработаны макеты игровых окон.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Проведены 20 проблемных интервью с иностранными студентами.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Получены методические материалы от кафедры межкультурной коммуникации ТИУ.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1325" y="2213600"/>
            <a:ext cx="3795542" cy="3795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Руалити</a:t>
            </a:r>
            <a:endParaRPr/>
          </a:p>
        </p:txBody>
      </p:sp>
      <p:sp>
        <p:nvSpPr>
          <p:cNvPr id="117" name="Google Shape;117;p3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724700" y="1327800"/>
            <a:ext cx="108141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F0F0F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проблемы иностранных студентов связаны с изучением русского языка и адаптацией к новой среде в российском вузе.</a:t>
            </a:r>
            <a:endParaRPr sz="3593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104772" y="2997080"/>
            <a:ext cx="1578000" cy="1578000"/>
          </a:xfrm>
          <a:prstGeom prst="donut">
            <a:avLst>
              <a:gd name="adj" fmla="val 1170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22" name="Google Shape;122;p3"/>
          <p:cNvSpPr/>
          <p:nvPr/>
        </p:nvSpPr>
        <p:spPr>
          <a:xfrm rot="-5400000">
            <a:off x="1104882" y="2996833"/>
            <a:ext cx="1578000" cy="1578000"/>
          </a:xfrm>
          <a:prstGeom prst="blockArc">
            <a:avLst>
              <a:gd name="adj1" fmla="val 8468196"/>
              <a:gd name="adj2" fmla="val 52515"/>
              <a:gd name="adj3" fmla="val 10868"/>
            </a:avLst>
          </a:prstGeom>
          <a:solidFill>
            <a:srgbClr val="84D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1258392" y="3462829"/>
            <a:ext cx="127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60%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446850" y="4574975"/>
            <a:ext cx="2844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Трудности в адаптации</a:t>
            </a:r>
            <a:endParaRPr/>
          </a:p>
        </p:txBody>
      </p:sp>
      <p:sp>
        <p:nvSpPr>
          <p:cNvPr id="125" name="Google Shape;125;p3"/>
          <p:cNvSpPr/>
          <p:nvPr/>
        </p:nvSpPr>
        <p:spPr>
          <a:xfrm>
            <a:off x="3952655" y="2997080"/>
            <a:ext cx="1578000" cy="1578000"/>
          </a:xfrm>
          <a:prstGeom prst="donut">
            <a:avLst>
              <a:gd name="adj" fmla="val 1170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26" name="Google Shape;126;p3"/>
          <p:cNvSpPr/>
          <p:nvPr/>
        </p:nvSpPr>
        <p:spPr>
          <a:xfrm rot="-5400000">
            <a:off x="3952765" y="2996833"/>
            <a:ext cx="1578000" cy="1578000"/>
          </a:xfrm>
          <a:prstGeom prst="blockArc">
            <a:avLst>
              <a:gd name="adj1" fmla="val 8468196"/>
              <a:gd name="adj2" fmla="val 52515"/>
              <a:gd name="adj3" fmla="val 10868"/>
            </a:avLst>
          </a:prstGeom>
          <a:solidFill>
            <a:srgbClr val="84D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4106275" y="3462829"/>
            <a:ext cx="127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60%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3294733" y="4574975"/>
            <a:ext cx="2844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Разговорный русский</a:t>
            </a: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6800538" y="2997080"/>
            <a:ext cx="1578000" cy="1578000"/>
          </a:xfrm>
          <a:prstGeom prst="donut">
            <a:avLst>
              <a:gd name="adj" fmla="val 1170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30" name="Google Shape;130;p3"/>
          <p:cNvSpPr/>
          <p:nvPr/>
        </p:nvSpPr>
        <p:spPr>
          <a:xfrm rot="-5400000">
            <a:off x="6800649" y="2996833"/>
            <a:ext cx="1578000" cy="1578000"/>
          </a:xfrm>
          <a:prstGeom prst="blockArc">
            <a:avLst>
              <a:gd name="adj1" fmla="val 12782146"/>
              <a:gd name="adj2" fmla="val 52515"/>
              <a:gd name="adj3" fmla="val 10868"/>
            </a:avLst>
          </a:prstGeom>
          <a:solidFill>
            <a:srgbClr val="84D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6954159" y="3462829"/>
            <a:ext cx="127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40%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6142617" y="4574975"/>
            <a:ext cx="2844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Профессиональная лексика</a:t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9648422" y="2997080"/>
            <a:ext cx="1578000" cy="1578000"/>
          </a:xfrm>
          <a:prstGeom prst="donut">
            <a:avLst>
              <a:gd name="adj" fmla="val 1170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34" name="Google Shape;134;p3"/>
          <p:cNvSpPr/>
          <p:nvPr/>
        </p:nvSpPr>
        <p:spPr>
          <a:xfrm rot="-5400000">
            <a:off x="9648532" y="2996833"/>
            <a:ext cx="1578000" cy="1578000"/>
          </a:xfrm>
          <a:prstGeom prst="blockArc">
            <a:avLst>
              <a:gd name="adj1" fmla="val 17261959"/>
              <a:gd name="adj2" fmla="val 52515"/>
              <a:gd name="adj3" fmla="val 10868"/>
            </a:avLst>
          </a:prstGeom>
          <a:solidFill>
            <a:srgbClr val="84D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sa Light"/>
              <a:ea typeface="Rasa Light"/>
              <a:cs typeface="Rasa Light"/>
              <a:sym typeface="Rasa Light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9802042" y="3462829"/>
            <a:ext cx="127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8990500" y="4574975"/>
            <a:ext cx="2844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Грамматические аспекты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e174ff678_0_205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Руалити</a:t>
            </a:r>
            <a:endParaRPr/>
          </a:p>
        </p:txBody>
      </p:sp>
      <p:sp>
        <p:nvSpPr>
          <p:cNvPr id="142" name="Google Shape;142;g29e174ff678_0_205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143" name="Google Shape;143;g29e174ff678_0_2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29e174ff678_0_205"/>
          <p:cNvSpPr txBox="1"/>
          <p:nvPr/>
        </p:nvSpPr>
        <p:spPr>
          <a:xfrm>
            <a:off x="496094" y="287239"/>
            <a:ext cx="110244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sp>
        <p:nvSpPr>
          <p:cNvPr id="145" name="Google Shape;145;g29e174ff678_0_205"/>
          <p:cNvSpPr/>
          <p:nvPr/>
        </p:nvSpPr>
        <p:spPr>
          <a:xfrm>
            <a:off x="7454250" y="1167650"/>
            <a:ext cx="4028700" cy="649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Квесты по реальным ситуациям 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g29e174ff678_0_205"/>
          <p:cNvSpPr/>
          <p:nvPr/>
        </p:nvSpPr>
        <p:spPr>
          <a:xfrm>
            <a:off x="7454250" y="2178282"/>
            <a:ext cx="4028700" cy="649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Знакомство с культурой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g29e174ff678_0_205"/>
          <p:cNvSpPr/>
          <p:nvPr/>
        </p:nvSpPr>
        <p:spPr>
          <a:xfrm>
            <a:off x="7454250" y="3188914"/>
            <a:ext cx="4028700" cy="649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Диалоги из жизни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g29e174ff678_0_205"/>
          <p:cNvSpPr/>
          <p:nvPr/>
        </p:nvSpPr>
        <p:spPr>
          <a:xfrm>
            <a:off x="7454250" y="5210178"/>
            <a:ext cx="4028700" cy="649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Методические материалы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g29e174ff678_0_205"/>
          <p:cNvSpPr/>
          <p:nvPr/>
        </p:nvSpPr>
        <p:spPr>
          <a:xfrm>
            <a:off x="7454250" y="4199546"/>
            <a:ext cx="4028700" cy="649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38100" cap="flat" cmpd="sng">
            <a:solidFill>
              <a:srgbClr val="5B9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Обучение профессиональному языку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" name="Google Shape;150;g29e174ff678_0_2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525" y="134838"/>
            <a:ext cx="6840524" cy="684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9e174ff678_0_2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1225" y="1274675"/>
            <a:ext cx="5879700" cy="336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grpSp>
        <p:nvGrpSpPr>
          <p:cNvPr id="159" name="Google Shape;159;p5"/>
          <p:cNvGrpSpPr/>
          <p:nvPr/>
        </p:nvGrpSpPr>
        <p:grpSpPr>
          <a:xfrm>
            <a:off x="576263" y="1561625"/>
            <a:ext cx="3628500" cy="3628500"/>
            <a:chOff x="1054525" y="1738250"/>
            <a:chExt cx="3628500" cy="3628500"/>
          </a:xfrm>
        </p:grpSpPr>
        <p:sp>
          <p:nvSpPr>
            <p:cNvPr id="160" name="Google Shape;160;p5"/>
            <p:cNvSpPr/>
            <p:nvPr/>
          </p:nvSpPr>
          <p:spPr>
            <a:xfrm>
              <a:off x="1054525" y="1738250"/>
              <a:ext cx="3628500" cy="3628500"/>
            </a:xfrm>
            <a:prstGeom prst="flowChartConnector">
              <a:avLst/>
            </a:prstGeom>
            <a:solidFill>
              <a:srgbClr val="67D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1375825" y="2380850"/>
              <a:ext cx="2985900" cy="2985900"/>
            </a:xfrm>
            <a:prstGeom prst="flowChartConnector">
              <a:avLst/>
            </a:prstGeom>
            <a:solidFill>
              <a:srgbClr val="77B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1696225" y="3021650"/>
              <a:ext cx="2345100" cy="2345100"/>
            </a:xfrm>
            <a:prstGeom prst="flowChartConnector">
              <a:avLst/>
            </a:prstGeom>
            <a:solidFill>
              <a:srgbClr val="C6D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1984225" y="3597650"/>
              <a:ext cx="1769100" cy="1769100"/>
            </a:xfrm>
            <a:prstGeom prst="flowChartConnector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endParaRPr>
            </a:p>
          </p:txBody>
        </p:sp>
      </p:grpSp>
      <p:cxnSp>
        <p:nvCxnSpPr>
          <p:cNvPr id="164" name="Google Shape;164;p5"/>
          <p:cNvCxnSpPr>
            <a:stCxn id="165" idx="1"/>
            <a:endCxn id="160" idx="7"/>
          </p:cNvCxnSpPr>
          <p:nvPr/>
        </p:nvCxnSpPr>
        <p:spPr>
          <a:xfrm flipH="1">
            <a:off x="3673350" y="1187450"/>
            <a:ext cx="2592600" cy="90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5" name="Google Shape;165;p5"/>
          <p:cNvSpPr txBox="1"/>
          <p:nvPr/>
        </p:nvSpPr>
        <p:spPr>
          <a:xfrm>
            <a:off x="6265950" y="263900"/>
            <a:ext cx="56622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PAM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иностранные студенты - 350 тыс. (</a:t>
            </a:r>
            <a:r>
              <a:rPr lang="ru-RU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Риа Новости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иностранные работники предприятий - 121 тыс. (</a:t>
            </a:r>
            <a:r>
              <a:rPr lang="ru-RU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Национальное агентство развития квалификаций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6265950" y="2561700"/>
            <a:ext cx="4603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TAM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иностранные студенты - 350 тыс. (</a:t>
            </a:r>
            <a:r>
              <a:rPr lang="ru-RU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Российская газета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6265950" y="3737450"/>
            <a:ext cx="4690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SAM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 тыс. пользователей (</a:t>
            </a:r>
            <a:r>
              <a:rPr lang="ru-RU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ограничение в хостинге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6335025" y="5158213"/>
            <a:ext cx="3532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1,500 студентов ТИУ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9" name="Google Shape;169;p5"/>
          <p:cNvCxnSpPr>
            <a:stCxn id="167" idx="1"/>
            <a:endCxn id="162" idx="6"/>
          </p:cNvCxnSpPr>
          <p:nvPr/>
        </p:nvCxnSpPr>
        <p:spPr>
          <a:xfrm rot="10800000">
            <a:off x="3562950" y="4017650"/>
            <a:ext cx="2703000" cy="22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5"/>
          <p:cNvCxnSpPr>
            <a:stCxn id="166" idx="1"/>
          </p:cNvCxnSpPr>
          <p:nvPr/>
        </p:nvCxnSpPr>
        <p:spPr>
          <a:xfrm flipH="1">
            <a:off x="3754350" y="3069600"/>
            <a:ext cx="2511600" cy="6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1" name="Google Shape;171;p5"/>
          <p:cNvCxnSpPr>
            <a:stCxn id="168" idx="1"/>
            <a:endCxn id="163" idx="5"/>
          </p:cNvCxnSpPr>
          <p:nvPr/>
        </p:nvCxnSpPr>
        <p:spPr>
          <a:xfrm rot="10800000">
            <a:off x="3016125" y="4930963"/>
            <a:ext cx="3318900" cy="59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Google Shape;172;p5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78" name="Google Shape;17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sp>
        <p:nvSpPr>
          <p:cNvPr id="180" name="Google Shape;180;p6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  <p:cxnSp>
        <p:nvCxnSpPr>
          <p:cNvPr id="181" name="Google Shape;181;p6"/>
          <p:cNvCxnSpPr/>
          <p:nvPr/>
        </p:nvCxnSpPr>
        <p:spPr>
          <a:xfrm>
            <a:off x="365045" y="5630204"/>
            <a:ext cx="11529300" cy="16800"/>
          </a:xfrm>
          <a:prstGeom prst="straightConnector1">
            <a:avLst/>
          </a:prstGeom>
          <a:noFill/>
          <a:ln w="38100" cap="flat" cmpd="sng">
            <a:solidFill>
              <a:srgbClr val="77BEED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82" name="Google Shape;182;p6"/>
          <p:cNvCxnSpPr/>
          <p:nvPr/>
        </p:nvCxnSpPr>
        <p:spPr>
          <a:xfrm rot="10800000" flipH="1">
            <a:off x="6058224" y="1504907"/>
            <a:ext cx="43500" cy="4116900"/>
          </a:xfrm>
          <a:prstGeom prst="straightConnector1">
            <a:avLst/>
          </a:prstGeom>
          <a:noFill/>
          <a:ln w="38100" cap="flat" cmpd="sng">
            <a:solidFill>
              <a:srgbClr val="77BEED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3" name="Google Shape;183;p6"/>
          <p:cNvSpPr txBox="1"/>
          <p:nvPr/>
        </p:nvSpPr>
        <p:spPr>
          <a:xfrm>
            <a:off x="8629874" y="5720300"/>
            <a:ext cx="326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B9BD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Обширный набор тем</a:t>
            </a:r>
            <a:endParaRPr sz="1400">
              <a:solidFill>
                <a:srgbClr val="5B9BD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365044" y="5706404"/>
            <a:ext cx="276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B9BD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Узкий спектр тем</a:t>
            </a:r>
            <a:endParaRPr sz="1400">
              <a:solidFill>
                <a:srgbClr val="5B9BD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5028821" y="607057"/>
            <a:ext cx="2145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5B9BD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Связь с реальным миром</a:t>
            </a:r>
            <a:endParaRPr sz="1400">
              <a:solidFill>
                <a:srgbClr val="5B9BD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6" name="Google Shape;18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1724" y="3229034"/>
            <a:ext cx="1777500" cy="475200"/>
          </a:xfrm>
          <a:prstGeom prst="roundRect">
            <a:avLst>
              <a:gd name="adj" fmla="val 32667"/>
            </a:avLst>
          </a:prstGeom>
          <a:noFill/>
          <a:ln>
            <a:noFill/>
          </a:ln>
        </p:spPr>
      </p:pic>
      <p:pic>
        <p:nvPicPr>
          <p:cNvPr id="187" name="Google Shape;18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3281" y="3210033"/>
            <a:ext cx="551400" cy="494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88" name="Google Shape;188;p6"/>
          <p:cNvSpPr/>
          <p:nvPr/>
        </p:nvSpPr>
        <p:spPr>
          <a:xfrm>
            <a:off x="6718772" y="2175344"/>
            <a:ext cx="2101800" cy="781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6D0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Педагоги и репетиторы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6814" y="2643808"/>
            <a:ext cx="1321200" cy="484500"/>
          </a:xfrm>
          <a:prstGeom prst="roundRect">
            <a:avLst>
              <a:gd name="adj" fmla="val 26079"/>
            </a:avLst>
          </a:prstGeom>
          <a:noFill/>
          <a:ln>
            <a:noFill/>
          </a:ln>
        </p:spPr>
      </p:pic>
      <p:pic>
        <p:nvPicPr>
          <p:cNvPr id="190" name="Google Shape;190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5044" y="4782976"/>
            <a:ext cx="1254900" cy="465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53123" y="3582914"/>
            <a:ext cx="2105100" cy="384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95080" y="4089919"/>
            <a:ext cx="1459800" cy="44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93" name="Google Shape;193;p6" descr="Имаджинариум» — Добро пожаловать во вселенную игры!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898851" y="4141680"/>
            <a:ext cx="1904400" cy="676500"/>
          </a:xfrm>
          <a:prstGeom prst="roundRect">
            <a:avLst>
              <a:gd name="adj" fmla="val 39354"/>
            </a:avLst>
          </a:prstGeom>
          <a:noFill/>
          <a:ln>
            <a:noFill/>
          </a:ln>
        </p:spPr>
      </p:pic>
      <p:sp>
        <p:nvSpPr>
          <p:cNvPr id="194" name="Google Shape;194;p6"/>
          <p:cNvSpPr/>
          <p:nvPr/>
        </p:nvSpPr>
        <p:spPr>
          <a:xfrm>
            <a:off x="3553123" y="1693160"/>
            <a:ext cx="266100" cy="266100"/>
          </a:xfrm>
          <a:prstGeom prst="ellipse">
            <a:avLst/>
          </a:prstGeom>
          <a:solidFill>
            <a:srgbClr val="77BEED"/>
          </a:solidFill>
          <a:ln>
            <a:noFill/>
          </a:ln>
        </p:spPr>
        <p:txBody>
          <a:bodyPr spcFirstLastPara="1" wrap="square" lIns="91225" tIns="45600" rIns="91225" bIns="456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692514" y="1570987"/>
            <a:ext cx="27627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Мы здесь!</a:t>
            </a:r>
            <a:endParaRPr sz="1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201" name="Google Shape;20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 txBox="1">
            <a:spLocks noGrp="1"/>
          </p:cNvSpPr>
          <p:nvPr>
            <p:ph type="title"/>
          </p:nvPr>
        </p:nvSpPr>
        <p:spPr>
          <a:xfrm>
            <a:off x="751000" y="1000425"/>
            <a:ext cx="77526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ru-RU" sz="2200" b="0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Доходы:</a:t>
            </a:r>
            <a:endParaRPr sz="2200" b="0" u="sng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endParaRPr sz="2200" b="0" u="sng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●"/>
            </a:pPr>
            <a:r>
              <a:rPr lang="ru-RU" sz="2200" b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Внутренние покупки</a:t>
            </a:r>
            <a:endParaRPr sz="2200" b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●"/>
            </a:pPr>
            <a:r>
              <a:rPr lang="ru-RU" sz="2200" b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Рекламные соглашения</a:t>
            </a:r>
            <a:endParaRPr sz="2200" b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●"/>
            </a:pPr>
            <a:r>
              <a:rPr lang="ru-RU" sz="2200" b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Платные подписки (500 ₽/месяц)</a:t>
            </a:r>
            <a:endParaRPr sz="2200" b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0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Расходы:</a:t>
            </a:r>
            <a:endParaRPr sz="2200" b="0" u="sng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u="sng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ru-RU" sz="2200" b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Хостинг (1.000 </a:t>
            </a:r>
            <a:r>
              <a:rPr lang="ru-RU" sz="2200" b="0" dirty="0">
                <a:latin typeface="Montserrat"/>
                <a:ea typeface="Montserrat"/>
                <a:cs typeface="Montserrat"/>
                <a:sym typeface="Montserrat"/>
              </a:rPr>
              <a:t>₽/месяц)</a:t>
            </a:r>
            <a:endParaRPr sz="2200" b="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ru-RU" sz="2200" b="0" dirty="0">
                <a:latin typeface="Montserrat"/>
                <a:ea typeface="Montserrat"/>
                <a:cs typeface="Montserrat"/>
                <a:sym typeface="Montserrat"/>
              </a:rPr>
              <a:t>Зарплаты (6*50.000 ₽/месяц)</a:t>
            </a:r>
            <a:endParaRPr sz="2200" b="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ru-RU" sz="2200" b="0" dirty="0">
                <a:latin typeface="Montserrat"/>
                <a:ea typeface="Montserrat"/>
                <a:cs typeface="Montserrat"/>
                <a:sym typeface="Montserrat"/>
              </a:rPr>
              <a:t>API и дополнительные сервисы (2.000 ₽/месяц)</a:t>
            </a:r>
            <a:endParaRPr sz="2200" b="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ru-RU" sz="2200" b="0" dirty="0">
                <a:latin typeface="Montserrat"/>
                <a:ea typeface="Montserrat"/>
                <a:cs typeface="Montserrat"/>
                <a:sym typeface="Montserrat"/>
              </a:rPr>
              <a:t>Маркетинг и продвижение (~40.000 ₽/месяц)</a:t>
            </a:r>
            <a:endParaRPr sz="2200" b="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</a:t>
            </a:r>
            <a:endParaRPr sz="2400" b="1" i="0">
              <a:solidFill>
                <a:schemeClr val="dk1"/>
              </a:solidFill>
              <a:latin typeface="Rasa"/>
              <a:ea typeface="Rasa"/>
              <a:cs typeface="Rasa"/>
              <a:sym typeface="Rasa"/>
            </a:endParaRPr>
          </a:p>
        </p:txBody>
      </p:sp>
      <p:pic>
        <p:nvPicPr>
          <p:cNvPr id="204" name="Google Shape;20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5325" y="1282112"/>
            <a:ext cx="3444925" cy="344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838250" y="5096200"/>
            <a:ext cx="106821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0">
                <a:latin typeface="Montserrat"/>
                <a:ea typeface="Montserrat"/>
                <a:cs typeface="Montserrat"/>
                <a:sym typeface="Montserrat"/>
              </a:rPr>
              <a:t>Точка безубыточности ~</a:t>
            </a:r>
            <a:r>
              <a:rPr lang="ru-RU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1300 пользователей</a:t>
            </a:r>
            <a:endParaRPr sz="2200" b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pic>
        <p:nvPicPr>
          <p:cNvPr id="214" name="Google Shape;21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100" y="1552963"/>
            <a:ext cx="3888275" cy="38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/>
          <p:nvPr/>
        </p:nvSpPr>
        <p:spPr>
          <a:xfrm>
            <a:off x="5383350" y="507975"/>
            <a:ext cx="6408300" cy="56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b="1">
                <a:latin typeface="Montserrat"/>
                <a:ea typeface="Montserrat"/>
                <a:cs typeface="Montserrat"/>
                <a:sym typeface="Montserrat"/>
              </a:rPr>
              <a:t>январь 2024: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ru-RU" sz="1800">
                <a:latin typeface="Montserrat"/>
                <a:ea typeface="Montserrat"/>
                <a:cs typeface="Montserrat"/>
                <a:sym typeface="Montserrat"/>
              </a:rPr>
              <a:t>Завершение разработки игровых механик и сюжетных линий.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апрель 2024: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Отрисовка интерфейса в фирменном стиле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май 2024: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Саунд продакшн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ноябрь-декабрь 2024: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MVP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Сбор обратной связи от целевой аудитории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апрель 2025: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Релиз на базе ТИУ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Документирование проекта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8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222" name="Google Shape;22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9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sp>
        <p:nvSpPr>
          <p:cNvPr id="224" name="Google Shape;224;p9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  <p:sp>
        <p:nvSpPr>
          <p:cNvPr id="225" name="Google Shape;225;p9"/>
          <p:cNvSpPr txBox="1"/>
          <p:nvPr/>
        </p:nvSpPr>
        <p:spPr>
          <a:xfrm>
            <a:off x="1338275" y="1362725"/>
            <a:ext cx="2017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Волков Анатолий</a:t>
            </a:r>
            <a:endParaRPr sz="2400" b="1"/>
          </a:p>
        </p:txBody>
      </p:sp>
      <p:sp>
        <p:nvSpPr>
          <p:cNvPr id="226" name="Google Shape;226;p9"/>
          <p:cNvSpPr txBox="1"/>
          <p:nvPr/>
        </p:nvSpPr>
        <p:spPr>
          <a:xfrm>
            <a:off x="3594600" y="1322888"/>
            <a:ext cx="74409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лидер команды, fullstack разработчик, дизайнер персонажей</a:t>
            </a:r>
            <a:endParaRPr sz="2200"/>
          </a:p>
        </p:txBody>
      </p:sp>
      <p:sp>
        <p:nvSpPr>
          <p:cNvPr id="227" name="Google Shape;227;p9"/>
          <p:cNvSpPr txBox="1"/>
          <p:nvPr/>
        </p:nvSpPr>
        <p:spPr>
          <a:xfrm>
            <a:off x="1338275" y="2494833"/>
            <a:ext cx="2017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Быкова Ксения</a:t>
            </a:r>
            <a:endParaRPr sz="2400" b="1"/>
          </a:p>
        </p:txBody>
      </p:sp>
      <p:sp>
        <p:nvSpPr>
          <p:cNvPr id="228" name="Google Shape;228;p9"/>
          <p:cNvSpPr txBox="1"/>
          <p:nvPr/>
        </p:nvSpPr>
        <p:spPr>
          <a:xfrm>
            <a:off x="1338275" y="3626942"/>
            <a:ext cx="2017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Асламин</a:t>
            </a:r>
            <a:endParaRPr sz="2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Владислав</a:t>
            </a:r>
            <a:endParaRPr sz="2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1338275" y="4759050"/>
            <a:ext cx="20172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Кызылова Полина</a:t>
            </a:r>
            <a:endParaRPr sz="2400" b="1"/>
          </a:p>
        </p:txBody>
      </p:sp>
      <p:sp>
        <p:nvSpPr>
          <p:cNvPr id="230" name="Google Shape;230;p9"/>
          <p:cNvSpPr txBox="1"/>
          <p:nvPr/>
        </p:nvSpPr>
        <p:spPr>
          <a:xfrm>
            <a:off x="3594600" y="2674975"/>
            <a:ext cx="74409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frontend разработчик, креативный менеджер</a:t>
            </a:r>
            <a:endParaRPr sz="2200"/>
          </a:p>
        </p:txBody>
      </p:sp>
      <p:sp>
        <p:nvSpPr>
          <p:cNvPr id="231" name="Google Shape;231;p9"/>
          <p:cNvSpPr txBox="1"/>
          <p:nvPr/>
        </p:nvSpPr>
        <p:spPr>
          <a:xfrm>
            <a:off x="3594600" y="3807100"/>
            <a:ext cx="65121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аналитик, backend разработчик</a:t>
            </a:r>
            <a:endParaRPr sz="2200"/>
          </a:p>
        </p:txBody>
      </p:sp>
      <p:sp>
        <p:nvSpPr>
          <p:cNvPr id="232" name="Google Shape;232;p9"/>
          <p:cNvSpPr txBox="1"/>
          <p:nvPr/>
        </p:nvSpPr>
        <p:spPr>
          <a:xfrm>
            <a:off x="3594600" y="4939225"/>
            <a:ext cx="30000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UI/UX-дизайнер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"/>
          <p:cNvSpPr txBox="1">
            <a:spLocks noGrp="1"/>
          </p:cNvSpPr>
          <p:nvPr>
            <p:ph type="sldNum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1" y="6337300"/>
            <a:ext cx="741484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0"/>
          <p:cNvSpPr txBox="1">
            <a:spLocks noGrp="1"/>
          </p:cNvSpPr>
          <p:nvPr>
            <p:ph type="title"/>
          </p:nvPr>
        </p:nvSpPr>
        <p:spPr>
          <a:xfrm>
            <a:off x="496100" y="1989613"/>
            <a:ext cx="4999800" cy="25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2900">
                <a:latin typeface="Montserrat"/>
                <a:ea typeface="Montserrat"/>
                <a:cs typeface="Montserrat"/>
                <a:sym typeface="Montserrat"/>
              </a:rPr>
              <a:t>+7(932)484-74-36</a:t>
            </a:r>
            <a:endParaRPr sz="29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2900">
                <a:latin typeface="Montserrat"/>
                <a:ea typeface="Montserrat"/>
                <a:cs typeface="Montserrat"/>
                <a:sym typeface="Montserrat"/>
              </a:rPr>
              <a:t>av20021710@gmail.com</a:t>
            </a:r>
            <a:endParaRPr sz="2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496094" y="287239"/>
            <a:ext cx="11024393" cy="5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ru-RU" sz="3200" b="1" i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2400" b="1" i="0">
              <a:solidFill>
                <a:srgbClr val="5B9BD5"/>
              </a:solidFill>
              <a:latin typeface="Rasa"/>
              <a:ea typeface="Rasa"/>
              <a:cs typeface="Rasa"/>
              <a:sym typeface="Rasa"/>
            </a:endParaRPr>
          </a:p>
        </p:txBody>
      </p:sp>
      <p:pic>
        <p:nvPicPr>
          <p:cNvPr id="241" name="Google Shape;241;p10"/>
          <p:cNvPicPr preferRelativeResize="0"/>
          <p:nvPr/>
        </p:nvPicPr>
        <p:blipFill rotWithShape="1">
          <a:blip r:embed="rId4">
            <a:alphaModFix/>
          </a:blip>
          <a:srcRect t="21559" b="19306"/>
          <a:stretch/>
        </p:blipFill>
        <p:spPr>
          <a:xfrm>
            <a:off x="5393400" y="1224013"/>
            <a:ext cx="3491074" cy="396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0"/>
          <p:cNvPicPr preferRelativeResize="0"/>
          <p:nvPr/>
        </p:nvPicPr>
        <p:blipFill rotWithShape="1">
          <a:blip r:embed="rId5">
            <a:alphaModFix/>
          </a:blip>
          <a:srcRect t="21849" b="17793"/>
          <a:stretch/>
        </p:blipFill>
        <p:spPr>
          <a:xfrm>
            <a:off x="8325450" y="1259300"/>
            <a:ext cx="3491070" cy="404517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0"/>
          <p:cNvSpPr txBox="1">
            <a:spLocks noGrp="1"/>
          </p:cNvSpPr>
          <p:nvPr>
            <p:ph type="ftr" idx="11"/>
          </p:nvPr>
        </p:nvSpPr>
        <p:spPr>
          <a:xfrm>
            <a:off x="576264" y="6283906"/>
            <a:ext cx="4106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Руалити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829</Words>
  <Application>Microsoft Office PowerPoint</Application>
  <PresentationFormat>Произвольный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Montserrat</vt:lpstr>
      <vt:lpstr>Calibri</vt:lpstr>
      <vt:lpstr>Rasa Light</vt:lpstr>
      <vt:lpstr>Montserrat SemiBold</vt:lpstr>
      <vt:lpstr>Roboto</vt:lpstr>
      <vt:lpstr>Arial</vt:lpstr>
      <vt:lpstr>Montserrat Medium</vt:lpstr>
      <vt:lpstr>Montserrat ExtraBold</vt:lpstr>
      <vt:lpstr>Rasa</vt:lpstr>
      <vt:lpstr>Тема Office</vt:lpstr>
      <vt:lpstr>РУАЛИТИ</vt:lpstr>
      <vt:lpstr>Что делает проект?</vt:lpstr>
      <vt:lpstr>Презентация PowerPoint</vt:lpstr>
      <vt:lpstr>Презентация PowerPoint</vt:lpstr>
      <vt:lpstr>Презентация PowerPoint</vt:lpstr>
      <vt:lpstr>Презентация PowerPoint</vt:lpstr>
      <vt:lpstr>Доходы:  Внутренние покупки Рекламные соглашения Платные подписки (500 ₽/месяц)  Расходы:  Хостинг (1.000 ₽/месяц) Зарплаты (6*50.000 ₽/месяц) API и дополнительные сервисы (2.000 ₽/месяц) Маркетинг и продвижение (~40.000 ₽/месяц)</vt:lpstr>
      <vt:lpstr>Презентация PowerPoint</vt:lpstr>
      <vt:lpstr>Презентация PowerPoint</vt:lpstr>
      <vt:lpstr>+7(932)484-74-36 av20021710@gmail.com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РУАЛИТИ</dc:title>
  <dc:creator>пользователь Microsoft Office</dc:creator>
  <cp:lastModifiedBy>Анатолий Волков</cp:lastModifiedBy>
  <cp:revision>3</cp:revision>
  <dcterms:created xsi:type="dcterms:W3CDTF">2021-05-14T09:45:42Z</dcterms:created>
  <dcterms:modified xsi:type="dcterms:W3CDTF">2023-12-05T12:01:11Z</dcterms:modified>
</cp:coreProperties>
</file>