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19"/>
  </p:notesMasterIdLst>
  <p:sldIdLst>
    <p:sldId id="257" r:id="rId3"/>
    <p:sldId id="260" r:id="rId4"/>
    <p:sldId id="264" r:id="rId5"/>
    <p:sldId id="267" r:id="rId6"/>
    <p:sldId id="275" r:id="rId7"/>
    <p:sldId id="272" r:id="rId8"/>
    <p:sldId id="276" r:id="rId9"/>
    <p:sldId id="274" r:id="rId10"/>
    <p:sldId id="277" r:id="rId11"/>
    <p:sldId id="271" r:id="rId12"/>
    <p:sldId id="286" r:id="rId13"/>
    <p:sldId id="287" r:id="rId14"/>
    <p:sldId id="281" r:id="rId15"/>
    <p:sldId id="282" r:id="rId16"/>
    <p:sldId id="278" r:id="rId17"/>
    <p:sldId id="288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E6881-B582-4CEC-8D14-B8B0AC392D3A}" v="1801" dt="2023-10-17T14:11:55.055"/>
    <p1510:client id="{022E631B-9D37-4EAB-BEB7-C893510B3EE8}" v="1749" dt="2023-10-10T14:56:29.756"/>
    <p1510:client id="{057344F3-1174-415D-B7B3-5D25A8DDD84E}" v="2" dt="2023-10-14T10:48:09.349"/>
    <p1510:client id="{1DF973B3-1CFD-4E28-8E8D-8B04D19E8BEA}" v="9" dt="2023-10-14T10:47:51.116"/>
    <p1510:client id="{30AC23BB-B6F0-41E9-BAC9-6BF4D23DE84C}" v="509" dt="2023-10-14T10:42:48.724"/>
    <p1510:client id="{3BF9A30B-9137-4049-824C-95A246325F57}" v="345" dt="2023-10-14T10:47:08.006"/>
    <p1510:client id="{5730BE36-AC8F-4D77-933B-0D98E9981DAE}" v="1428" dt="2023-10-17T14:32:19.905"/>
    <p1510:client id="{5CEA5755-4CAD-4FB0-A514-9F2380A0AFFC}" v="289" dt="2023-10-17T14:20:37.061"/>
    <p1510:client id="{5EF24498-BD9A-4539-B5CF-DAD4A2A58E8B}" v="1321" vWet="1331" dt="2023-10-10T14:07:15.125"/>
    <p1510:client id="{5F9C24C8-4D7C-4121-B228-EF648150520C}" v="2530" dt="2023-10-17T15:04:06.822"/>
    <p1510:client id="{5FED5E14-B450-449C-BCC8-FFADE0C214D1}" v="94" dt="2023-10-14T10:50:47.117"/>
    <p1510:client id="{B3148733-625E-446B-8385-6F01BD3ABBF0}" v="667" dt="2023-10-10T13:56:52.960"/>
    <p1510:client id="{BB3EF9CC-A9AC-46CC-8496-68979F0EF11C}" v="8" dt="2023-10-14T10:43:07.293"/>
    <p1510:client id="{DA74CA34-866C-4A2E-9F91-8D9822C8A081}" v="2688" dt="2023-10-10T14:53:28.819"/>
    <p1510:client id="{DD60554D-626A-44C8-B584-5F80C917C045}" v="806" dt="2023-10-17T14:25:02.244"/>
    <p1510:client id="{DEB38D90-6F52-4C3A-8172-2D35E5A07F42}" v="181" dt="2023-10-10T14:52:50.397"/>
    <p1510:client id="{E6D30737-AB8C-4506-B10E-799C360F0A21}" v="2319" dt="2023-10-17T14:54:50.233"/>
    <p1510:client id="{E9EB58E4-0C04-4766-8373-A5128827BCFC}" v="124" dt="2023-10-10T15:17:06.075"/>
    <p1510:client id="{F0AC1F2B-681B-41C0-8CAF-D885B9723F9A}" v="340" dt="2023-10-10T14:48:33.868"/>
    <p1510:client id="{F21A54D1-2A97-4279-B0A9-E586B6022F92}" v="97" dt="2023-10-10T15:17:34.36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8B09BA-7158-4A3E-AB8D-023A412A85EF}" type="doc">
      <dgm:prSet loTypeId="urn:microsoft.com/office/officeart/2005/8/layout/process1" loCatId="process" qsTypeId="urn:microsoft.com/office/officeart/2005/8/quickstyle/simple1" qsCatId="simple" csTypeId="urn:microsoft.com/office/officeart/2005/8/colors/accent5_1" csCatId="accent5" phldr="1"/>
      <dgm:spPr/>
    </dgm:pt>
    <dgm:pt modelId="{3766B01C-1C6A-49D5-B448-A53899F7B477}">
      <dgm:prSet phldrT="[Текст]"/>
      <dgm:spPr/>
      <dgm:t>
        <a:bodyPr/>
        <a:lstStyle/>
        <a:p>
          <a:r>
            <a:rPr lang="ru-RU">
              <a:latin typeface="Helvetica"/>
              <a:cs typeface="Helvetica"/>
            </a:rPr>
            <a:t>Просматривает расписание</a:t>
          </a:r>
          <a:endParaRPr lang="ru-RU"/>
        </a:p>
      </dgm:t>
    </dgm:pt>
    <dgm:pt modelId="{6B7D06F3-15C9-4050-BAE7-83087533384A}" type="parTrans" cxnId="{A165E5B6-443B-4843-98CA-1FB51D6BDAF7}">
      <dgm:prSet/>
      <dgm:spPr/>
    </dgm:pt>
    <dgm:pt modelId="{30B46BCD-13F3-4A5D-8FA2-DEA6AEE330EF}" type="sibTrans" cxnId="{A165E5B6-443B-4843-98CA-1FB51D6BDAF7}">
      <dgm:prSet/>
      <dgm:spPr/>
      <dgm:t>
        <a:bodyPr/>
        <a:lstStyle/>
        <a:p>
          <a:endParaRPr lang="ru-RU"/>
        </a:p>
      </dgm:t>
    </dgm:pt>
    <dgm:pt modelId="{91C316E1-4C89-4359-A8FB-C212A979E193}">
      <dgm:prSet phldrT="[Текст]"/>
      <dgm:spPr/>
      <dgm:t>
        <a:bodyPr/>
        <a:lstStyle/>
        <a:p>
          <a:pPr rtl="0"/>
          <a:r>
            <a:rPr lang="ru-RU">
              <a:latin typeface="Helvetica"/>
              <a:cs typeface="Helvetica"/>
            </a:rPr>
            <a:t>Участвует в лекции</a:t>
          </a:r>
          <a:endParaRPr lang="ru-RU"/>
        </a:p>
      </dgm:t>
    </dgm:pt>
    <dgm:pt modelId="{1DCEBE24-30ED-46C9-90CF-35419FCE1818}" type="parTrans" cxnId="{0BA2D926-5A63-479F-A010-DC541B0D2279}">
      <dgm:prSet/>
      <dgm:spPr/>
    </dgm:pt>
    <dgm:pt modelId="{0AF1B9C6-FC3B-498C-B9F3-A807BEC802F5}" type="sibTrans" cxnId="{0BA2D926-5A63-479F-A010-DC541B0D2279}">
      <dgm:prSet/>
      <dgm:spPr/>
      <dgm:t>
        <a:bodyPr/>
        <a:lstStyle/>
        <a:p>
          <a:endParaRPr lang="ru-RU"/>
        </a:p>
      </dgm:t>
    </dgm:pt>
    <dgm:pt modelId="{CE6B4139-FF60-46AD-A131-38A1685F77F8}">
      <dgm:prSet phldrT="[Текст]"/>
      <dgm:spPr/>
      <dgm:t>
        <a:bodyPr/>
        <a:lstStyle/>
        <a:p>
          <a:pPr rtl="0"/>
          <a:r>
            <a:rPr lang="ru-RU">
              <a:latin typeface="Helvetica"/>
              <a:cs typeface="Helvetica"/>
            </a:rPr>
            <a:t>Решает тест по итогам лекции</a:t>
          </a:r>
        </a:p>
      </dgm:t>
    </dgm:pt>
    <dgm:pt modelId="{3F11C915-89F6-4DCB-9D7F-74474E21E284}" type="parTrans" cxnId="{343E3E7D-6111-45F7-83B3-1AE17B4301FA}">
      <dgm:prSet/>
      <dgm:spPr/>
    </dgm:pt>
    <dgm:pt modelId="{842D7D52-6CB8-46CC-856F-1F6FDADFA564}" type="sibTrans" cxnId="{343E3E7D-6111-45F7-83B3-1AE17B4301FA}">
      <dgm:prSet/>
      <dgm:spPr/>
      <dgm:t>
        <a:bodyPr/>
        <a:lstStyle/>
        <a:p>
          <a:endParaRPr lang="ru-RU"/>
        </a:p>
        <a:p>
          <a:endParaRPr lang="ru-RU"/>
        </a:p>
        <a:p>
          <a:endParaRPr lang="ru-RU"/>
        </a:p>
      </dgm:t>
    </dgm:pt>
    <dgm:pt modelId="{8A613D52-2A98-4634-A308-29DA5AC3567B}">
      <dgm:prSet phldr="0"/>
      <dgm:spPr/>
      <dgm:t>
        <a:bodyPr/>
        <a:lstStyle/>
        <a:p>
          <a:pPr rtl="0"/>
          <a:r>
            <a:rPr lang="ru-RU">
              <a:latin typeface="Helvetica"/>
              <a:cs typeface="Helvetica"/>
            </a:rPr>
            <a:t>Сдает домашнюю работу к следующему занятию</a:t>
          </a:r>
          <a:endParaRPr lang="ru-RU"/>
        </a:p>
      </dgm:t>
    </dgm:pt>
    <dgm:pt modelId="{B8C0D649-7AB4-4D96-8BD0-CB8BA2B709CC}" type="parTrans" cxnId="{63185FCF-A4BF-4E64-964E-3240318B12BC}">
      <dgm:prSet/>
      <dgm:spPr/>
    </dgm:pt>
    <dgm:pt modelId="{404A8EE9-8D93-4C0D-B036-563A79D34875}" type="sibTrans" cxnId="{63185FCF-A4BF-4E64-964E-3240318B12BC}">
      <dgm:prSet/>
      <dgm:spPr/>
    </dgm:pt>
    <dgm:pt modelId="{D47ECC37-5C20-4E3B-97D1-3F3DB1904805}">
      <dgm:prSet phldr="0"/>
      <dgm:spPr/>
      <dgm:t>
        <a:bodyPr/>
        <a:lstStyle/>
        <a:p>
          <a:pPr rtl="0"/>
          <a:r>
            <a:rPr lang="ru-RU">
              <a:latin typeface="Helvetica"/>
              <a:cs typeface="Helvetica"/>
            </a:rPr>
            <a:t>Студент заходит в приложение</a:t>
          </a:r>
        </a:p>
      </dgm:t>
    </dgm:pt>
    <dgm:pt modelId="{7BC88AF7-0822-4CA8-9EEB-13025BF3ACA4}" type="parTrans" cxnId="{525CD87F-8490-41F6-A2E1-3030E4C64026}">
      <dgm:prSet/>
      <dgm:spPr/>
    </dgm:pt>
    <dgm:pt modelId="{314E907B-6FE9-44DE-BA6A-EBF1DA5837BB}" type="sibTrans" cxnId="{525CD87F-8490-41F6-A2E1-3030E4C64026}">
      <dgm:prSet/>
      <dgm:spPr/>
      <dgm:t>
        <a:bodyPr/>
        <a:lstStyle/>
        <a:p>
          <a:endParaRPr lang="ru-RU"/>
        </a:p>
      </dgm:t>
    </dgm:pt>
    <dgm:pt modelId="{0D462C69-9BA6-45DF-8E24-7ABEFED38E69}" type="pres">
      <dgm:prSet presAssocID="{7D8B09BA-7158-4A3E-AB8D-023A412A85EF}" presName="Name0" presStyleCnt="0">
        <dgm:presLayoutVars>
          <dgm:dir/>
          <dgm:resizeHandles val="exact"/>
        </dgm:presLayoutVars>
      </dgm:prSet>
      <dgm:spPr/>
    </dgm:pt>
    <dgm:pt modelId="{A7B9FB24-4F9C-4B9C-9A7D-4717EF180904}" type="pres">
      <dgm:prSet presAssocID="{D47ECC37-5C20-4E3B-97D1-3F3DB1904805}" presName="node" presStyleLbl="node1" presStyleIdx="0" presStyleCnt="5">
        <dgm:presLayoutVars>
          <dgm:bulletEnabled val="1"/>
        </dgm:presLayoutVars>
      </dgm:prSet>
      <dgm:spPr/>
    </dgm:pt>
    <dgm:pt modelId="{D9A21D6F-B662-4E5B-83EC-D8BA9C9D5F10}" type="pres">
      <dgm:prSet presAssocID="{314E907B-6FE9-44DE-BA6A-EBF1DA5837BB}" presName="sibTrans" presStyleLbl="sibTrans2D1" presStyleIdx="0" presStyleCnt="4"/>
      <dgm:spPr/>
    </dgm:pt>
    <dgm:pt modelId="{A5602E65-BF95-4A8D-B48A-36AA44A476E1}" type="pres">
      <dgm:prSet presAssocID="{314E907B-6FE9-44DE-BA6A-EBF1DA5837BB}" presName="connectorText" presStyleLbl="sibTrans2D1" presStyleIdx="0" presStyleCnt="4"/>
      <dgm:spPr/>
    </dgm:pt>
    <dgm:pt modelId="{80B40995-29C6-48E5-B85C-21EE7CDF5EE7}" type="pres">
      <dgm:prSet presAssocID="{3766B01C-1C6A-49D5-B448-A53899F7B477}" presName="node" presStyleLbl="node1" presStyleIdx="1" presStyleCnt="5">
        <dgm:presLayoutVars>
          <dgm:bulletEnabled val="1"/>
        </dgm:presLayoutVars>
      </dgm:prSet>
      <dgm:spPr/>
    </dgm:pt>
    <dgm:pt modelId="{C9C1FF5A-9E82-4CF1-9190-890FE9FAEAC1}" type="pres">
      <dgm:prSet presAssocID="{30B46BCD-13F3-4A5D-8FA2-DEA6AEE330EF}" presName="sibTrans" presStyleLbl="sibTrans2D1" presStyleIdx="1" presStyleCnt="4"/>
      <dgm:spPr/>
    </dgm:pt>
    <dgm:pt modelId="{BE131235-AC87-457B-ABAC-AF992E7AFAAA}" type="pres">
      <dgm:prSet presAssocID="{30B46BCD-13F3-4A5D-8FA2-DEA6AEE330EF}" presName="connectorText" presStyleLbl="sibTrans2D1" presStyleIdx="1" presStyleCnt="4"/>
      <dgm:spPr/>
    </dgm:pt>
    <dgm:pt modelId="{915592E9-E57C-49F6-B17E-E7D223D2601C}" type="pres">
      <dgm:prSet presAssocID="{91C316E1-4C89-4359-A8FB-C212A979E193}" presName="node" presStyleLbl="node1" presStyleIdx="2" presStyleCnt="5">
        <dgm:presLayoutVars>
          <dgm:bulletEnabled val="1"/>
        </dgm:presLayoutVars>
      </dgm:prSet>
      <dgm:spPr/>
    </dgm:pt>
    <dgm:pt modelId="{38F330DE-8226-4C20-893B-CADF0711AA41}" type="pres">
      <dgm:prSet presAssocID="{0AF1B9C6-FC3B-498C-B9F3-A807BEC802F5}" presName="sibTrans" presStyleLbl="sibTrans2D1" presStyleIdx="2" presStyleCnt="4"/>
      <dgm:spPr/>
    </dgm:pt>
    <dgm:pt modelId="{F6883C7D-459D-4001-AC44-68B812221978}" type="pres">
      <dgm:prSet presAssocID="{0AF1B9C6-FC3B-498C-B9F3-A807BEC802F5}" presName="connectorText" presStyleLbl="sibTrans2D1" presStyleIdx="2" presStyleCnt="4"/>
      <dgm:spPr/>
    </dgm:pt>
    <dgm:pt modelId="{32124989-F72E-4D87-BEBF-E49B70B4F534}" type="pres">
      <dgm:prSet presAssocID="{CE6B4139-FF60-46AD-A131-38A1685F77F8}" presName="node" presStyleLbl="node1" presStyleIdx="3" presStyleCnt="5">
        <dgm:presLayoutVars>
          <dgm:bulletEnabled val="1"/>
        </dgm:presLayoutVars>
      </dgm:prSet>
      <dgm:spPr/>
    </dgm:pt>
    <dgm:pt modelId="{76AD7792-EA9D-40AA-9032-0C898DDF39C9}" type="pres">
      <dgm:prSet presAssocID="{842D7D52-6CB8-46CC-856F-1F6FDADFA564}" presName="sibTrans" presStyleLbl="sibTrans2D1" presStyleIdx="3" presStyleCnt="4"/>
      <dgm:spPr/>
    </dgm:pt>
    <dgm:pt modelId="{7CE9B251-1DBE-423F-BDC8-37D9C455947C}" type="pres">
      <dgm:prSet presAssocID="{842D7D52-6CB8-46CC-856F-1F6FDADFA564}" presName="connectorText" presStyleLbl="sibTrans2D1" presStyleIdx="3" presStyleCnt="4"/>
      <dgm:spPr/>
    </dgm:pt>
    <dgm:pt modelId="{4CB61D29-712D-43A8-9F6B-1535FA3BFA8B}" type="pres">
      <dgm:prSet presAssocID="{8A613D52-2A98-4634-A308-29DA5AC3567B}" presName="node" presStyleLbl="node1" presStyleIdx="4" presStyleCnt="5">
        <dgm:presLayoutVars>
          <dgm:bulletEnabled val="1"/>
        </dgm:presLayoutVars>
      </dgm:prSet>
      <dgm:spPr/>
    </dgm:pt>
  </dgm:ptLst>
  <dgm:cxnLst>
    <dgm:cxn modelId="{0BA2D926-5A63-479F-A010-DC541B0D2279}" srcId="{7D8B09BA-7158-4A3E-AB8D-023A412A85EF}" destId="{91C316E1-4C89-4359-A8FB-C212A979E193}" srcOrd="2" destOrd="0" parTransId="{1DCEBE24-30ED-46C9-90CF-35419FCE1818}" sibTransId="{0AF1B9C6-FC3B-498C-B9F3-A807BEC802F5}"/>
    <dgm:cxn modelId="{DF8B543A-6D40-46DA-B27E-BF6DCDC8296C}" type="presOf" srcId="{D47ECC37-5C20-4E3B-97D1-3F3DB1904805}" destId="{A7B9FB24-4F9C-4B9C-9A7D-4717EF180904}" srcOrd="0" destOrd="0" presId="urn:microsoft.com/office/officeart/2005/8/layout/process1"/>
    <dgm:cxn modelId="{814BB240-2158-407D-8AF4-CE21D82F8626}" type="presOf" srcId="{8A613D52-2A98-4634-A308-29DA5AC3567B}" destId="{4CB61D29-712D-43A8-9F6B-1535FA3BFA8B}" srcOrd="0" destOrd="0" presId="urn:microsoft.com/office/officeart/2005/8/layout/process1"/>
    <dgm:cxn modelId="{7575F65D-A6A6-4862-BD68-D3AEDFFE68B6}" type="presOf" srcId="{3766B01C-1C6A-49D5-B448-A53899F7B477}" destId="{80B40995-29C6-48E5-B85C-21EE7CDF5EE7}" srcOrd="0" destOrd="0" presId="urn:microsoft.com/office/officeart/2005/8/layout/process1"/>
    <dgm:cxn modelId="{3C20A05F-2CE2-4C94-B820-7DA22A1486E7}" type="presOf" srcId="{314E907B-6FE9-44DE-BA6A-EBF1DA5837BB}" destId="{D9A21D6F-B662-4E5B-83EC-D8BA9C9D5F10}" srcOrd="0" destOrd="0" presId="urn:microsoft.com/office/officeart/2005/8/layout/process1"/>
    <dgm:cxn modelId="{50705A48-DB51-4C62-9008-BBDABA7A1118}" type="presOf" srcId="{CE6B4139-FF60-46AD-A131-38A1685F77F8}" destId="{32124989-F72E-4D87-BEBF-E49B70B4F534}" srcOrd="0" destOrd="0" presId="urn:microsoft.com/office/officeart/2005/8/layout/process1"/>
    <dgm:cxn modelId="{4CE47676-72F2-48DC-9F08-12F4D948CDA3}" type="presOf" srcId="{842D7D52-6CB8-46CC-856F-1F6FDADFA564}" destId="{7CE9B251-1DBE-423F-BDC8-37D9C455947C}" srcOrd="1" destOrd="0" presId="urn:microsoft.com/office/officeart/2005/8/layout/process1"/>
    <dgm:cxn modelId="{C7F0637C-EAB9-486E-BF54-67BAA9BD78EE}" type="presOf" srcId="{0AF1B9C6-FC3B-498C-B9F3-A807BEC802F5}" destId="{F6883C7D-459D-4001-AC44-68B812221978}" srcOrd="1" destOrd="0" presId="urn:microsoft.com/office/officeart/2005/8/layout/process1"/>
    <dgm:cxn modelId="{343E3E7D-6111-45F7-83B3-1AE17B4301FA}" srcId="{7D8B09BA-7158-4A3E-AB8D-023A412A85EF}" destId="{CE6B4139-FF60-46AD-A131-38A1685F77F8}" srcOrd="3" destOrd="0" parTransId="{3F11C915-89F6-4DCB-9D7F-74474E21E284}" sibTransId="{842D7D52-6CB8-46CC-856F-1F6FDADFA564}"/>
    <dgm:cxn modelId="{525CD87F-8490-41F6-A2E1-3030E4C64026}" srcId="{7D8B09BA-7158-4A3E-AB8D-023A412A85EF}" destId="{D47ECC37-5C20-4E3B-97D1-3F3DB1904805}" srcOrd="0" destOrd="0" parTransId="{7BC88AF7-0822-4CA8-9EEB-13025BF3ACA4}" sibTransId="{314E907B-6FE9-44DE-BA6A-EBF1DA5837BB}"/>
    <dgm:cxn modelId="{F19E4482-D1A1-4C2D-886A-EDC3ED513E55}" type="presOf" srcId="{91C316E1-4C89-4359-A8FB-C212A979E193}" destId="{915592E9-E57C-49F6-B17E-E7D223D2601C}" srcOrd="0" destOrd="0" presId="urn:microsoft.com/office/officeart/2005/8/layout/process1"/>
    <dgm:cxn modelId="{B0580CAD-E057-44F3-8879-893BF42B942C}" type="presOf" srcId="{0AF1B9C6-FC3B-498C-B9F3-A807BEC802F5}" destId="{38F330DE-8226-4C20-893B-CADF0711AA41}" srcOrd="0" destOrd="0" presId="urn:microsoft.com/office/officeart/2005/8/layout/process1"/>
    <dgm:cxn modelId="{A165E5B6-443B-4843-98CA-1FB51D6BDAF7}" srcId="{7D8B09BA-7158-4A3E-AB8D-023A412A85EF}" destId="{3766B01C-1C6A-49D5-B448-A53899F7B477}" srcOrd="1" destOrd="0" parTransId="{6B7D06F3-15C9-4050-BAE7-83087533384A}" sibTransId="{30B46BCD-13F3-4A5D-8FA2-DEA6AEE330EF}"/>
    <dgm:cxn modelId="{F3F2ABC4-95B7-4214-8773-053AA56B3AD1}" type="presOf" srcId="{7D8B09BA-7158-4A3E-AB8D-023A412A85EF}" destId="{0D462C69-9BA6-45DF-8E24-7ABEFED38E69}" srcOrd="0" destOrd="0" presId="urn:microsoft.com/office/officeart/2005/8/layout/process1"/>
    <dgm:cxn modelId="{63185FCF-A4BF-4E64-964E-3240318B12BC}" srcId="{7D8B09BA-7158-4A3E-AB8D-023A412A85EF}" destId="{8A613D52-2A98-4634-A308-29DA5AC3567B}" srcOrd="4" destOrd="0" parTransId="{B8C0D649-7AB4-4D96-8BD0-CB8BA2B709CC}" sibTransId="{404A8EE9-8D93-4C0D-B036-563A79D34875}"/>
    <dgm:cxn modelId="{9DA7BDD1-FABD-43D4-8EB9-B17F69CC484C}" type="presOf" srcId="{842D7D52-6CB8-46CC-856F-1F6FDADFA564}" destId="{76AD7792-EA9D-40AA-9032-0C898DDF39C9}" srcOrd="0" destOrd="0" presId="urn:microsoft.com/office/officeart/2005/8/layout/process1"/>
    <dgm:cxn modelId="{D7E00EE0-2AF4-462B-9C57-7595CAAFA3C4}" type="presOf" srcId="{30B46BCD-13F3-4A5D-8FA2-DEA6AEE330EF}" destId="{BE131235-AC87-457B-ABAC-AF992E7AFAAA}" srcOrd="1" destOrd="0" presId="urn:microsoft.com/office/officeart/2005/8/layout/process1"/>
    <dgm:cxn modelId="{6A3842E4-9D47-4B30-82BA-1BF239613239}" type="presOf" srcId="{30B46BCD-13F3-4A5D-8FA2-DEA6AEE330EF}" destId="{C9C1FF5A-9E82-4CF1-9190-890FE9FAEAC1}" srcOrd="0" destOrd="0" presId="urn:microsoft.com/office/officeart/2005/8/layout/process1"/>
    <dgm:cxn modelId="{EE81B8FA-5294-422C-B920-6CB7EC83C579}" type="presOf" srcId="{314E907B-6FE9-44DE-BA6A-EBF1DA5837BB}" destId="{A5602E65-BF95-4A8D-B48A-36AA44A476E1}" srcOrd="1" destOrd="0" presId="urn:microsoft.com/office/officeart/2005/8/layout/process1"/>
    <dgm:cxn modelId="{C2DAF36C-F698-4604-AD2A-0596468DE596}" type="presParOf" srcId="{0D462C69-9BA6-45DF-8E24-7ABEFED38E69}" destId="{A7B9FB24-4F9C-4B9C-9A7D-4717EF180904}" srcOrd="0" destOrd="0" presId="urn:microsoft.com/office/officeart/2005/8/layout/process1"/>
    <dgm:cxn modelId="{07E8048C-00E9-4074-A9D2-8F6ED8481049}" type="presParOf" srcId="{0D462C69-9BA6-45DF-8E24-7ABEFED38E69}" destId="{D9A21D6F-B662-4E5B-83EC-D8BA9C9D5F10}" srcOrd="1" destOrd="0" presId="urn:microsoft.com/office/officeart/2005/8/layout/process1"/>
    <dgm:cxn modelId="{5F1B2E06-6555-4457-A84F-6B6C7868BC53}" type="presParOf" srcId="{D9A21D6F-B662-4E5B-83EC-D8BA9C9D5F10}" destId="{A5602E65-BF95-4A8D-B48A-36AA44A476E1}" srcOrd="0" destOrd="0" presId="urn:microsoft.com/office/officeart/2005/8/layout/process1"/>
    <dgm:cxn modelId="{E7A92FCC-12A1-4A36-8A99-7C158E3BFE68}" type="presParOf" srcId="{0D462C69-9BA6-45DF-8E24-7ABEFED38E69}" destId="{80B40995-29C6-48E5-B85C-21EE7CDF5EE7}" srcOrd="2" destOrd="0" presId="urn:microsoft.com/office/officeart/2005/8/layout/process1"/>
    <dgm:cxn modelId="{BE37BA10-F455-48EB-A942-683D6E4E8922}" type="presParOf" srcId="{0D462C69-9BA6-45DF-8E24-7ABEFED38E69}" destId="{C9C1FF5A-9E82-4CF1-9190-890FE9FAEAC1}" srcOrd="3" destOrd="0" presId="urn:microsoft.com/office/officeart/2005/8/layout/process1"/>
    <dgm:cxn modelId="{68453261-AA0D-4E92-82F2-E60B6611F14E}" type="presParOf" srcId="{C9C1FF5A-9E82-4CF1-9190-890FE9FAEAC1}" destId="{BE131235-AC87-457B-ABAC-AF992E7AFAAA}" srcOrd="0" destOrd="0" presId="urn:microsoft.com/office/officeart/2005/8/layout/process1"/>
    <dgm:cxn modelId="{ACF87197-7C92-4BC3-BC02-64C6215497D6}" type="presParOf" srcId="{0D462C69-9BA6-45DF-8E24-7ABEFED38E69}" destId="{915592E9-E57C-49F6-B17E-E7D223D2601C}" srcOrd="4" destOrd="0" presId="urn:microsoft.com/office/officeart/2005/8/layout/process1"/>
    <dgm:cxn modelId="{CAEF67AF-E733-438A-9A3D-B7382667D499}" type="presParOf" srcId="{0D462C69-9BA6-45DF-8E24-7ABEFED38E69}" destId="{38F330DE-8226-4C20-893B-CADF0711AA41}" srcOrd="5" destOrd="0" presId="urn:microsoft.com/office/officeart/2005/8/layout/process1"/>
    <dgm:cxn modelId="{5DE40878-6C4B-45FB-B027-BB49BC4EA989}" type="presParOf" srcId="{38F330DE-8226-4C20-893B-CADF0711AA41}" destId="{F6883C7D-459D-4001-AC44-68B812221978}" srcOrd="0" destOrd="0" presId="urn:microsoft.com/office/officeart/2005/8/layout/process1"/>
    <dgm:cxn modelId="{BCFA6AE4-3BD1-4790-B95F-7D86AF3225F0}" type="presParOf" srcId="{0D462C69-9BA6-45DF-8E24-7ABEFED38E69}" destId="{32124989-F72E-4D87-BEBF-E49B70B4F534}" srcOrd="6" destOrd="0" presId="urn:microsoft.com/office/officeart/2005/8/layout/process1"/>
    <dgm:cxn modelId="{9D215BAD-7ECE-459A-A0BF-ADB43A5D6A37}" type="presParOf" srcId="{0D462C69-9BA6-45DF-8E24-7ABEFED38E69}" destId="{76AD7792-EA9D-40AA-9032-0C898DDF39C9}" srcOrd="7" destOrd="0" presId="urn:microsoft.com/office/officeart/2005/8/layout/process1"/>
    <dgm:cxn modelId="{9584DEE7-2400-4FC9-9E9D-7DC654B565B2}" type="presParOf" srcId="{76AD7792-EA9D-40AA-9032-0C898DDF39C9}" destId="{7CE9B251-1DBE-423F-BDC8-37D9C455947C}" srcOrd="0" destOrd="0" presId="urn:microsoft.com/office/officeart/2005/8/layout/process1"/>
    <dgm:cxn modelId="{D5DCFFE5-9763-4D34-843C-62F2B1D4A414}" type="presParOf" srcId="{0D462C69-9BA6-45DF-8E24-7ABEFED38E69}" destId="{4CB61D29-712D-43A8-9F6B-1535FA3BFA8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9FB24-4F9C-4B9C-9A7D-4717EF180904}">
      <dsp:nvSpPr>
        <dsp:cNvPr id="0" name=""/>
        <dsp:cNvSpPr/>
      </dsp:nvSpPr>
      <dsp:spPr>
        <a:xfrm>
          <a:off x="5136" y="3622731"/>
          <a:ext cx="1592279" cy="11792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Helvetica"/>
              <a:cs typeface="Helvetica"/>
            </a:rPr>
            <a:t>Студент заходит в приложение</a:t>
          </a:r>
        </a:p>
      </dsp:txBody>
      <dsp:txXfrm>
        <a:off x="39676" y="3657271"/>
        <a:ext cx="1523199" cy="1110201"/>
      </dsp:txXfrm>
    </dsp:sp>
    <dsp:sp modelId="{D9A21D6F-B662-4E5B-83EC-D8BA9C9D5F10}">
      <dsp:nvSpPr>
        <dsp:cNvPr id="0" name=""/>
        <dsp:cNvSpPr/>
      </dsp:nvSpPr>
      <dsp:spPr>
        <a:xfrm>
          <a:off x="1756643" y="4014929"/>
          <a:ext cx="337563" cy="394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756643" y="4093906"/>
        <a:ext cx="236294" cy="236931"/>
      </dsp:txXfrm>
    </dsp:sp>
    <dsp:sp modelId="{80B40995-29C6-48E5-B85C-21EE7CDF5EE7}">
      <dsp:nvSpPr>
        <dsp:cNvPr id="0" name=""/>
        <dsp:cNvSpPr/>
      </dsp:nvSpPr>
      <dsp:spPr>
        <a:xfrm>
          <a:off x="2234327" y="3622731"/>
          <a:ext cx="1592279" cy="11792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Helvetica"/>
              <a:cs typeface="Helvetica"/>
            </a:rPr>
            <a:t>Просматривает расписание</a:t>
          </a:r>
          <a:endParaRPr lang="ru-RU" sz="1500" kern="1200"/>
        </a:p>
      </dsp:txBody>
      <dsp:txXfrm>
        <a:off x="2268867" y="3657271"/>
        <a:ext cx="1523199" cy="1110201"/>
      </dsp:txXfrm>
    </dsp:sp>
    <dsp:sp modelId="{C9C1FF5A-9E82-4CF1-9190-890FE9FAEAC1}">
      <dsp:nvSpPr>
        <dsp:cNvPr id="0" name=""/>
        <dsp:cNvSpPr/>
      </dsp:nvSpPr>
      <dsp:spPr>
        <a:xfrm>
          <a:off x="3985834" y="4014929"/>
          <a:ext cx="337563" cy="394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85834" y="4093906"/>
        <a:ext cx="236294" cy="236931"/>
      </dsp:txXfrm>
    </dsp:sp>
    <dsp:sp modelId="{915592E9-E57C-49F6-B17E-E7D223D2601C}">
      <dsp:nvSpPr>
        <dsp:cNvPr id="0" name=""/>
        <dsp:cNvSpPr/>
      </dsp:nvSpPr>
      <dsp:spPr>
        <a:xfrm>
          <a:off x="4463518" y="3622731"/>
          <a:ext cx="1592279" cy="11792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Helvetica"/>
              <a:cs typeface="Helvetica"/>
            </a:rPr>
            <a:t>Участвует в лекции</a:t>
          </a:r>
          <a:endParaRPr lang="ru-RU" sz="1500" kern="1200"/>
        </a:p>
      </dsp:txBody>
      <dsp:txXfrm>
        <a:off x="4498058" y="3657271"/>
        <a:ext cx="1523199" cy="1110201"/>
      </dsp:txXfrm>
    </dsp:sp>
    <dsp:sp modelId="{38F330DE-8226-4C20-893B-CADF0711AA41}">
      <dsp:nvSpPr>
        <dsp:cNvPr id="0" name=""/>
        <dsp:cNvSpPr/>
      </dsp:nvSpPr>
      <dsp:spPr>
        <a:xfrm>
          <a:off x="6215025" y="4014929"/>
          <a:ext cx="337563" cy="394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215025" y="4093906"/>
        <a:ext cx="236294" cy="236931"/>
      </dsp:txXfrm>
    </dsp:sp>
    <dsp:sp modelId="{32124989-F72E-4D87-BEBF-E49B70B4F534}">
      <dsp:nvSpPr>
        <dsp:cNvPr id="0" name=""/>
        <dsp:cNvSpPr/>
      </dsp:nvSpPr>
      <dsp:spPr>
        <a:xfrm>
          <a:off x="6692709" y="3622731"/>
          <a:ext cx="1592279" cy="11792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Helvetica"/>
              <a:cs typeface="Helvetica"/>
            </a:rPr>
            <a:t>Решает тест по итогам лекции</a:t>
          </a:r>
        </a:p>
      </dsp:txBody>
      <dsp:txXfrm>
        <a:off x="6727249" y="3657271"/>
        <a:ext cx="1523199" cy="1110201"/>
      </dsp:txXfrm>
    </dsp:sp>
    <dsp:sp modelId="{76AD7792-EA9D-40AA-9032-0C898DDF39C9}">
      <dsp:nvSpPr>
        <dsp:cNvPr id="0" name=""/>
        <dsp:cNvSpPr/>
      </dsp:nvSpPr>
      <dsp:spPr>
        <a:xfrm>
          <a:off x="8444216" y="4014929"/>
          <a:ext cx="337563" cy="394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8444216" y="4093906"/>
        <a:ext cx="236294" cy="236931"/>
      </dsp:txXfrm>
    </dsp:sp>
    <dsp:sp modelId="{4CB61D29-712D-43A8-9F6B-1535FA3BFA8B}">
      <dsp:nvSpPr>
        <dsp:cNvPr id="0" name=""/>
        <dsp:cNvSpPr/>
      </dsp:nvSpPr>
      <dsp:spPr>
        <a:xfrm>
          <a:off x="8921900" y="3622731"/>
          <a:ext cx="1592279" cy="11792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Helvetica"/>
              <a:cs typeface="Helvetica"/>
            </a:rPr>
            <a:t>Сдает домашнюю работу к следующему занятию</a:t>
          </a:r>
          <a:endParaRPr lang="ru-RU" sz="1500" kern="1200"/>
        </a:p>
      </dsp:txBody>
      <dsp:txXfrm>
        <a:off x="8956440" y="3657271"/>
        <a:ext cx="1523199" cy="1110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866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31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205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418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1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07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23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81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35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135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77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80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xn--80aacozicjl1agbl4lraw.xn--p1ai/mediapasport/obrazovanie-i-nauka/tyumenskiy-gosudarstvennyy-universitet/#:~:text=%D0%92%20%D1%83%D0%BD%D0%B8%D0%B2%D0%B5%D1%80%D1%81%D0%B8%D1%82%D0%B5%D1%82%D0%B5%20%D1%84%D1%83%D0%BD%D0%BA%D1%86%D0%B8%D0%BE%D0%BD%D0%B8%D1%80%D1%83%D0%B5%D1%82%2012%20%D0%B8%D0%BD%D1%81%D1%82%D0%B8%D1%82%D1%83%D1%82%D0%BE%D0%B2,%D0%BD%D0%B8%D1%85%20%D0%BE%D0%B1%D1%83%D1%87%D0%B0%D1%8E%D1%82%D1%81%D1%8F%20%D0%BD%D0%B0%20%D0%B1%D1%8E%D0%B4%D0%B6%D0%B5%D1%82%D0%BD%D0%BE%D0%B9%20%D0%BE%D1%81%D0%BD%D0%BE%D0%B2%D0%B5." TargetMode="External"/><Relationship Id="rId2" Type="http://schemas.openxmlformats.org/officeDocument/2006/relationships/hyperlink" Target="https://tumentoday.ru/2022/04/12/priemnaya-kampanii-2022-bolee-15-tysyach-studentov-nachnut-obuchenie-v-tyumenskih-vuzah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"/>
          <p:cNvSpPr/>
          <p:nvPr/>
        </p:nvSpPr>
        <p:spPr>
          <a:xfrm>
            <a:off x="0" y="-1"/>
            <a:ext cx="12192000" cy="586836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Овал 1"/>
          <p:cNvSpPr/>
          <p:nvPr/>
        </p:nvSpPr>
        <p:spPr>
          <a:xfrm>
            <a:off x="6551270" y="-3433846"/>
            <a:ext cx="8348705" cy="8348706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rgbClr val="000000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9097" y="6091773"/>
            <a:ext cx="995424" cy="599782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Овал 2"/>
          <p:cNvSpPr/>
          <p:nvPr/>
        </p:nvSpPr>
        <p:spPr>
          <a:xfrm>
            <a:off x="-2141108" y="1952159"/>
            <a:ext cx="4922180" cy="4922180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rgbClr val="000000">
                  <a:alpha val="0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TextBox 2"/>
          <p:cNvSpPr txBox="1"/>
          <p:nvPr/>
        </p:nvSpPr>
        <p:spPr>
          <a:xfrm>
            <a:off x="778450" y="2482812"/>
            <a:ext cx="3568265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>
                <a:ln w="952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МойТюмГУ</a:t>
            </a:r>
          </a:p>
        </p:txBody>
      </p:sp>
      <p:sp>
        <p:nvSpPr>
          <p:cNvPr id="104" name="TextBox 3"/>
          <p:cNvSpPr txBox="1"/>
          <p:nvPr/>
        </p:nvSpPr>
        <p:spPr>
          <a:xfrm>
            <a:off x="778450" y="3223592"/>
            <a:ext cx="6093689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err="1"/>
              <a:t>Универсальн</a:t>
            </a:r>
            <a:r>
              <a:rPr lang="ru-RU" err="1"/>
              <a:t>ый</a:t>
            </a:r>
            <a:r>
              <a:t> </a:t>
            </a:r>
            <a:r>
              <a:rPr lang="ru-RU"/>
              <a:t>сервис обучения и </a:t>
            </a:r>
            <a:r>
              <a:rPr lang="ru-RU" err="1"/>
              <a:t>преподования</a:t>
            </a:r>
            <a:r>
              <a:rPr lang="ru-RU"/>
              <a:t> в </a:t>
            </a:r>
            <a:r>
              <a:rPr err="1"/>
              <a:t>ТюмГУ</a:t>
            </a: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Группа 19"/>
          <p:cNvGrpSpPr/>
          <p:nvPr/>
        </p:nvGrpSpPr>
        <p:grpSpPr>
          <a:xfrm>
            <a:off x="0" y="-2"/>
            <a:ext cx="12192000" cy="824006"/>
            <a:chOff x="0" y="-1"/>
            <a:chExt cx="12192000" cy="824005"/>
          </a:xfrm>
        </p:grpSpPr>
        <p:sp>
          <p:nvSpPr>
            <p:cNvPr id="126" name="Прямоугольник 6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" name="Прямоугольник 7"/>
            <p:cNvSpPr/>
            <p:nvPr/>
          </p:nvSpPr>
          <p:spPr>
            <a:xfrm>
              <a:off x="419314" y="330200"/>
              <a:ext cx="2977097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TextBox 3"/>
            <p:cNvSpPr txBox="1"/>
            <p:nvPr/>
          </p:nvSpPr>
          <p:spPr>
            <a:xfrm>
              <a:off x="465034" y="402363"/>
              <a:ext cx="2868884" cy="421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ПРОФИЛЬ КОМАНДЫ</a:t>
              </a:r>
            </a:p>
          </p:txBody>
        </p:sp>
      </p:grpSp>
      <p:pic>
        <p:nvPicPr>
          <p:cNvPr id="130" name="IMG_2217.jpeg" descr="IMG_2217.jpeg"/>
          <p:cNvPicPr>
            <a:picLocks noChangeAspect="1"/>
          </p:cNvPicPr>
          <p:nvPr/>
        </p:nvPicPr>
        <p:blipFill>
          <a:blip r:embed="rId2"/>
          <a:srcRect l="17907" t="25195" r="25796" b="32730"/>
          <a:stretch>
            <a:fillRect/>
          </a:stretch>
        </p:blipFill>
        <p:spPr>
          <a:xfrm>
            <a:off x="358380" y="1664635"/>
            <a:ext cx="2895601" cy="2885441"/>
          </a:xfrm>
          <a:prstGeom prst="rect">
            <a:avLst/>
          </a:prstGeom>
          <a:ln w="12700">
            <a:solidFill>
              <a:srgbClr val="08C8D6"/>
            </a:solidFill>
            <a:miter/>
          </a:ln>
          <a:effectLst>
            <a:outerShdw blurRad="203200" dist="152400" dir="2580000" rotWithShape="0">
              <a:srgbClr val="000000">
                <a:alpha val="19000"/>
              </a:srgbClr>
            </a:outerShdw>
          </a:effectLst>
        </p:spPr>
      </p:pic>
      <p:sp>
        <p:nvSpPr>
          <p:cNvPr id="131" name="TextBox 9"/>
          <p:cNvSpPr txBox="1"/>
          <p:nvPr/>
        </p:nvSpPr>
        <p:spPr>
          <a:xfrm>
            <a:off x="630152" y="4687994"/>
            <a:ext cx="2199604" cy="784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Федоров Дмитрий</a:t>
            </a:r>
          </a:p>
          <a:p>
            <a:pPr algn="ctr"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лидер команды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ТимЛид, С#</a:t>
            </a:r>
          </a:p>
        </p:txBody>
      </p:sp>
      <p:sp>
        <p:nvSpPr>
          <p:cNvPr id="132" name="TextBox 11"/>
          <p:cNvSpPr txBox="1"/>
          <p:nvPr/>
        </p:nvSpPr>
        <p:spPr>
          <a:xfrm>
            <a:off x="3913468" y="2714541"/>
            <a:ext cx="2243471" cy="580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Арапов</a:t>
            </a:r>
            <a:r>
              <a:t> </a:t>
            </a:r>
            <a:r>
              <a:rPr err="1"/>
              <a:t>Александр</a:t>
            </a:r>
            <a:endParaRPr/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Frontend </a:t>
            </a:r>
            <a:r>
              <a:rPr err="1"/>
              <a:t>разработчик</a:t>
            </a:r>
            <a:endParaRPr/>
          </a:p>
        </p:txBody>
      </p:sp>
      <p:sp>
        <p:nvSpPr>
          <p:cNvPr id="133" name="TextBox 13"/>
          <p:cNvSpPr txBox="1"/>
          <p:nvPr/>
        </p:nvSpPr>
        <p:spPr>
          <a:xfrm>
            <a:off x="4815965" y="5285756"/>
            <a:ext cx="2822450" cy="580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Четверикова</a:t>
            </a:r>
            <a:r>
              <a:t> </a:t>
            </a:r>
            <a:r>
              <a:rPr err="1"/>
              <a:t>Анастасия</a:t>
            </a:r>
            <a:endParaRPr/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Дизайнер</a:t>
            </a:r>
            <a:r>
              <a:t> Figma</a:t>
            </a:r>
          </a:p>
        </p:txBody>
      </p:sp>
      <p:sp>
        <p:nvSpPr>
          <p:cNvPr id="134" name="TextBox 15"/>
          <p:cNvSpPr txBox="1"/>
          <p:nvPr/>
        </p:nvSpPr>
        <p:spPr>
          <a:xfrm>
            <a:off x="6717569" y="2724241"/>
            <a:ext cx="1920104" cy="580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Куликов</a:t>
            </a:r>
            <a:r>
              <a:t> </a:t>
            </a:r>
            <a:r>
              <a:rPr err="1"/>
              <a:t>Руслан</a:t>
            </a:r>
            <a:endParaRPr/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Специалист</a:t>
            </a:r>
            <a:r>
              <a:t> </a:t>
            </a:r>
            <a:r>
              <a:rPr err="1"/>
              <a:t>по</a:t>
            </a:r>
            <a:r>
              <a:t> БД</a:t>
            </a:r>
          </a:p>
        </p:txBody>
      </p:sp>
      <p:sp>
        <p:nvSpPr>
          <p:cNvPr id="135" name="TextBox 17"/>
          <p:cNvSpPr txBox="1"/>
          <p:nvPr/>
        </p:nvSpPr>
        <p:spPr>
          <a:xfrm>
            <a:off x="7890173" y="5297053"/>
            <a:ext cx="2287673" cy="580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Жернакова</a:t>
            </a:r>
            <a:r>
              <a:t> </a:t>
            </a:r>
            <a:r>
              <a:rPr err="1"/>
              <a:t>Марина</a:t>
            </a:r>
            <a:endParaRPr/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Flutter </a:t>
            </a:r>
            <a:r>
              <a:rPr err="1"/>
              <a:t>разработчик</a:t>
            </a:r>
            <a:endParaRPr/>
          </a:p>
        </p:txBody>
      </p:sp>
      <p:sp>
        <p:nvSpPr>
          <p:cNvPr id="136" name="TextBox 15"/>
          <p:cNvSpPr txBox="1"/>
          <p:nvPr/>
        </p:nvSpPr>
        <p:spPr>
          <a:xfrm>
            <a:off x="9193902" y="2714541"/>
            <a:ext cx="2120564" cy="580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Поляков</a:t>
            </a:r>
            <a:r>
              <a:t> </a:t>
            </a:r>
            <a:r>
              <a:rPr err="1"/>
              <a:t>Марк</a:t>
            </a:r>
            <a:endParaRPr/>
          </a:p>
          <a:p>
            <a:pPr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Backend </a:t>
            </a:r>
            <a:r>
              <a:rPr err="1"/>
              <a:t>разработчик</a:t>
            </a:r>
            <a:endParaRPr/>
          </a:p>
        </p:txBody>
      </p:sp>
      <p:pic>
        <p:nvPicPr>
          <p:cNvPr id="137" name="photo_2023-10-03 19.59.54.jpeg" descr="photo_2023-10-03 19.59.5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524" y="3686646"/>
            <a:ext cx="1131332" cy="1510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hoto_2023-10-03 20.00.33.jpeg" descr="photo_2023-10-03 20.00.3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428" y="3686646"/>
            <a:ext cx="1131332" cy="1508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G_3028.jpg" descr="IMG_3028.jp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688984" y="1206141"/>
            <a:ext cx="1130400" cy="150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hoto_2023-10-03 20.03.35.jpeg" descr="photo_2023-10-03 20.03.35.jpe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458482" y="1206141"/>
            <a:ext cx="1130400" cy="150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hoto_2023-10-03 20.04.02.jpeg" descr="photo_2023-10-03 20.04.02.jpeg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073267" y="1215798"/>
            <a:ext cx="1131332" cy="15084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Box 5"/>
          <p:cNvSpPr txBox="1"/>
          <p:nvPr/>
        </p:nvSpPr>
        <p:spPr>
          <a:xfrm>
            <a:off x="373594" y="1319512"/>
            <a:ext cx="5677405" cy="4524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/>
              <a:t>Проблема</a:t>
            </a:r>
            <a:r>
              <a:t>: </a:t>
            </a:r>
            <a:r>
              <a:rPr lang="ru-RU"/>
              <a:t>для обучения и преподавания в ТюмГУ используется множество различных сервисов, которые находятся на разных сайтах и около 80% преподавателей и студентов неудовлетворены тем, что сервисы находятся в разных местах, более 60% не устраивает их качество и почти 90% хотели бы видеть более удобный и современный аналог. </a:t>
            </a:r>
            <a:endParaRPr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</a:t>
            </a:r>
            <a:r>
              <a:rPr lang="ru-RU"/>
              <a:t>настоящее время эту проблему решают следующими способами</a:t>
            </a:r>
            <a:r>
              <a:t>:</a:t>
            </a:r>
            <a:r>
              <a:rPr lang="ru-RU"/>
              <a:t> ТюмГУ с недавних пор перешел на платформу Яндекс360.</a:t>
            </a:r>
            <a:endParaRPr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/>
              <a:t>Они неэффективны, потому что</a:t>
            </a:r>
            <a:r>
              <a:t>: </a:t>
            </a:r>
            <a:r>
              <a:rPr lang="ru-RU"/>
              <a:t>сервисы Яндекс360 нуждаются в значительной доработке и не все являются удобными для работы в университете. </a:t>
            </a:r>
            <a:endParaRPr/>
          </a:p>
        </p:txBody>
      </p:sp>
      <p:grpSp>
        <p:nvGrpSpPr>
          <p:cNvPr id="182" name="Группа 6"/>
          <p:cNvGrpSpPr/>
          <p:nvPr/>
        </p:nvGrpSpPr>
        <p:grpSpPr>
          <a:xfrm>
            <a:off x="0" y="-2"/>
            <a:ext cx="12192000" cy="827285"/>
            <a:chOff x="0" y="-1"/>
            <a:chExt cx="12192000" cy="827284"/>
          </a:xfrm>
        </p:grpSpPr>
        <p:sp>
          <p:nvSpPr>
            <p:cNvPr id="179" name="Прямоугольник 7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" name="Прямоугольник 8"/>
            <p:cNvSpPr/>
            <p:nvPr/>
          </p:nvSpPr>
          <p:spPr>
            <a:xfrm>
              <a:off x="419314" y="330200"/>
              <a:ext cx="2804161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" name="TextBox 9"/>
            <p:cNvSpPr txBox="1"/>
            <p:nvPr/>
          </p:nvSpPr>
          <p:spPr>
            <a:xfrm>
              <a:off x="1034193" y="405642"/>
              <a:ext cx="1570396" cy="421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ПРОБЛЕМА</a:t>
              </a:r>
            </a:p>
          </p:txBody>
        </p:sp>
      </p:grpSp>
      <p:sp>
        <p:nvSpPr>
          <p:cNvPr id="184" name="TextBox 16"/>
          <p:cNvSpPr txBox="1"/>
          <p:nvPr/>
        </p:nvSpPr>
        <p:spPr>
          <a:xfrm>
            <a:off x="7341704" y="5241950"/>
            <a:ext cx="314404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Группа 6"/>
          <p:cNvGrpSpPr/>
          <p:nvPr/>
        </p:nvGrpSpPr>
        <p:grpSpPr>
          <a:xfrm>
            <a:off x="0" y="-2"/>
            <a:ext cx="12192000" cy="812431"/>
            <a:chOff x="0" y="-1"/>
            <a:chExt cx="12192000" cy="812430"/>
          </a:xfrm>
        </p:grpSpPr>
        <p:sp>
          <p:nvSpPr>
            <p:cNvPr id="204" name="Прямоугольник 7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 i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" name="Прямоугольник 8"/>
            <p:cNvSpPr/>
            <p:nvPr/>
          </p:nvSpPr>
          <p:spPr>
            <a:xfrm>
              <a:off x="419314" y="330200"/>
              <a:ext cx="3170671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 i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" name="TextBox 9"/>
            <p:cNvSpPr txBox="1"/>
            <p:nvPr/>
          </p:nvSpPr>
          <p:spPr>
            <a:xfrm>
              <a:off x="498307" y="390788"/>
              <a:ext cx="3027498" cy="421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ЦЕЛЕВАЯ АУДИТОРИЯ</a:t>
              </a:r>
            </a:p>
          </p:txBody>
        </p:sp>
      </p:grpSp>
      <p:sp>
        <p:nvSpPr>
          <p:cNvPr id="208" name="Прямоугольник 12"/>
          <p:cNvSpPr/>
          <p:nvPr/>
        </p:nvSpPr>
        <p:spPr>
          <a:xfrm>
            <a:off x="419314" y="1458409"/>
            <a:ext cx="3099391" cy="3877521"/>
          </a:xfrm>
          <a:prstGeom prst="rect">
            <a:avLst/>
          </a:prstGeom>
          <a:solidFill>
            <a:srgbClr val="FFFFFF"/>
          </a:solidFill>
          <a:ln w="12700">
            <a:solidFill>
              <a:srgbClr val="08C8D6"/>
            </a:solidFill>
            <a:miter/>
          </a:ln>
          <a:effectLst>
            <a:outerShdw blurRad="203200" dist="152400" dir="2580000" rotWithShape="0">
              <a:srgbClr val="000000">
                <a:alpha val="19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9" name="TextBox 1"/>
          <p:cNvSpPr txBox="1"/>
          <p:nvPr/>
        </p:nvSpPr>
        <p:spPr>
          <a:xfrm>
            <a:off x="465033" y="2981669"/>
            <a:ext cx="3007951" cy="7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i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Поместите изображение вашего типичного пользователя</a:t>
            </a:r>
          </a:p>
        </p:txBody>
      </p:sp>
      <p:sp>
        <p:nvSpPr>
          <p:cNvPr id="210" name="TextBox 2"/>
          <p:cNvSpPr txBox="1"/>
          <p:nvPr/>
        </p:nvSpPr>
        <p:spPr>
          <a:xfrm>
            <a:off x="4077492" y="1458409"/>
            <a:ext cx="5344194" cy="4570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3879" indent="-283879">
              <a:buClr>
                <a:srgbClr val="000000"/>
              </a:buClr>
              <a:buSzPct val="100000"/>
              <a:buAutoNum type="arabicPeriod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Общие</a:t>
            </a:r>
            <a:r>
              <a:t> </a:t>
            </a:r>
            <a:r>
              <a:rPr err="1"/>
              <a:t>характеристики</a:t>
            </a:r>
            <a:r>
              <a:t> </a:t>
            </a:r>
            <a:br>
              <a:rPr/>
            </a:br>
            <a:r>
              <a:t>(</a:t>
            </a:r>
            <a:r>
              <a:rPr err="1"/>
              <a:t>пол</a:t>
            </a:r>
            <a:r>
              <a:t>, </a:t>
            </a:r>
            <a:r>
              <a:rPr err="1"/>
              <a:t>возраст</a:t>
            </a:r>
            <a:r>
              <a:t>, </a:t>
            </a:r>
            <a:r>
              <a:rPr err="1"/>
              <a:t>род</a:t>
            </a:r>
            <a:r>
              <a:t> и </a:t>
            </a:r>
            <a:r>
              <a:rPr err="1"/>
              <a:t>сфера</a:t>
            </a:r>
            <a:r>
              <a:t> </a:t>
            </a:r>
            <a:r>
              <a:rPr err="1"/>
              <a:t>деятельности</a:t>
            </a:r>
            <a:r>
              <a:t>, </a:t>
            </a:r>
            <a:r>
              <a:rPr err="1"/>
              <a:t>образ</a:t>
            </a:r>
            <a:r>
              <a:t> </a:t>
            </a:r>
            <a:r>
              <a:rPr err="1"/>
              <a:t>жизни</a:t>
            </a:r>
            <a:r>
              <a:t> …): </a:t>
            </a:r>
            <a:r>
              <a:rPr err="1"/>
              <a:t>Студенты</a:t>
            </a:r>
            <a:r>
              <a:t> и </a:t>
            </a:r>
            <a:r>
              <a:rPr err="1"/>
              <a:t>преподаватели</a:t>
            </a:r>
            <a:r>
              <a:t> </a:t>
            </a:r>
            <a:r>
              <a:rPr err="1"/>
              <a:t>ТюмГУ</a:t>
            </a:r>
            <a:r>
              <a:t>, </a:t>
            </a:r>
            <a:r>
              <a:rPr err="1"/>
              <a:t>которые</a:t>
            </a:r>
            <a:r>
              <a:t> </a:t>
            </a:r>
            <a:r>
              <a:rPr err="1"/>
              <a:t>испытывают</a:t>
            </a:r>
            <a:r>
              <a:t> </a:t>
            </a:r>
            <a:r>
              <a:rPr err="1"/>
              <a:t>неудобство</a:t>
            </a:r>
            <a:r>
              <a:t> </a:t>
            </a:r>
            <a:r>
              <a:rPr err="1"/>
              <a:t>при</a:t>
            </a:r>
            <a:r>
              <a:t> </a:t>
            </a:r>
            <a:r>
              <a:rPr err="1"/>
              <a:t>обучении</a:t>
            </a:r>
            <a:r>
              <a:t>/</a:t>
            </a:r>
            <a:r>
              <a:rPr err="1"/>
              <a:t>преподавании</a:t>
            </a:r>
            <a:r>
              <a:t> </a:t>
            </a:r>
            <a:r>
              <a:rPr err="1"/>
              <a:t>из-за</a:t>
            </a:r>
            <a:r>
              <a:t> </a:t>
            </a:r>
            <a:r>
              <a:rPr err="1"/>
              <a:t>множества</a:t>
            </a:r>
            <a:r>
              <a:t> </a:t>
            </a:r>
            <a:r>
              <a:rPr err="1"/>
              <a:t>сервисов</a:t>
            </a:r>
            <a:r>
              <a:t>. В </a:t>
            </a:r>
            <a:r>
              <a:rPr err="1"/>
              <a:t>особенности</a:t>
            </a:r>
            <a:r>
              <a:t> </a:t>
            </a:r>
            <a:r>
              <a:rPr err="1"/>
              <a:t>этому</a:t>
            </a:r>
            <a:r>
              <a:t> </a:t>
            </a:r>
            <a:r>
              <a:rPr err="1"/>
              <a:t>подвержены</a:t>
            </a:r>
            <a:r>
              <a:t> </a:t>
            </a:r>
            <a:r>
              <a:rPr err="1"/>
              <a:t>студенты</a:t>
            </a:r>
            <a:r>
              <a:t> </a:t>
            </a:r>
            <a:r>
              <a:rPr err="1"/>
              <a:t>первых</a:t>
            </a:r>
            <a:r>
              <a:t> </a:t>
            </a:r>
            <a:r>
              <a:rPr err="1"/>
              <a:t>курсов</a:t>
            </a:r>
            <a:r>
              <a:t>, </a:t>
            </a:r>
            <a:r>
              <a:rPr err="1"/>
              <a:t>которые</a:t>
            </a:r>
            <a:r>
              <a:t> </a:t>
            </a:r>
            <a:r>
              <a:rPr err="1"/>
              <a:t>ещё</a:t>
            </a:r>
            <a:r>
              <a:t> </a:t>
            </a:r>
            <a:r>
              <a:rPr err="1"/>
              <a:t>не</a:t>
            </a:r>
            <a:r>
              <a:t> </a:t>
            </a:r>
            <a:r>
              <a:rPr err="1"/>
              <a:t>ассимилировались</a:t>
            </a:r>
            <a:r>
              <a:t> в </a:t>
            </a:r>
            <a:r>
              <a:rPr err="1"/>
              <a:t>университетской</a:t>
            </a:r>
            <a:r>
              <a:t> </a:t>
            </a:r>
            <a:r>
              <a:rPr err="1"/>
              <a:t>среде</a:t>
            </a:r>
            <a:r>
              <a:t>, и </a:t>
            </a:r>
            <a:r>
              <a:rPr lang="ru-RU"/>
              <a:t>возрастные</a:t>
            </a:r>
            <a:r>
              <a:t> </a:t>
            </a:r>
            <a:r>
              <a:rPr err="1"/>
              <a:t>преподаватели</a:t>
            </a:r>
            <a:r>
              <a:t>, </a:t>
            </a:r>
            <a:r>
              <a:rPr err="1"/>
              <a:t>которым</a:t>
            </a:r>
            <a:r>
              <a:t> </a:t>
            </a:r>
            <a:r>
              <a:rPr err="1"/>
              <a:t>тяжело</a:t>
            </a:r>
            <a:r>
              <a:t> </a:t>
            </a:r>
            <a:r>
              <a:rPr err="1"/>
              <a:t>идти</a:t>
            </a:r>
            <a:r>
              <a:t> в </a:t>
            </a:r>
            <a:r>
              <a:rPr err="1"/>
              <a:t>ногу</a:t>
            </a:r>
            <a:r>
              <a:t> </a:t>
            </a:r>
            <a:r>
              <a:rPr err="1"/>
              <a:t>со</a:t>
            </a:r>
            <a:r>
              <a:t> </a:t>
            </a:r>
            <a:r>
              <a:rPr err="1"/>
              <a:t>временем</a:t>
            </a:r>
            <a:r>
              <a:t> и </a:t>
            </a:r>
            <a:r>
              <a:rPr err="1"/>
              <a:t>технологиями</a:t>
            </a:r>
            <a:r>
              <a:t>. </a:t>
            </a:r>
            <a:r>
              <a:rPr err="1"/>
              <a:t>Универсальный</a:t>
            </a:r>
            <a:r>
              <a:t> </a:t>
            </a:r>
            <a:r>
              <a:rPr err="1"/>
              <a:t>сайт</a:t>
            </a:r>
            <a:r>
              <a:t>, </a:t>
            </a:r>
            <a:r>
              <a:rPr err="1"/>
              <a:t>который</a:t>
            </a:r>
            <a:r>
              <a:t> </a:t>
            </a:r>
            <a:r>
              <a:rPr err="1"/>
              <a:t>включает</a:t>
            </a:r>
            <a:r>
              <a:t> в </a:t>
            </a:r>
            <a:r>
              <a:rPr err="1"/>
              <a:t>себя</a:t>
            </a:r>
            <a:r>
              <a:t> </a:t>
            </a:r>
            <a:r>
              <a:rPr err="1"/>
              <a:t>все</a:t>
            </a:r>
            <a:r>
              <a:t> </a:t>
            </a:r>
            <a:r>
              <a:rPr err="1"/>
              <a:t>сервисы</a:t>
            </a:r>
            <a:r>
              <a:t> </a:t>
            </a:r>
            <a:r>
              <a:rPr err="1"/>
              <a:t>необходимые</a:t>
            </a:r>
            <a:r>
              <a:t> </a:t>
            </a:r>
            <a:r>
              <a:rPr err="1"/>
              <a:t>для</a:t>
            </a:r>
            <a:r>
              <a:t> </a:t>
            </a:r>
            <a:r>
              <a:rPr err="1"/>
              <a:t>комфортной</a:t>
            </a:r>
            <a:r>
              <a:t> </a:t>
            </a:r>
            <a:r>
              <a:rPr err="1"/>
              <a:t>работы</a:t>
            </a:r>
            <a:r>
              <a:t> в </a:t>
            </a:r>
            <a:r>
              <a:rPr err="1"/>
              <a:t>вузе</a:t>
            </a:r>
            <a:r>
              <a:t>, </a:t>
            </a:r>
            <a:r>
              <a:rPr err="1"/>
              <a:t>будет</a:t>
            </a:r>
            <a:r>
              <a:t> </a:t>
            </a:r>
            <a:r>
              <a:rPr err="1"/>
              <a:t>отличным</a:t>
            </a:r>
            <a:r>
              <a:t> </a:t>
            </a:r>
            <a:r>
              <a:rPr err="1"/>
              <a:t>решением</a:t>
            </a:r>
            <a:r>
              <a:t>.</a:t>
            </a:r>
          </a:p>
          <a:p>
            <a:pPr marL="283879" indent="-283879">
              <a:buClr>
                <a:srgbClr val="000000"/>
              </a:buClr>
              <a:buSzPct val="100000"/>
              <a:buAutoNum type="arabicPeriod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2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Проблемы</a:t>
            </a:r>
            <a:r>
              <a:t> и </a:t>
            </a:r>
            <a:r>
              <a:rPr err="1"/>
              <a:t>потребности</a:t>
            </a:r>
            <a:r>
              <a:t>:</a:t>
            </a:r>
            <a:r>
              <a:rPr lang="ru-RU"/>
              <a:t> </a:t>
            </a: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2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3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Продукты</a:t>
            </a:r>
            <a:r>
              <a:t>, </a:t>
            </a:r>
            <a:r>
              <a:rPr err="1"/>
              <a:t>которые</a:t>
            </a:r>
            <a:r>
              <a:t> </a:t>
            </a:r>
            <a:r>
              <a:rPr err="1"/>
              <a:t>сейчас</a:t>
            </a:r>
            <a:r>
              <a:t> </a:t>
            </a:r>
            <a:r>
              <a:rPr err="1"/>
              <a:t>использует</a:t>
            </a:r>
            <a:r>
              <a:t> </a:t>
            </a:r>
            <a:r>
              <a:rPr err="1"/>
              <a:t>для</a:t>
            </a:r>
            <a:r>
              <a:t> </a:t>
            </a:r>
            <a:r>
              <a:rPr err="1"/>
              <a:t>решения</a:t>
            </a:r>
            <a:r>
              <a:t> </a:t>
            </a:r>
            <a:r>
              <a:rPr err="1"/>
              <a:t>проблемы</a:t>
            </a:r>
            <a:r>
              <a:t>: </a:t>
            </a:r>
            <a:r>
              <a:rPr err="1"/>
              <a:t>Modeus</a:t>
            </a:r>
            <a:r>
              <a:t>, </a:t>
            </a:r>
            <a:r>
              <a:rPr err="1"/>
              <a:t>Lms</a:t>
            </a:r>
            <a:r>
              <a:t>, </a:t>
            </a:r>
            <a:r>
              <a:rPr err="1"/>
              <a:t>ЯндексТелемост</a:t>
            </a:r>
            <a:r>
              <a:t>, Яндекс360</a:t>
            </a:r>
          </a:p>
          <a:p>
            <a:pPr marL="283879" indent="-283879">
              <a:buClr>
                <a:srgbClr val="000000"/>
              </a:buClr>
              <a:buSzPct val="100000"/>
              <a:buAutoNum type="arabicPeriod" startAt="3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4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Причины</a:t>
            </a:r>
            <a:r>
              <a:t>, </a:t>
            </a:r>
            <a:r>
              <a:rPr err="1"/>
              <a:t>по</a:t>
            </a:r>
            <a:r>
              <a:t> </a:t>
            </a:r>
            <a:r>
              <a:rPr err="1"/>
              <a:t>которым</a:t>
            </a:r>
            <a:r>
              <a:t> </a:t>
            </a:r>
            <a:r>
              <a:rPr err="1"/>
              <a:t>текущие</a:t>
            </a:r>
            <a:r>
              <a:t> </a:t>
            </a:r>
            <a:r>
              <a:rPr err="1"/>
              <a:t>решения</a:t>
            </a:r>
            <a:r>
              <a:t> «</a:t>
            </a:r>
            <a:r>
              <a:rPr err="1"/>
              <a:t>не</a:t>
            </a:r>
            <a:r>
              <a:t> </a:t>
            </a:r>
            <a:r>
              <a:rPr err="1"/>
              <a:t>работают</a:t>
            </a:r>
            <a:r>
              <a:t>»: </a:t>
            </a:r>
            <a:r>
              <a:rPr lang="ru-RU"/>
              <a:t>не все сервисы хорошо адаптированы для работы в университетской среды.</a:t>
            </a: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4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83879" indent="-283879">
              <a:buClr>
                <a:srgbClr val="000000"/>
              </a:buClr>
              <a:buSzPct val="100000"/>
              <a:buAutoNum type="arabicPeriod" startAt="5"/>
              <a:defRPr sz="1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Что</a:t>
            </a:r>
            <a:r>
              <a:t> </a:t>
            </a:r>
            <a:r>
              <a:rPr err="1"/>
              <a:t>ценит</a:t>
            </a:r>
            <a:r>
              <a:t>, </a:t>
            </a:r>
            <a:r>
              <a:rPr err="1"/>
              <a:t>на</a:t>
            </a:r>
            <a:r>
              <a:t> </a:t>
            </a:r>
            <a:r>
              <a:rPr err="1"/>
              <a:t>что</a:t>
            </a:r>
            <a:r>
              <a:t> </a:t>
            </a:r>
            <a:r>
              <a:rPr err="1"/>
              <a:t>обращает</a:t>
            </a:r>
            <a:r>
              <a:t> </a:t>
            </a:r>
            <a:r>
              <a:rPr err="1"/>
              <a:t>внимание</a:t>
            </a:r>
            <a:r>
              <a:rPr>
                <a:solidFill>
                  <a:srgbClr val="000000"/>
                </a:solidFill>
              </a:rPr>
              <a:t>: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211" name="TextBox 3"/>
          <p:cNvSpPr txBox="1"/>
          <p:nvPr/>
        </p:nvSpPr>
        <p:spPr>
          <a:xfrm>
            <a:off x="840364" y="6309509"/>
            <a:ext cx="923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i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12" name="photo_2023-10-03 20.04.35.jpeg" descr="photo_2023-10-03 20.04.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23" y="1421856"/>
            <a:ext cx="3582349" cy="3950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/>
                  <a:cs typeface="Arial"/>
                </a:rPr>
                <a:t>ИДЕЯ ПРОЕКТА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5989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Предлагаемая идея</a:t>
            </a: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Создать сервис, который будет высоко технологичен и удобен для использования, объединит в себе всё необходимое как </a:t>
            </a:r>
            <a:r>
              <a:rPr kumimoji="0" lang="ru-RU" sz="18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дл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я студентов, так и для преподавателей.</a:t>
            </a: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Мы сможем </a:t>
            </a: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ублей, силами нашей команды.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Группа 6"/>
          <p:cNvGrpSpPr/>
          <p:nvPr/>
        </p:nvGrpSpPr>
        <p:grpSpPr>
          <a:xfrm>
            <a:off x="0" y="-2"/>
            <a:ext cx="12192000" cy="1037118"/>
            <a:chOff x="0" y="-1"/>
            <a:chExt cx="12192000" cy="1037117"/>
          </a:xfrm>
        </p:grpSpPr>
        <p:sp>
          <p:nvSpPr>
            <p:cNvPr id="204" name="Прямоугольник 7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 i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" name="Прямоугольник 8"/>
            <p:cNvSpPr/>
            <p:nvPr/>
          </p:nvSpPr>
          <p:spPr>
            <a:xfrm>
              <a:off x="419314" y="330200"/>
              <a:ext cx="3170671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 i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" name="TextBox 9"/>
            <p:cNvSpPr txBox="1"/>
            <p:nvPr/>
          </p:nvSpPr>
          <p:spPr>
            <a:xfrm>
              <a:off x="498307" y="390788"/>
              <a:ext cx="2637900" cy="646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rPr lang="af-ZA"/>
                <a:t>ПРОДУКТ ПРОЕКТА</a:t>
              </a:r>
              <a:endParaRPr lang="ru-RU"/>
            </a:p>
            <a:p>
              <a:endParaRPr lang="af-ZA"/>
            </a:p>
          </p:txBody>
        </p:sp>
      </p:grpSp>
      <p:sp>
        <p:nvSpPr>
          <p:cNvPr id="209" name="TextBox 1"/>
          <p:cNvSpPr txBox="1"/>
          <p:nvPr/>
        </p:nvSpPr>
        <p:spPr>
          <a:xfrm>
            <a:off x="465033" y="2981669"/>
            <a:ext cx="3007951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t">
            <a:spAutoFit/>
          </a:bodyPr>
          <a:lstStyle>
            <a:lvl1pPr algn="ctr">
              <a:defRPr sz="1600" i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lang="ru-RU"/>
          </a:p>
        </p:txBody>
      </p:sp>
      <p:sp>
        <p:nvSpPr>
          <p:cNvPr id="210" name="TextBox 2"/>
          <p:cNvSpPr txBox="1"/>
          <p:nvPr/>
        </p:nvSpPr>
        <p:spPr>
          <a:xfrm>
            <a:off x="4077492" y="1458409"/>
            <a:ext cx="6171242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err="1">
                <a:solidFill>
                  <a:srgbClr val="262626"/>
                </a:solidFill>
              </a:rPr>
              <a:t>Продукт</a:t>
            </a:r>
            <a:r>
              <a:rPr lang="en-US">
                <a:solidFill>
                  <a:srgbClr val="262626"/>
                </a:solidFill>
              </a:rPr>
              <a:t>:</a:t>
            </a:r>
            <a:endParaRPr lang="en-US">
              <a:solidFill>
                <a:srgbClr val="FF0000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err="1">
                <a:solidFill>
                  <a:srgbClr val="262626"/>
                </a:solidFill>
              </a:rPr>
              <a:t>Мы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предлагаем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создать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универсальн</a:t>
            </a:r>
            <a:r>
              <a:rPr lang="ru-RU" err="1">
                <a:solidFill>
                  <a:srgbClr val="262626"/>
                </a:solidFill>
              </a:rPr>
              <a:t>ый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кросс-платформенн</a:t>
            </a:r>
            <a:r>
              <a:rPr lang="ru-RU" err="1">
                <a:solidFill>
                  <a:srgbClr val="262626"/>
                </a:solidFill>
              </a:rPr>
              <a:t>ый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ru-RU">
                <a:solidFill>
                  <a:srgbClr val="262626"/>
                </a:solidFill>
              </a:rPr>
              <a:t>сервис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для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студентов</a:t>
            </a:r>
            <a:r>
              <a:rPr lang="en-US">
                <a:solidFill>
                  <a:srgbClr val="262626"/>
                </a:solidFill>
              </a:rPr>
              <a:t> и </a:t>
            </a:r>
            <a:r>
              <a:rPr lang="en-US" err="1">
                <a:solidFill>
                  <a:srgbClr val="262626"/>
                </a:solidFill>
              </a:rPr>
              <a:t>сотрудников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ru-RU">
                <a:solidFill>
                  <a:srgbClr val="262626"/>
                </a:solidFill>
              </a:rPr>
              <a:t>   </a:t>
            </a:r>
            <a:r>
              <a:rPr lang="en-US" err="1">
                <a:solidFill>
                  <a:srgbClr val="262626"/>
                </a:solidFill>
              </a:rPr>
              <a:t>университета</a:t>
            </a:r>
            <a:r>
              <a:rPr lang="en-US">
                <a:solidFill>
                  <a:srgbClr val="262626"/>
                </a:solidFill>
              </a:rPr>
              <a:t>, </a:t>
            </a:r>
            <a:r>
              <a:rPr lang="en-US" err="1">
                <a:solidFill>
                  <a:srgbClr val="262626"/>
                </a:solidFill>
              </a:rPr>
              <a:t>обеспечивающий</a:t>
            </a:r>
            <a:r>
              <a:rPr lang="en-US">
                <a:solidFill>
                  <a:srgbClr val="262626"/>
                </a:solidFill>
              </a:rPr>
              <a:t>  </a:t>
            </a:r>
            <a:r>
              <a:rPr lang="en-US" err="1">
                <a:solidFill>
                  <a:srgbClr val="262626"/>
                </a:solidFill>
              </a:rPr>
              <a:t>удобство</a:t>
            </a:r>
            <a:r>
              <a:rPr lang="en-US">
                <a:solidFill>
                  <a:srgbClr val="262626"/>
                </a:solidFill>
              </a:rPr>
              <a:t> и </a:t>
            </a:r>
            <a:r>
              <a:rPr lang="en-US" err="1">
                <a:solidFill>
                  <a:srgbClr val="262626"/>
                </a:solidFill>
              </a:rPr>
              <a:t>легкость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использования</a:t>
            </a:r>
            <a:r>
              <a:rPr lang="ru-RU">
                <a:solidFill>
                  <a:srgbClr val="262626"/>
                </a:solidFill>
              </a:rPr>
              <a:t>.</a:t>
            </a:r>
            <a:endParaRPr lang="en-US">
              <a:solidFill>
                <a:srgbClr val="262626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err="1">
                <a:solidFill>
                  <a:srgbClr val="262626"/>
                </a:solidFill>
              </a:rPr>
              <a:t>Основные</a:t>
            </a:r>
            <a:r>
              <a:rPr lang="en-US">
                <a:solidFill>
                  <a:srgbClr val="262626"/>
                </a:solidFill>
              </a:rPr>
              <a:t> </a:t>
            </a:r>
            <a:r>
              <a:rPr lang="en-US" err="1">
                <a:solidFill>
                  <a:srgbClr val="262626"/>
                </a:solidFill>
              </a:rPr>
              <a:t>функции</a:t>
            </a:r>
            <a:r>
              <a:rPr lang="en-US">
                <a:solidFill>
                  <a:srgbClr val="262626"/>
                </a:solidFill>
              </a:rPr>
              <a:t> / </a:t>
            </a:r>
            <a:r>
              <a:rPr lang="en-US" err="1">
                <a:solidFill>
                  <a:srgbClr val="262626"/>
                </a:solidFill>
              </a:rPr>
              <a:t>возможности</a:t>
            </a:r>
            <a:r>
              <a:rPr lang="en-US">
                <a:solidFill>
                  <a:srgbClr val="262626"/>
                </a:solidFill>
              </a:rPr>
              <a:t>:</a:t>
            </a:r>
            <a:endParaRPr lang="ru-RU">
              <a:solidFill>
                <a:srgbClr val="262626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1A202C"/>
                </a:solidFill>
              </a:rPr>
              <a:t>1. </a:t>
            </a:r>
            <a:r>
              <a:rPr lang="en-US" sz="1400" err="1">
                <a:solidFill>
                  <a:srgbClr val="1A202C"/>
                </a:solidFill>
              </a:rPr>
              <a:t>Онлайн-конференции</a:t>
            </a:r>
            <a:endParaRPr lang="ru-RU" sz="1400">
              <a:solidFill>
                <a:srgbClr val="1A202C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1A202C"/>
                </a:solidFill>
              </a:rPr>
              <a:t>2. </a:t>
            </a:r>
            <a:r>
              <a:rPr lang="en-US" sz="1400" err="1">
                <a:solidFill>
                  <a:srgbClr val="1A202C"/>
                </a:solidFill>
              </a:rPr>
              <a:t>Отправка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домашних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заданий</a:t>
            </a:r>
            <a:endParaRPr lang="ru-RU" sz="1400">
              <a:solidFill>
                <a:srgbClr val="1A202C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1A202C"/>
                </a:solidFill>
              </a:rPr>
              <a:t>3. </a:t>
            </a:r>
            <a:r>
              <a:rPr lang="en-US" sz="1400" err="1">
                <a:solidFill>
                  <a:srgbClr val="1A202C"/>
                </a:solidFill>
              </a:rPr>
              <a:t>Просмотр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расписания</a:t>
            </a:r>
            <a:r>
              <a:rPr lang="en-US" sz="1400">
                <a:solidFill>
                  <a:srgbClr val="262626"/>
                </a:solidFill>
              </a:rPr>
              <a:t> / </a:t>
            </a:r>
            <a:r>
              <a:rPr lang="en-US" sz="1400" err="1">
                <a:solidFill>
                  <a:srgbClr val="1A202C"/>
                </a:solidFill>
              </a:rPr>
              <a:t>Универсальный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календарь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событий</a:t>
            </a:r>
            <a:endParaRPr lang="ru-RU" sz="1400">
              <a:solidFill>
                <a:srgbClr val="1A202C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1A202C"/>
                </a:solidFill>
              </a:rPr>
              <a:t>4. </a:t>
            </a:r>
            <a:r>
              <a:rPr lang="en-US" sz="1400" err="1">
                <a:solidFill>
                  <a:srgbClr val="1A202C"/>
                </a:solidFill>
              </a:rPr>
              <a:t>Удобный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мессенджер</a:t>
            </a:r>
            <a:endParaRPr lang="en-US" sz="1400">
              <a:solidFill>
                <a:srgbClr val="1A202C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262626"/>
                </a:solidFill>
              </a:rPr>
              <a:t>5. </a:t>
            </a:r>
            <a:r>
              <a:rPr lang="en-US" sz="1400" err="1">
                <a:solidFill>
                  <a:srgbClr val="1A202C"/>
                </a:solidFill>
              </a:rPr>
              <a:t>Просмотр</a:t>
            </a:r>
            <a:r>
              <a:rPr lang="en-US" sz="1400">
                <a:solidFill>
                  <a:srgbClr val="1A202C"/>
                </a:solidFill>
              </a:rPr>
              <a:t> </a:t>
            </a:r>
            <a:r>
              <a:rPr lang="en-US" sz="1400" err="1">
                <a:solidFill>
                  <a:srgbClr val="1A202C"/>
                </a:solidFill>
              </a:rPr>
              <a:t>успеваемости</a:t>
            </a:r>
            <a:endParaRPr lang="en-US" sz="1400">
              <a:solidFill>
                <a:srgbClr val="1A202C"/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>
                <a:solidFill>
                  <a:srgbClr val="1A202C"/>
                </a:solidFill>
              </a:rPr>
              <a:t>6. </a:t>
            </a:r>
            <a:r>
              <a:rPr lang="en-US" sz="1400" err="1">
                <a:solidFill>
                  <a:srgbClr val="1A202C"/>
                </a:solidFill>
              </a:rPr>
              <a:t>Решение</a:t>
            </a:r>
            <a:r>
              <a:rPr lang="en-US" sz="1400">
                <a:solidFill>
                  <a:srgbClr val="1A202C"/>
                </a:solidFill>
              </a:rPr>
              <a:t> онлайн-тестов</a:t>
            </a:r>
          </a:p>
        </p:txBody>
      </p:sp>
      <p:sp>
        <p:nvSpPr>
          <p:cNvPr id="211" name="TextBox 3"/>
          <p:cNvSpPr txBox="1"/>
          <p:nvPr/>
        </p:nvSpPr>
        <p:spPr>
          <a:xfrm>
            <a:off x="840364" y="6309509"/>
            <a:ext cx="923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i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" name="Рисунок 1" descr="Изображение выглядит как текст, снимок экрана, программное обеспечение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340FD4B1-C00C-B224-1F91-7CAD03E65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20" y="1260088"/>
            <a:ext cx="1907225" cy="4114800"/>
          </a:xfrm>
          <a:prstGeom prst="rect">
            <a:avLst/>
          </a:prstGeom>
          <a:ln w="38100" cap="sq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C75066-BB2F-1934-7D50-3DBDEAE01EDC}"/>
              </a:ext>
            </a:extLst>
          </p:cNvPr>
          <p:cNvSpPr txBox="1"/>
          <p:nvPr/>
        </p:nvSpPr>
        <p:spPr>
          <a:xfrm>
            <a:off x="1124414" y="5612780"/>
            <a:ext cx="123592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/>
              <a:t>Референс</a:t>
            </a:r>
            <a:endParaRPr kumimoji="0" lang="ru-RU" sz="1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17541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4651264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4124847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hangingPunct="1">
                <a:defRPr/>
              </a:pPr>
              <a:r>
                <a:rPr lang="ru-RU">
                  <a:solidFill>
                    <a:prstClr val="black"/>
                  </a:solidFill>
                  <a:latin typeface="Arial Black"/>
                  <a:cs typeface="Arial"/>
                </a:rPr>
                <a:t>СЦЕНАРИЙ ИСПОЛЬЗОВАНИЯ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10B317F3-317E-F4E4-321A-634C4C602F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1641907"/>
              </p:ext>
            </p:extLst>
          </p:nvPr>
        </p:nvGraphicFramePr>
        <p:xfrm>
          <a:off x="585440" y="-983165"/>
          <a:ext cx="10519316" cy="8424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A231447-60FD-9B5B-7254-F0D39A0F60AF}"/>
              </a:ext>
            </a:extLst>
          </p:cNvPr>
          <p:cNvSpPr txBox="1"/>
          <p:nvPr/>
        </p:nvSpPr>
        <p:spPr>
          <a:xfrm>
            <a:off x="1654098" y="4729977"/>
            <a:ext cx="8883803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b="1">
                <a:latin typeface="Arial"/>
              </a:rPr>
              <a:t>И все это в одном приложении!</a:t>
            </a:r>
            <a:endParaRPr lang="ru-RU" sz="4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831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DADA5-5254-FF95-5F62-F2B24072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-349838"/>
            <a:ext cx="10515601" cy="1325563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ru-RU" b="1"/>
              <a:t>Технологии</a:t>
            </a:r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32E9B25-7A9F-FC88-C76B-742375623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011548"/>
              </p:ext>
            </p:extLst>
          </p:nvPr>
        </p:nvGraphicFramePr>
        <p:xfrm>
          <a:off x="2011680" y="628369"/>
          <a:ext cx="8168640" cy="5637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960622736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1081317962"/>
                    </a:ext>
                  </a:extLst>
                </a:gridCol>
              </a:tblGrid>
              <a:tr h="1159721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Искусственный интеллект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Правильное составление расписание,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Составление тренировочных курсов.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5224"/>
                  </a:ext>
                </a:extLst>
              </a:tr>
              <a:tr h="92156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Визуальная платформа </a:t>
                      </a:r>
                      <a:r>
                        <a:rPr lang="ru-RU" sz="1800" b="1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Miro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Проведение онлайн пар,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Совместный доступ к виртуальной доске.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23216"/>
                  </a:ext>
                </a:extLst>
              </a:tr>
              <a:tr h="63163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Реализация чата с использование </a:t>
                      </a:r>
                      <a:r>
                        <a:rPr lang="ru-RU" sz="1800" b="1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WebSocket</a:t>
                      </a:r>
                      <a:endParaRPr lang="ru-RU" err="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Коммуникация между преподавателями и студентами.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01827"/>
                  </a:ext>
                </a:extLst>
              </a:tr>
              <a:tr h="115972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Использование </a:t>
                      </a:r>
                      <a:r>
                        <a:rPr lang="ru-RU" sz="1800" b="1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Moodle</a:t>
                      </a:r>
                      <a:endParaRPr lang="ru-RU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Онлайн тесты и курсы,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С подключением ИИ студент сам может выбрать тему, которую он хочет пройти.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07111"/>
                  </a:ext>
                </a:extLst>
              </a:tr>
              <a:tr h="68340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Внедрение платежной системы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Оплата обучения,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457200" marR="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Оплата в столовой.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67590"/>
                  </a:ext>
                </a:extLst>
              </a:tr>
              <a:tr h="90085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База данных, например, MySQL, PostgreSQL, или MongoDB</a:t>
                      </a:r>
                      <a:endParaRPr lang="ru-RU" b="1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endParaRPr lang="ru-RU" sz="1800" b="1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1" indent="-4572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ru-RU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Хранение любых данных (расписание пользователи)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02648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E5FA29C-07E7-335B-E013-EF77F187A720}"/>
              </a:ext>
            </a:extLst>
          </p:cNvPr>
          <p:cNvSpPr txBox="1"/>
          <p:nvPr/>
        </p:nvSpPr>
        <p:spPr>
          <a:xfrm>
            <a:off x="2060222" y="6331185"/>
            <a:ext cx="8099777" cy="366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Уровень готовности технологии: TRL №1</a:t>
            </a:r>
            <a:endParaRPr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8289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Группа 19"/>
          <p:cNvGrpSpPr/>
          <p:nvPr/>
        </p:nvGrpSpPr>
        <p:grpSpPr>
          <a:xfrm>
            <a:off x="0" y="-2"/>
            <a:ext cx="12192000" cy="824006"/>
            <a:chOff x="0" y="-1"/>
            <a:chExt cx="12192000" cy="824005"/>
          </a:xfrm>
        </p:grpSpPr>
        <p:sp>
          <p:nvSpPr>
            <p:cNvPr id="368" name="Прямоугольник 6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Прямоугольник 7"/>
            <p:cNvSpPr/>
            <p:nvPr/>
          </p:nvSpPr>
          <p:spPr>
            <a:xfrm>
              <a:off x="419313" y="330200"/>
              <a:ext cx="3228126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TextBox 3"/>
            <p:cNvSpPr txBox="1"/>
            <p:nvPr/>
          </p:nvSpPr>
          <p:spPr>
            <a:xfrm>
              <a:off x="588464" y="402363"/>
              <a:ext cx="2859731" cy="421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ГИПОТЕЗЫ ПРОЕКТА</a:t>
              </a:r>
            </a:p>
          </p:txBody>
        </p:sp>
      </p:grpSp>
      <p:sp>
        <p:nvSpPr>
          <p:cNvPr id="372" name="TextBox 20"/>
          <p:cNvSpPr txBox="1"/>
          <p:nvPr/>
        </p:nvSpPr>
        <p:spPr>
          <a:xfrm>
            <a:off x="465032" y="1178558"/>
            <a:ext cx="5400276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400" b="1" err="1"/>
              <a:t>Гипотеза</a:t>
            </a:r>
            <a:r>
              <a:rPr sz="1400" b="1"/>
              <a:t>:</a:t>
            </a:r>
            <a:r>
              <a:rPr lang="ru-RU" sz="1400" b="1"/>
              <a:t> </a:t>
            </a:r>
            <a:r>
              <a:rPr lang="ru-RU" sz="1400">
                <a:ea typeface="+mn-lt"/>
                <a:cs typeface="Arial"/>
              </a:rPr>
              <a:t> Совокупное время, затрачиваемое студентами и преподавателями на поиск и доступ к необходимым функциональным онлайн сервисам университета, сократится на 30% после внедрения единого интегрированного веб-портала, объединяющего все необходимые функции и ресурсы.</a:t>
            </a:r>
            <a:endParaRPr lang="ru-RU" sz="1400">
              <a:cs typeface="Arial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endParaRPr sz="1400" b="1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400" b="1" err="1"/>
              <a:t>Способ</a:t>
            </a:r>
            <a:r>
              <a:rPr sz="1400" b="1"/>
              <a:t> </a:t>
            </a:r>
            <a:r>
              <a:rPr sz="1400" b="1" err="1"/>
              <a:t>проверки</a:t>
            </a:r>
            <a:r>
              <a:rPr sz="1400" b="1"/>
              <a:t>: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sz="1400" err="1"/>
              <a:t>Для</a:t>
            </a:r>
            <a:r>
              <a:rPr lang="en-US" sz="1400"/>
              <a:t> </a:t>
            </a:r>
            <a:r>
              <a:rPr lang="en-US" sz="1400" err="1"/>
              <a:t>проверки</a:t>
            </a:r>
            <a:r>
              <a:rPr lang="en-US" sz="1400"/>
              <a:t> </a:t>
            </a:r>
            <a:r>
              <a:rPr lang="en-US" sz="1400" err="1"/>
              <a:t>данной</a:t>
            </a:r>
            <a:r>
              <a:rPr lang="en-US" sz="1400"/>
              <a:t> </a:t>
            </a:r>
            <a:r>
              <a:rPr lang="en-US" sz="1400" err="1"/>
              <a:t>гипотезы</a:t>
            </a:r>
            <a:r>
              <a:rPr lang="en-US" sz="1400"/>
              <a:t>, </a:t>
            </a:r>
            <a:r>
              <a:rPr lang="en-US" sz="1400" err="1"/>
              <a:t>предлагается</a:t>
            </a:r>
            <a:r>
              <a:rPr lang="en-US" sz="1400"/>
              <a:t> </a:t>
            </a:r>
            <a:r>
              <a:rPr lang="en-US" sz="1400" err="1"/>
              <a:t>провести</a:t>
            </a:r>
            <a:r>
              <a:rPr lang="en-US" sz="1400"/>
              <a:t> </a:t>
            </a:r>
            <a:r>
              <a:rPr lang="en-US" sz="1400" err="1"/>
              <a:t>опрос</a:t>
            </a:r>
            <a:r>
              <a:rPr lang="en-US" sz="1400"/>
              <a:t> </a:t>
            </a:r>
            <a:r>
              <a:rPr lang="en-US" sz="1400" err="1"/>
              <a:t>среди</a:t>
            </a:r>
            <a:r>
              <a:rPr lang="en-US" sz="1400"/>
              <a:t> </a:t>
            </a:r>
            <a:r>
              <a:rPr lang="en-US" sz="1400" err="1"/>
              <a:t>студентов</a:t>
            </a:r>
            <a:r>
              <a:rPr lang="en-US" sz="1400"/>
              <a:t> и </a:t>
            </a:r>
            <a:r>
              <a:rPr lang="en-US" sz="1400" err="1"/>
              <a:t>преподавателей</a:t>
            </a:r>
            <a:r>
              <a:rPr lang="en-US" sz="1400"/>
              <a:t> с </a:t>
            </a:r>
            <a:r>
              <a:rPr lang="en-US" sz="1400" err="1"/>
              <a:t>использованием</a:t>
            </a:r>
            <a:r>
              <a:rPr lang="en-US" sz="1400"/>
              <a:t> Google </a:t>
            </a:r>
            <a:r>
              <a:rPr lang="en-US" sz="1400" err="1"/>
              <a:t>Форм</a:t>
            </a:r>
            <a:r>
              <a:rPr lang="en-US" sz="1400"/>
              <a:t>. </a:t>
            </a:r>
            <a:r>
              <a:rPr lang="en-US" sz="1400" err="1"/>
              <a:t>Опрос</a:t>
            </a:r>
            <a:r>
              <a:rPr lang="en-US" sz="1400"/>
              <a:t> </a:t>
            </a:r>
            <a:r>
              <a:rPr lang="en-US" sz="1400" err="1"/>
              <a:t>поможет</a:t>
            </a:r>
            <a:r>
              <a:rPr lang="en-US" sz="1400"/>
              <a:t> </a:t>
            </a:r>
            <a:r>
              <a:rPr lang="en-US" sz="1400" err="1"/>
              <a:t>собрать</a:t>
            </a:r>
            <a:r>
              <a:rPr lang="en-US" sz="1400"/>
              <a:t> </a:t>
            </a:r>
            <a:r>
              <a:rPr lang="en-US" sz="1400" err="1"/>
              <a:t>количественные</a:t>
            </a:r>
            <a:r>
              <a:rPr lang="en-US" sz="1400"/>
              <a:t> </a:t>
            </a:r>
            <a:r>
              <a:rPr lang="en-US" sz="1400" err="1"/>
              <a:t>данные</a:t>
            </a:r>
            <a:r>
              <a:rPr lang="en-US" sz="1400"/>
              <a:t> о </a:t>
            </a:r>
            <a:r>
              <a:rPr lang="en-US" sz="1400" err="1"/>
              <a:t>времени</a:t>
            </a:r>
            <a:r>
              <a:rPr lang="en-US" sz="1400"/>
              <a:t>, </a:t>
            </a:r>
            <a:r>
              <a:rPr lang="en-US" sz="1400" err="1"/>
              <a:t>которое</a:t>
            </a:r>
            <a:r>
              <a:rPr lang="en-US" sz="1400"/>
              <a:t> </a:t>
            </a:r>
            <a:r>
              <a:rPr lang="en-US" sz="1400" err="1"/>
              <a:t>студенты</a:t>
            </a:r>
            <a:r>
              <a:rPr lang="en-US" sz="1400"/>
              <a:t> и </a:t>
            </a:r>
            <a:r>
              <a:rPr lang="en-US" sz="1400" err="1"/>
              <a:t>преподаватели</a:t>
            </a:r>
            <a:r>
              <a:rPr lang="en-US" sz="1400"/>
              <a:t> </a:t>
            </a:r>
            <a:r>
              <a:rPr lang="en-US" sz="1400" err="1"/>
              <a:t>тратят</a:t>
            </a:r>
            <a:r>
              <a:rPr lang="en-US" sz="1400"/>
              <a:t> </a:t>
            </a:r>
            <a:r>
              <a:rPr lang="en-US" sz="1400" err="1"/>
              <a:t>на</a:t>
            </a:r>
            <a:r>
              <a:rPr lang="en-US" sz="1400"/>
              <a:t> </a:t>
            </a:r>
            <a:r>
              <a:rPr lang="en-US" sz="1400" err="1"/>
              <a:t>поиск</a:t>
            </a:r>
            <a:r>
              <a:rPr lang="en-US" sz="1400"/>
              <a:t> и </a:t>
            </a:r>
            <a:r>
              <a:rPr lang="en-US" sz="1400" err="1"/>
              <a:t>доступ</a:t>
            </a:r>
            <a:r>
              <a:rPr lang="en-US" sz="1400"/>
              <a:t> к </a:t>
            </a:r>
            <a:r>
              <a:rPr lang="en-US" sz="1400" err="1"/>
              <a:t>необходимым</a:t>
            </a:r>
            <a:r>
              <a:rPr lang="en-US" sz="1400"/>
              <a:t> </a:t>
            </a:r>
            <a:r>
              <a:rPr lang="en-US" sz="1400" err="1"/>
              <a:t>функциональным</a:t>
            </a:r>
            <a:r>
              <a:rPr lang="en-US" sz="1400"/>
              <a:t> </a:t>
            </a:r>
            <a:r>
              <a:rPr lang="en-US" sz="1400" err="1"/>
              <a:t>онлайн</a:t>
            </a:r>
            <a:r>
              <a:rPr lang="en-US" sz="1400"/>
              <a:t> </a:t>
            </a:r>
            <a:r>
              <a:rPr lang="en-US" sz="1400" err="1"/>
              <a:t>сервисам</a:t>
            </a:r>
            <a:r>
              <a:rPr lang="en-US" sz="1400"/>
              <a:t> </a:t>
            </a:r>
            <a:r>
              <a:rPr lang="en-US" sz="1400" err="1"/>
              <a:t>университета</a:t>
            </a:r>
            <a:r>
              <a:rPr lang="en-US" sz="1400"/>
              <a:t>.</a:t>
            </a:r>
            <a:endParaRPr sz="14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400" b="1" err="1"/>
              <a:t>Целевое</a:t>
            </a:r>
            <a:r>
              <a:rPr sz="1400" b="1"/>
              <a:t> </a:t>
            </a:r>
            <a:r>
              <a:rPr sz="1400" b="1" err="1"/>
              <a:t>количество</a:t>
            </a:r>
            <a:r>
              <a:rPr sz="1400" b="1"/>
              <a:t> </a:t>
            </a:r>
            <a:r>
              <a:rPr sz="1400" b="1" err="1"/>
              <a:t>респондентов</a:t>
            </a:r>
            <a:r>
              <a:rPr sz="1400" b="1"/>
              <a:t>:</a:t>
            </a:r>
            <a:r>
              <a:rPr lang="ru-RU" sz="1400" b="1"/>
              <a:t> </a:t>
            </a:r>
            <a:endParaRPr lang="ru-RU" sz="1400" b="1">
              <a:ea typeface="+mn-lt"/>
              <a:cs typeface="Arial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>
                <a:ea typeface="+mn-lt"/>
                <a:cs typeface="Arial"/>
              </a:rPr>
              <a:t>Предлагается провести опрос среди 500 студентов и 20 преподавателей.</a:t>
            </a:r>
            <a:endParaRPr sz="1400">
              <a:cs typeface="Arial"/>
            </a:endParaRPr>
          </a:p>
        </p:txBody>
      </p:sp>
      <p:sp>
        <p:nvSpPr>
          <p:cNvPr id="373" name="Прямоугольник 8"/>
          <p:cNvSpPr/>
          <p:nvPr/>
        </p:nvSpPr>
        <p:spPr>
          <a:xfrm>
            <a:off x="6095999" y="1178560"/>
            <a:ext cx="5049522" cy="5130801"/>
          </a:xfrm>
          <a:prstGeom prst="rect">
            <a:avLst/>
          </a:prstGeom>
          <a:ln w="12700">
            <a:solidFill>
              <a:srgbClr val="08C8D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4" name="TextBox 9"/>
          <p:cNvSpPr txBox="1"/>
          <p:nvPr/>
        </p:nvSpPr>
        <p:spPr>
          <a:xfrm>
            <a:off x="6229603" y="1267506"/>
            <a:ext cx="4767808" cy="504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err="1"/>
              <a:t>Вопросы</a:t>
            </a:r>
            <a:r>
              <a:t> </a:t>
            </a:r>
            <a:r>
              <a:rPr err="1"/>
              <a:t>для</a:t>
            </a:r>
            <a:r>
              <a:t> </a:t>
            </a:r>
            <a:r>
              <a:rPr err="1"/>
              <a:t>опроса</a:t>
            </a:r>
            <a:r>
              <a:t> / </a:t>
            </a:r>
            <a:r>
              <a:rPr err="1"/>
              <a:t>интервью</a:t>
            </a:r>
            <a:r>
              <a:t>: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1.</a:t>
            </a:r>
            <a:r>
              <a:rPr lang="en-US"/>
              <a:t> 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Как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часто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вам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приходится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искать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и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использовать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онлайн-сервисы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университета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(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например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портал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для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регистрации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на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курсы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библиотечные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ресурсы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электронное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202124"/>
                </a:solidFill>
                <a:ea typeface="+mn-lt"/>
                <a:cs typeface="+mn-lt"/>
              </a:rPr>
              <a:t>расписание</a:t>
            </a:r>
            <a:r>
              <a:rPr lang="en-US" sz="1600">
                <a:solidFill>
                  <a:srgbClr val="202124"/>
                </a:solidFill>
                <a:ea typeface="+mn-lt"/>
                <a:cs typeface="+mn-lt"/>
              </a:rPr>
              <a:t>)? 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2.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Устраивает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ли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вас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что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большинство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сервисов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ТюмГУ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распределены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на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разных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сайтах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и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платформах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?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3.</a:t>
            </a:r>
            <a:r>
              <a:rPr lang="en-US"/>
              <a:t> 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Какой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онлайн-сервис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университета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считаете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наиболее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неудобным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в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использовании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? </a:t>
            </a:r>
            <a:endParaRPr sz="15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4.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Если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был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внедрен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единый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веб-портал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объединяющий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все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функциональные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сервисы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университета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(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регистрация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на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курсы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библиотечные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ресурсы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академические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данные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и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др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.),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насколько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это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упростило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вашу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жизнь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и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работу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в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университете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?  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5.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Какие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конкретные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функции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или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возможности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бы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хотели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видеть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в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едином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веб-портале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,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чтобы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он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лучше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отвечал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вашим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 </a:t>
            </a:r>
            <a:r>
              <a:rPr lang="en-US" sz="1500" err="1">
                <a:solidFill>
                  <a:srgbClr val="202124"/>
                </a:solidFill>
                <a:ea typeface="+mn-lt"/>
                <a:cs typeface="+mn-lt"/>
              </a:rPr>
              <a:t>потребностям</a:t>
            </a:r>
            <a:r>
              <a:rPr lang="en-US" sz="1500">
                <a:solidFill>
                  <a:srgbClr val="202124"/>
                </a:solidFill>
                <a:ea typeface="+mn-lt"/>
                <a:cs typeface="+mn-lt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31007768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Группа 19"/>
          <p:cNvGrpSpPr/>
          <p:nvPr/>
        </p:nvGrpSpPr>
        <p:grpSpPr>
          <a:xfrm>
            <a:off x="0" y="-2"/>
            <a:ext cx="12192000" cy="797562"/>
            <a:chOff x="0" y="-1"/>
            <a:chExt cx="12192000" cy="797561"/>
          </a:xfrm>
        </p:grpSpPr>
        <p:sp>
          <p:nvSpPr>
            <p:cNvPr id="331" name="Прямоугольник 6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Прямоугольник 7"/>
            <p:cNvSpPr/>
            <p:nvPr/>
          </p:nvSpPr>
          <p:spPr>
            <a:xfrm>
              <a:off x="419313" y="330200"/>
              <a:ext cx="3786926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TextBox 3"/>
            <p:cNvSpPr txBox="1"/>
            <p:nvPr/>
          </p:nvSpPr>
          <p:spPr>
            <a:xfrm>
              <a:off x="588464" y="373608"/>
              <a:ext cx="3440049" cy="421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КОНКУРЕНТНЫЙ АНАЛИЗ</a:t>
              </a:r>
            </a:p>
          </p:txBody>
        </p:sp>
      </p:grpSp>
      <p:graphicFrame>
        <p:nvGraphicFramePr>
          <p:cNvPr id="335" name="Таблица 12"/>
          <p:cNvGraphicFramePr/>
          <p:nvPr>
            <p:extLst>
              <p:ext uri="{D42A27DB-BD31-4B8C-83A1-F6EECF244321}">
                <p14:modId xmlns:p14="http://schemas.microsoft.com/office/powerpoint/2010/main" val="136394459"/>
              </p:ext>
            </p:extLst>
          </p:nvPr>
        </p:nvGraphicFramePr>
        <p:xfrm>
          <a:off x="14377" y="690113"/>
          <a:ext cx="12193025" cy="6200581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489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2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220">
                  <a:extLst>
                    <a:ext uri="{9D8B030D-6E8A-4147-A177-3AD203B41FA5}">
                      <a16:colId xmlns:a16="http://schemas.microsoft.com/office/drawing/2014/main" val="655154362"/>
                    </a:ext>
                  </a:extLst>
                </a:gridCol>
                <a:gridCol w="1408082">
                  <a:extLst>
                    <a:ext uri="{9D8B030D-6E8A-4147-A177-3AD203B41FA5}">
                      <a16:colId xmlns:a16="http://schemas.microsoft.com/office/drawing/2014/main" val="2380378344"/>
                    </a:ext>
                  </a:extLst>
                </a:gridCol>
              </a:tblGrid>
              <a:tr h="46095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Критерии</a:t>
                      </a: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МойТюмГУ</a:t>
                      </a:r>
                      <a:endParaRPr sz="14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Яндекс 360</a:t>
                      </a:r>
                      <a:endParaRPr sz="14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400" b="1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Modeus</a:t>
                      </a:r>
                      <a:endParaRPr sz="14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8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400" b="1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LMS+vmeste</a:t>
                      </a:r>
                      <a:endParaRPr sz="1400"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8">
                      <a:solidFill>
                        <a:srgbClr val="000000"/>
                      </a:solidFill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400" b="0" i="0" u="none" strike="noStrike" noProof="0" err="1">
                          <a:solidFill>
                            <a:srgbClr val="FFFFFF"/>
                          </a:solidFill>
                        </a:rPr>
                        <a:t>Сanvas</a:t>
                      </a:r>
                      <a:endParaRPr err="1">
                        <a:sym typeface="Arial"/>
                      </a:endParaRPr>
                    </a:p>
                  </a:txBody>
                  <a:tcPr marL="45720" marR="45720" anchor="ctr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>
                      <a:solidFill>
                        <a:srgbClr val="000000"/>
                      </a:solidFill>
                    </a:lnR>
                    <a:lnT w="6348">
                      <a:solidFill>
                        <a:srgbClr val="000000"/>
                      </a:solidFill>
                    </a:lnT>
                    <a:lnB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129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Функциональность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В приложении собраны все сервисы </a:t>
                      </a:r>
                      <a:r>
                        <a:rPr lang="ru-RU" err="1"/>
                        <a:t>ТюмГУ</a:t>
                      </a:r>
                      <a:r>
                        <a:rPr lang="ru-RU"/>
                        <a:t>: мессенджеры (общение с преподавателями), расписание пар, платформа с успеваемостью, информационный блок, платформа для онлайн-встреч с преподавателями и обмена файлами; прохождение онлайн-курсов и решение тестов</a:t>
                      </a:r>
                      <a:endParaRPr/>
                    </a:p>
                  </a:txBody>
                  <a:tcPr marL="45720" marR="45720" anchor="ctr" horzOverflow="overflow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Включает в себя: </a:t>
                      </a:r>
                      <a:r>
                        <a:rPr lang="ru-RU" err="1"/>
                        <a:t>ЯндексМессенджер</a:t>
                      </a:r>
                      <a:r>
                        <a:rPr lang="ru-RU"/>
                        <a:t>, Телемост (онлайн-встречи), Яндекс Диск (обмен файлами), Яндекс Почта. Все сервисы разделены друг от друга, поэтому есть трудности в пользовании.</a:t>
                      </a:r>
                      <a:endParaRPr/>
                    </a:p>
                  </a:txBody>
                  <a:tcPr marL="45720" marR="45720" anchor="ctr" horzOverflow="overflow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err="1">
                          <a:latin typeface="Calibri"/>
                        </a:rPr>
                        <a:t>Можно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смотреть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/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проставлять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посещаемость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,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смотреть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/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выставлять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баллы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за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пары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,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также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автоматически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подсчитывается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общий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балл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.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Можно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смотреть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свое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расписание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,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также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доступен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выбор</a:t>
                      </a:r>
                      <a:r>
                        <a:rPr lang="en-US" sz="1200" b="0" i="0" u="none" strike="noStrike" noProof="0">
                          <a:latin typeface="Calibri"/>
                        </a:rPr>
                        <a:t> </a:t>
                      </a:r>
                      <a:r>
                        <a:rPr lang="en-US" sz="1200" b="0" i="0" u="none" strike="noStrike" noProof="0" err="1">
                          <a:latin typeface="Calibri"/>
                        </a:rPr>
                        <a:t>модулей</a:t>
                      </a:r>
                      <a:endParaRPr err="1"/>
                    </a:p>
                  </a:txBody>
                  <a:tcPr marL="45720" marR="45720" anchor="ctr" horzOverflow="overflow">
                    <a:lnL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/>
                        <a:t>В LMS </a:t>
                      </a:r>
                      <a:r>
                        <a:rPr lang="en-US" err="1"/>
                        <a:t>можно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проходить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курсы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решать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тесты</a:t>
                      </a:r>
                      <a:r>
                        <a:rPr lang="en-US"/>
                        <a:t> и </a:t>
                      </a:r>
                      <a:r>
                        <a:rPr lang="en-US" err="1"/>
                        <a:t>сдавать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домашние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задание</a:t>
                      </a:r>
                      <a:r>
                        <a:rPr lang="en-US"/>
                        <a:t>. </a:t>
                      </a:r>
                      <a:r>
                        <a:rPr lang="en-US" err="1"/>
                        <a:t>На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портале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vmeste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можно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увидеть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свою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электронную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зачетную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книжку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получить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место</a:t>
                      </a:r>
                      <a:r>
                        <a:rPr lang="en-US"/>
                        <a:t> в </a:t>
                      </a:r>
                      <a:r>
                        <a:rPr lang="en-US" err="1"/>
                        <a:t>общежитии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подать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заявление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 horzOverflow="overflow">
                    <a:lnL w="6348">
                      <a:solidFill>
                        <a:srgbClr val="000000"/>
                      </a:solidFill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err="1"/>
                        <a:t>Можно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переписываться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решать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тесты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проходить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курсы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сдавать</a:t>
                      </a:r>
                      <a:r>
                        <a:rPr lang="en-US"/>
                        <a:t>/</a:t>
                      </a:r>
                      <a:r>
                        <a:rPr lang="en-US" err="1"/>
                        <a:t>создавать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дз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также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есть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календарь</a:t>
                      </a:r>
                      <a:endParaRPr err="1"/>
                    </a:p>
                  </a:txBody>
                  <a:tcPr marL="45720" marR="45720" anchor="ctr" horzOverflow="overflow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49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Пользовательский интерфейс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Удобный пользовательский интерфейс, имеет понятное меню, где пользователь с легкостью сможет найти то, что ему нужно. Стильный и приятный внешний вид интерфейса 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err="1"/>
                        <a:t>Он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имеет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понятный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интерфейс</a:t>
                      </a:r>
                      <a:r>
                        <a:rPr lang="en-US" sz="1200" b="0" i="0" u="none" strike="noStrike" noProof="0"/>
                        <a:t>, </a:t>
                      </a:r>
                      <a:r>
                        <a:rPr lang="en-US" sz="1200" b="0" i="0" u="none" strike="noStrike" noProof="0" err="1"/>
                        <a:t>что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позволяет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пользователю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легко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освоиться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находить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нужные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функции.Приятный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внешний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вид</a:t>
                      </a:r>
                      <a:r>
                        <a:rPr lang="en-US" sz="1200" b="0" i="0" u="none" strike="noStrike" noProof="0"/>
                        <a:t> </a:t>
                      </a:r>
                      <a:r>
                        <a:rPr lang="en-US" sz="1200" b="0" i="0" u="none" strike="noStrike" noProof="0" err="1"/>
                        <a:t>интерфейса</a:t>
                      </a:r>
                      <a:r>
                        <a:rPr lang="en-US" sz="1200" b="0" i="0" u="none" strike="noStrike" noProof="0"/>
                        <a:t>.</a:t>
                      </a:r>
                      <a:endParaRPr lang="en-US" sz="1200" b="0" i="0" u="none" strike="noStrike" noProof="0" err="1"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Имеет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достаточно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простой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интерфей</a:t>
                      </a:r>
                      <a:r>
                        <a:rPr lang="en-US"/>
                        <a:t>, в </a:t>
                      </a:r>
                      <a:r>
                        <a:rPr lang="en-US" err="1"/>
                        <a:t>котором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легко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ориентироваться</a:t>
                      </a:r>
                      <a:r>
                        <a:rPr lang="en-US"/>
                        <a:t>. </a:t>
                      </a:r>
                      <a:r>
                        <a:rPr lang="en-US" err="1"/>
                        <a:t>Благодоря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этому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можно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быстро</a:t>
                      </a:r>
                      <a:r>
                        <a:rPr lang="en-US"/>
                        <a:t> и </a:t>
                      </a:r>
                      <a:r>
                        <a:rPr lang="en-US" err="1"/>
                        <a:t>легко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найти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то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что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нужно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8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err="1"/>
                        <a:t>Простой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итерфейс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достаточно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легко</a:t>
                      </a:r>
                      <a:r>
                        <a:rPr lang="en-US"/>
                        <a:t> и </a:t>
                      </a:r>
                      <a:r>
                        <a:rPr lang="en-US" err="1"/>
                        <a:t>удобно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ориентироваться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на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сайте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 horzOverflow="overflow">
                    <a:lnL w="6348">
                      <a:solidFill>
                        <a:srgbClr val="000000"/>
                      </a:solidFill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err="1"/>
                        <a:t>Простой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итерфейс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благодаря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меню</a:t>
                      </a:r>
                      <a:r>
                        <a:rPr lang="en-US"/>
                        <a:t> с </a:t>
                      </a:r>
                      <a:r>
                        <a:rPr lang="en-US" err="1"/>
                        <a:t>левой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стороны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удобно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ориентироваться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>
                      <a:solidFill>
                        <a:srgbClr val="000000"/>
                      </a:solidFill>
                    </a:lnR>
                    <a:lnT w="63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9735">
                <a:tc>
                  <a:txBody>
                    <a:bodyPr/>
                    <a:lstStyle/>
                    <a:p>
                      <a:pPr algn="ctr">
                        <a:defRPr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Скорость и производительность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Быстрая скорость работы, приложение приспособлено к большому количеству посещений в одно время и не выдает ошибок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Скорость работы достаточно быстрая. При большом количестве пользователей во время звонка в </a:t>
                      </a:r>
                      <a:r>
                        <a:rPr lang="ru-RU" err="1"/>
                        <a:t>ЯндексТелемост</a:t>
                      </a:r>
                      <a:r>
                        <a:rPr lang="ru-RU"/>
                        <a:t> производительность приложения падает и </a:t>
                      </a:r>
                      <a:r>
                        <a:rPr lang="ru-RU" err="1"/>
                        <a:t>выдвет</a:t>
                      </a:r>
                      <a:r>
                        <a:rPr lang="ru-RU"/>
                        <a:t> ошибки. В остальных сервисах производительность высокая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Работает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быстро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при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большом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количестве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пользователей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начинает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работать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медленно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8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err="1"/>
                        <a:t>Работают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достаточно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быстро</a:t>
                      </a:r>
                      <a:r>
                        <a:rPr lang="en-US"/>
                        <a:t>. </a:t>
                      </a:r>
                      <a:r>
                        <a:rPr lang="en-US" err="1"/>
                        <a:t>При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большом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количестве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пользователей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порталы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работают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быстро</a:t>
                      </a:r>
                      <a:r>
                        <a:rPr lang="en-US"/>
                        <a:t>.</a:t>
                      </a:r>
                      <a:endParaRPr/>
                    </a:p>
                  </a:txBody>
                  <a:tcPr marL="45720" marR="45720" anchor="ctr" horzOverflow="overflow">
                    <a:lnL w="6348">
                      <a:solidFill>
                        <a:srgbClr val="000000"/>
                      </a:solidFill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9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45720" marR="45720" anchor="ctr">
                    <a:lnL w="6347">
                      <a:solidFill>
                        <a:srgbClr val="000000"/>
                      </a:solidFill>
                    </a:lnL>
                    <a:lnR w="6347">
                      <a:solidFill>
                        <a:srgbClr val="000000"/>
                      </a:solidFill>
                    </a:lnR>
                    <a:lnT w="6348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err="1"/>
                        <a:t>Работает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быстро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приспособленно</a:t>
                      </a:r>
                      <a:r>
                        <a:rPr lang="en-US"/>
                        <a:t> к </a:t>
                      </a:r>
                      <a:r>
                        <a:rPr lang="en-US" err="1"/>
                        <a:t>большому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количеству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пользователей</a:t>
                      </a:r>
                      <a:r>
                        <a:rPr lang="en-US"/>
                        <a:t>. </a:t>
                      </a:r>
                      <a:endParaRPr/>
                    </a:p>
                  </a:txBody>
                  <a:tcPr marL="45720" marR="45720" anchor="ctr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>
                      <a:solidFill>
                        <a:srgbClr val="000000"/>
                      </a:solidFill>
                    </a:lnR>
                    <a:lnT w="6348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36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Работа с аудиторией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На сайте имеется чат с техподдержкой, где пользователь достаточно быстро получает ответ на свой вопрос. Предоставлены ответы на предполагаемые вопросы пользователя на отдельной странице.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Имеется техподдержка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9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На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сайте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предоставлена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электронная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почта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службы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поддержки</a:t>
                      </a:r>
                      <a:r>
                        <a:rPr lang="en-US"/>
                        <a:t> MODEUS</a:t>
                      </a:r>
                      <a:endParaRPr/>
                    </a:p>
                  </a:txBody>
                  <a:tcPr marL="45720" marR="45720" anchor="ctr" horzOverflow="overflow">
                    <a:lnL w="6349">
                      <a:solidFill>
                        <a:srgbClr val="000000"/>
                      </a:solidFill>
                    </a:lnL>
                    <a:lnR w="6348">
                      <a:solidFill>
                        <a:srgbClr val="000000"/>
                      </a:solidFill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На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портале</a:t>
                      </a:r>
                      <a:r>
                        <a:rPr lang="en-US"/>
                        <a:t> LMS </a:t>
                      </a:r>
                      <a:r>
                        <a:rPr lang="en-US" err="1"/>
                        <a:t>имеется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почты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технической</a:t>
                      </a:r>
                      <a:r>
                        <a:rPr lang="en-US"/>
                        <a:t> поддержки.</a:t>
                      </a:r>
                      <a:endParaRPr/>
                    </a:p>
                  </a:txBody>
                  <a:tcPr marL="45720" marR="45720" anchor="ctr" horzOverflow="overflow">
                    <a:lnL w="6348">
                      <a:solidFill>
                        <a:srgbClr val="000000"/>
                      </a:solidFill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err="1"/>
                        <a:t>При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возникновении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проблемы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можно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написать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жалобу</a:t>
                      </a:r>
                      <a:r>
                        <a:rPr lang="en-US"/>
                        <a:t> в </a:t>
                      </a:r>
                      <a:r>
                        <a:rPr lang="en-US" err="1"/>
                        <a:t>разделе</a:t>
                      </a:r>
                      <a:r>
                        <a:rPr lang="en-US"/>
                        <a:t> "Help"</a:t>
                      </a:r>
                    </a:p>
                  </a:txBody>
                  <a:tcPr marL="45720" marR="45720" anchor="ctr" horzOverflow="overflow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>
                      <a:solidFill>
                        <a:srgbClr val="000000"/>
                      </a:solidFill>
                    </a:lnT>
                    <a:lnB w="6348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45720" marR="45720" anchor="ctr">
                    <a:lnL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7">
                      <a:solidFill>
                        <a:srgbClr val="000000"/>
                      </a:solidFill>
                    </a:lnR>
                    <a:lnT w="634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7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39245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Группа 19"/>
          <p:cNvGrpSpPr/>
          <p:nvPr/>
        </p:nvGrpSpPr>
        <p:grpSpPr>
          <a:xfrm>
            <a:off x="0" y="-2"/>
            <a:ext cx="12192000" cy="797562"/>
            <a:chOff x="0" y="-1"/>
            <a:chExt cx="12192000" cy="797561"/>
          </a:xfrm>
        </p:grpSpPr>
        <p:sp>
          <p:nvSpPr>
            <p:cNvPr id="368" name="Прямоугольник 6"/>
            <p:cNvSpPr/>
            <p:nvPr/>
          </p:nvSpPr>
          <p:spPr>
            <a:xfrm>
              <a:off x="0" y="-1"/>
              <a:ext cx="12192000" cy="59031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Прямоугольник 7"/>
            <p:cNvSpPr/>
            <p:nvPr/>
          </p:nvSpPr>
          <p:spPr>
            <a:xfrm>
              <a:off x="419313" y="330200"/>
              <a:ext cx="3228126" cy="46736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8C8D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TextBox 3"/>
            <p:cNvSpPr txBox="1"/>
            <p:nvPr/>
          </p:nvSpPr>
          <p:spPr>
            <a:xfrm>
              <a:off x="588464" y="402363"/>
              <a:ext cx="222432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rPr lang="ru-RU" dirty="0"/>
                <a:t>ОЦЕНКА РЫНКА</a:t>
              </a:r>
            </a:p>
          </p:txBody>
        </p:sp>
      </p:grpSp>
      <p:sp>
        <p:nvSpPr>
          <p:cNvPr id="372" name="TextBox 20"/>
          <p:cNvSpPr txBox="1"/>
          <p:nvPr/>
        </p:nvSpPr>
        <p:spPr>
          <a:xfrm>
            <a:off x="465032" y="1178558"/>
            <a:ext cx="1113879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lang="ru-RU" sz="1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23408A-0D8E-D1FA-E0DD-E835502BBB70}"/>
              </a:ext>
            </a:extLst>
          </p:cNvPr>
          <p:cNvSpPr txBox="1"/>
          <p:nvPr/>
        </p:nvSpPr>
        <p:spPr>
          <a:xfrm>
            <a:off x="743185" y="1345259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F6447-E7A7-F727-3427-4BFA500EBBA6}"/>
              </a:ext>
            </a:extLst>
          </p:cNvPr>
          <p:cNvSpPr txBox="1"/>
          <p:nvPr/>
        </p:nvSpPr>
        <p:spPr>
          <a:xfrm>
            <a:off x="460963" y="1175926"/>
            <a:ext cx="8344369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Количество обучающихся в </a:t>
            </a:r>
            <a:r>
              <a:rPr lang="ru-RU" dirty="0" err="1"/>
              <a:t>ТюмГУ</a:t>
            </a:r>
            <a:r>
              <a:rPr lang="ru-RU" dirty="0"/>
              <a:t> с 2020 года выросло </a:t>
            </a:r>
            <a:r>
              <a:rPr lang="ru-RU" dirty="0">
                <a:hlinkClick r:id="rId2"/>
              </a:rPr>
              <a:t>с 15 тысяч</a:t>
            </a:r>
            <a:r>
              <a:rPr lang="ru-RU" dirty="0"/>
              <a:t> </a:t>
            </a:r>
            <a:r>
              <a:rPr lang="ru-RU" dirty="0">
                <a:hlinkClick r:id="rId3"/>
              </a:rPr>
              <a:t>до 18 тысяч</a:t>
            </a:r>
            <a:r>
              <a:rPr lang="ru-RU" dirty="0"/>
              <a:t> в 2023 году, также и спрос растёт пропорционально количеству студентов, при этом рынок покинули Microsoft со своей платформой Microsoft Office. </a:t>
            </a:r>
            <a:br>
              <a:rPr lang="ru-RU" dirty="0"/>
            </a:br>
            <a:r>
              <a:rPr lang="ru-RU" dirty="0"/>
              <a:t>Основным конкурентом является Яндекс, но мы считаем, что мы сможем предложить более функциональный сервис, который будет удобнее за счёт того, что приложение будет создаваться конкретно под запросы </a:t>
            </a:r>
            <a:r>
              <a:rPr lang="ru-RU" dirty="0" err="1"/>
              <a:t>ТюмГУ</a:t>
            </a:r>
            <a:r>
              <a:rPr lang="ru-RU" dirty="0"/>
              <a:t>.</a:t>
            </a:r>
            <a:endParaRPr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6449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0480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prstClr val="black"/>
                  </a:solidFill>
                  <a:latin typeface="Arial Black"/>
                  <a:ea typeface="+mn-lt"/>
                  <a:cs typeface="Arial"/>
                </a:rPr>
                <a:t>Бизнес-Модель</a:t>
              </a: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93DDC3-A7A7-5F89-D329-1C740FBF83E6}"/>
              </a:ext>
            </a:extLst>
          </p:cNvPr>
          <p:cNvSpPr txBox="1"/>
          <p:nvPr/>
        </p:nvSpPr>
        <p:spPr>
          <a:xfrm>
            <a:off x="631902" y="1254512"/>
            <a:ext cx="8632902" cy="3624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b="1" dirty="0">
                <a:latin typeface="Arial"/>
              </a:rPr>
              <a:t>Модель</a:t>
            </a:r>
            <a:r>
              <a:rPr lang="ru-RU" b="1" dirty="0">
                <a:latin typeface="Arial"/>
                <a:cs typeface="Arial"/>
              </a:rPr>
              <a:t> монетизации </a:t>
            </a:r>
            <a:r>
              <a:rPr lang="ru-RU" dirty="0">
                <a:latin typeface="Arial"/>
                <a:cs typeface="Arial"/>
              </a:rPr>
              <a:t>для приложения </a:t>
            </a:r>
            <a:r>
              <a:rPr lang="ru-RU" err="1">
                <a:latin typeface="Arial"/>
                <a:cs typeface="Arial"/>
              </a:rPr>
              <a:t>МойТюмГУ</a:t>
            </a:r>
            <a:r>
              <a:rPr lang="ru-RU" dirty="0">
                <a:latin typeface="Arial"/>
              </a:rPr>
              <a:t>:</a:t>
            </a:r>
            <a:r>
              <a:rPr lang="ru-RU" dirty="0">
                <a:latin typeface="Arial"/>
                <a:cs typeface="Arial"/>
              </a:rPr>
              <a:t> У проекта 2 типа монетизации (первичная и постоянная). Под первичной монетизацией подразумевается продажа проекта </a:t>
            </a:r>
            <a:r>
              <a:rPr lang="ru-RU" err="1">
                <a:latin typeface="Arial"/>
                <a:cs typeface="Arial"/>
              </a:rPr>
              <a:t>ТюмГУ</a:t>
            </a:r>
            <a:r>
              <a:rPr lang="ru-RU" dirty="0">
                <a:latin typeface="Arial"/>
                <a:cs typeface="Arial"/>
              </a:rPr>
              <a:t>, но проект также имеет возможность постоянной монетизации. Это рекламная сеть </a:t>
            </a:r>
            <a:r>
              <a:rPr lang="ru-RU" dirty="0">
                <a:latin typeface="Arial"/>
                <a:ea typeface="+mn-lt"/>
                <a:cs typeface="Arial"/>
              </a:rPr>
              <a:t>Яндекса. С помощью нее можно без труда управлять RTB блоками в приложении.</a:t>
            </a:r>
            <a:endParaRPr lang="en-US">
              <a:latin typeface="Arial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b="1" dirty="0">
                <a:latin typeface="Arial"/>
                <a:ea typeface="+mn-lt"/>
                <a:cs typeface="Arial"/>
              </a:rPr>
              <a:t>Канал сбыта</a:t>
            </a:r>
            <a:r>
              <a:rPr lang="ru-RU" dirty="0">
                <a:latin typeface="Arial"/>
                <a:ea typeface="+mn-lt"/>
                <a:cs typeface="Arial"/>
              </a:rPr>
              <a:t>: приложение единых сервисов </a:t>
            </a:r>
            <a:r>
              <a:rPr lang="ru-RU" err="1">
                <a:latin typeface="Arial"/>
              </a:rPr>
              <a:t>ТюмГУ</a:t>
            </a:r>
            <a:r>
              <a:rPr lang="ru-RU" dirty="0">
                <a:latin typeface="Arial"/>
                <a:ea typeface="+mn-lt"/>
                <a:cs typeface="Arial"/>
              </a:rPr>
              <a:t>.</a:t>
            </a:r>
            <a:endParaRPr lang="en-US">
              <a:latin typeface="Arial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b="1" dirty="0">
                <a:latin typeface="Arial"/>
                <a:cs typeface="Arial"/>
              </a:rPr>
              <a:t>Ценностное предложение</a:t>
            </a:r>
            <a:r>
              <a:rPr lang="ru-RU" dirty="0">
                <a:latin typeface="Arial"/>
                <a:cs typeface="Arial"/>
              </a:rPr>
              <a:t>: мы гарантируем отличную работу с данными </a:t>
            </a:r>
            <a:r>
              <a:rPr lang="ru-RU" dirty="0">
                <a:latin typeface="Arial"/>
                <a:ea typeface="+mn-lt"/>
                <a:cs typeface="Arial"/>
              </a:rPr>
              <a:t>и серверами, потому что используем современные технологии облачного хранилища </a:t>
            </a:r>
            <a:r>
              <a:rPr lang="ru-RU" err="1">
                <a:latin typeface="Arial"/>
                <a:ea typeface="+mn-lt"/>
                <a:cs typeface="Arial"/>
              </a:rPr>
              <a:t>FireBase</a:t>
            </a:r>
            <a:r>
              <a:rPr lang="ru-RU" dirty="0">
                <a:latin typeface="Arial"/>
                <a:ea typeface="+mn-lt"/>
                <a:cs typeface="Arial"/>
              </a:rPr>
              <a:t>.</a:t>
            </a:r>
            <a:endParaRPr lang="en-US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b="1" dirty="0">
                <a:latin typeface="Arial"/>
                <a:ea typeface="+mn-lt"/>
                <a:cs typeface="Arial"/>
              </a:rPr>
              <a:t>Каналы взаимодействия с ЦА: </a:t>
            </a:r>
            <a:r>
              <a:rPr lang="ru-RU" dirty="0">
                <a:latin typeface="Arial"/>
                <a:ea typeface="+mn-lt"/>
                <a:cs typeface="Arial"/>
              </a:rPr>
              <a:t>приложение, рекламные блоки </a:t>
            </a:r>
            <a:r>
              <a:rPr lang="ru-RU" err="1">
                <a:latin typeface="Arial"/>
                <a:ea typeface="+mn-lt"/>
                <a:cs typeface="Arial"/>
              </a:rPr>
              <a:t>ТюмГУ</a:t>
            </a:r>
            <a:r>
              <a:rPr lang="ru-RU" dirty="0">
                <a:latin typeface="Arial"/>
                <a:ea typeface="+mn-lt"/>
                <a:cs typeface="Arial"/>
              </a:rPr>
              <a:t>.</a:t>
            </a:r>
            <a:endParaRPr lang="en-US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b="1" dirty="0">
                <a:latin typeface="Arial"/>
                <a:cs typeface="Arial"/>
              </a:rPr>
              <a:t>Партнеры: </a:t>
            </a:r>
            <a:r>
              <a:rPr lang="ru-RU" err="1">
                <a:latin typeface="Arial"/>
                <a:cs typeface="Arial"/>
              </a:rPr>
              <a:t>ТюмГУ</a:t>
            </a:r>
            <a:r>
              <a:rPr lang="ru-RU" dirty="0">
                <a:latin typeface="Arial"/>
                <a:cs typeface="Arial"/>
              </a:rPr>
              <a:t>, Яндекс, Тинькофф.</a:t>
            </a:r>
            <a:endParaRPr lang="en-US" dirty="0">
              <a:latin typeface="Arial"/>
              <a:cs typeface="Arial"/>
            </a:endParaRPr>
          </a:p>
          <a:p>
            <a:endParaRPr lang="ru-RU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452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-98961" y="-366156"/>
            <a:ext cx="12241480" cy="797560"/>
            <a:chOff x="-49480" y="0"/>
            <a:chExt cx="1224148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-49480" y="0"/>
              <a:ext cx="1224148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605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проекта:_____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79395"/>
              </p:ext>
            </p:extLst>
          </p:nvPr>
        </p:nvGraphicFramePr>
        <p:xfrm>
          <a:off x="346363" y="316675"/>
          <a:ext cx="11588115" cy="6342579"/>
        </p:xfrm>
        <a:graphic>
          <a:graphicData uri="http://schemas.openxmlformats.org/drawingml/2006/table">
            <a:tbl>
              <a:tblPr/>
              <a:tblGrid>
                <a:gridCol w="30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2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59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49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77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33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86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42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2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4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noProof="0">
                          <a:latin typeface="Calibri"/>
                        </a:rPr>
                        <a:t>Разработка концепции проекта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09.10.2023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Дмитрий Ф.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октябрь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ноябрь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дек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январь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февраль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март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2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noProof="0">
                          <a:latin typeface="Calibri"/>
                        </a:rPr>
                        <a:t>Согласование проекта с Управлением корпоративными коммуникациями</a:t>
                      </a:r>
                      <a:endParaRPr lang="en-US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10.10.2023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14.10.2023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Дмитрий Ф.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дизайна и пользовательского интерфейса приложения.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16.10.2023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26.10.2023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Ч.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2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Создание базы данных, в которой будут храниться все сервисы университета </a:t>
                      </a:r>
                      <a:r>
                        <a:rPr lang="ru-RU" sz="1100" b="0" i="0" u="none" strike="noStrike" baseline="0" noProof="0" err="1">
                          <a:solidFill>
                            <a:srgbClr val="000000"/>
                          </a:solidFill>
                          <a:latin typeface="Calibri"/>
                        </a:rPr>
                        <a:t>ТюмГу</a:t>
                      </a:r>
                      <a:endParaRPr lang="ru-RU" sz="1100" b="0" i="0" u="none" strike="noStrike" baseline="0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27.10.2023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07.10.2023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Руслан К.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2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функциональности по отображению информации о каждом сервисе: адрес, контактные данные, описание, отзывы и рейтинги пользователей.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08.11.2023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14.11.2023</a:t>
                      </a:r>
                      <a:endParaRPr lang="ru-RU" sz="1200" b="0" i="0" u="none" strike="noStrike" noProof="0">
                        <a:solidFill>
                          <a:srgbClr val="44546A"/>
                        </a:solidFill>
                        <a:latin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Александр 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2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Создание механизма регистрации и аутентификации пользователей.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15.11.2023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Марк П.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7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Разработка функциональности по добавлению новых сервисов в базу данных и их редактированию.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17.11.2023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Руслан К.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7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noProof="0">
                          <a:solidFill>
                            <a:schemeClr val="tx1"/>
                          </a:solidFill>
                          <a:latin typeface="Calibri"/>
                        </a:rPr>
                        <a:t>Реализация функциональности по добавлению отзывов и рейтингов пользователей для каждого сервиса.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22.11.2023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29.11.2023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Марк П.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27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Создание механизма уведомлений и оповещений для пользователей, например, о новых сервисах или акциях.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30.11.2023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20.12.2023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Марина Ж.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27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Тестирование и отладка приложения для обеспечения его корректной работы и устранения ошибок.</a:t>
                      </a:r>
                      <a:endParaRPr lang="ru-RU" sz="1100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b="0" i="1" u="none" strike="noStrike" noProof="0">
                          <a:solidFill>
                            <a:srgbClr val="44546A"/>
                          </a:solidFill>
                          <a:latin typeface="Arial"/>
                        </a:rPr>
                        <a:t>21.12.2023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24.01.2024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Марина Ж.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2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Развертывание приложения на выбранной платформе (например, </a:t>
                      </a:r>
                      <a:r>
                        <a:rPr lang="ru-RU" sz="1100" b="0" i="0" u="none" strike="noStrike" baseline="0" noProof="0" err="1">
                          <a:solidFill>
                            <a:srgbClr val="000000"/>
                          </a:solidFill>
                          <a:latin typeface="Calibri"/>
                        </a:rPr>
                        <a:t>iOS</a:t>
                      </a: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baseline="0" noProof="0" err="1">
                          <a:solidFill>
                            <a:srgbClr val="000000"/>
                          </a:solidFill>
                          <a:latin typeface="Calibri"/>
                        </a:rPr>
                        <a:t>Android</a:t>
                      </a:r>
                      <a:r>
                        <a:rPr lang="ru-RU" sz="11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26.01.2024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28.01.2024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Марина Ж.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2209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>
                          <a:latin typeface="Calibri"/>
                        </a:rPr>
                      </a:b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Сбор обратной связи </a:t>
                      </a:r>
                      <a:endParaRPr lang="ru-RU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03.03.2024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07.03.2024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Анастасия Ч.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907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Формирование итогового отчета о реализации проекта</a:t>
                      </a:r>
                      <a:b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ru-RU" sz="12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</a:rPr>
                        <a:t> эти пункты в примере есть</a:t>
                      </a:r>
                      <a:endParaRPr lang="ru-RU">
                        <a:latin typeface="Calibri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08.03.2024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02.04.2024</a:t>
                      </a:r>
                      <a:endParaRPr lang="en-US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Дмитрий Ф.</a:t>
                      </a:r>
                      <a:endParaRPr lang="ru-RU"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12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17218" y="6299754"/>
            <a:ext cx="572304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Запрашиваемая сумма инвестиций: 1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000 000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рублей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 </a:t>
            </a:r>
            <a:endParaRPr lang="en-US" dirty="0">
              <a:solidFill>
                <a:prstClr val="black"/>
              </a:solidFill>
              <a:latin typeface="Calibri"/>
              <a:cs typeface="Arial"/>
            </a:endParaRPr>
          </a:p>
          <a:p>
            <a:pPr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месяцев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044878"/>
              </p:ext>
            </p:extLst>
          </p:nvPr>
        </p:nvGraphicFramePr>
        <p:xfrm>
          <a:off x="313764" y="762000"/>
          <a:ext cx="11690061" cy="5505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5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0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0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37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окт</a:t>
                      </a:r>
                      <a:endParaRPr lang="ru-RU" sz="1200" b="0" dirty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ноя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  <a:endParaRPr lang="ru-RU" sz="1200" b="0" dirty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  <a:endParaRPr lang="ru-RU" sz="1200" b="0" dirty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  <a:endParaRPr lang="ru-RU" sz="1200" b="0" dirty="0" err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111">
                <a:tc gridSpan="8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92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Выручка от продажи продукции </a:t>
                      </a:r>
                      <a:endParaRPr lang="ru-RU" sz="11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 15 </a:t>
                      </a:r>
                      <a:r>
                        <a:rPr lang="ru-RU" sz="1400" dirty="0" err="1">
                          <a:latin typeface="Arial"/>
                          <a:cs typeface="Arial"/>
                        </a:rPr>
                        <a:t>млн.р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92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Инвестиции, гранты, кредиты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1 000 000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525072"/>
                  </a:ext>
                </a:extLst>
              </a:tr>
              <a:tr h="301111">
                <a:tc gridSpan="8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</a:rPr>
                        <a:t>Frontend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разработчик</a:t>
                      </a:r>
                      <a:endParaRPr dirty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b="0" i="0" u="none" strike="noStrike" noProof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434224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</a:rPr>
                        <a:t>Backend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разработчик</a:t>
                      </a:r>
                      <a:endParaRPr dirty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b="0" i="0" u="none" strike="noStrike" noProof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100 000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736773"/>
                  </a:ext>
                </a:extLst>
              </a:tr>
              <a:tr h="32848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Дизайнер</a:t>
                      </a:r>
                      <a:endParaRPr dirty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30 000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45047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Flutter </a:t>
                      </a:r>
                      <a:r>
                        <a:rPr lang="en-US" sz="14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</a:rPr>
                        <a:t>разработчик</a:t>
                      </a:r>
                      <a:endParaRPr dirty="0" err="1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 b="0" i="0" u="none" strike="noStrike" noProof="0"/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80 000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80 000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650288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</a:rPr>
                        <a:t>Специалист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n-US" sz="14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</a:rPr>
                        <a:t>по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 БД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85 000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85 000</a:t>
                      </a: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233208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Материалы и комплектующие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Оборудование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140 000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Программное обеспечение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30 000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Аренда помещения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 25 000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1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Комиссия</a:t>
                      </a:r>
                      <a:r>
                        <a:rPr lang="en-US" sz="1400" b="0" i="0" u="none" strike="noStrike" baseline="0" noProof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за</a:t>
                      </a:r>
                      <a:r>
                        <a:rPr lang="en-US" sz="1400" b="0" i="0" u="none" strike="noStrike" baseline="0" noProof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выход</a:t>
                      </a:r>
                      <a:r>
                        <a:rPr lang="en-US" sz="1400" b="0" i="0" u="none" strike="noStrike" baseline="0" noProof="0" dirty="0">
                          <a:solidFill>
                            <a:srgbClr val="000000"/>
                          </a:solidFill>
                        </a:rPr>
                        <a:t> в </a:t>
                      </a:r>
                      <a:r>
                        <a:rPr lang="en-US" sz="14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магазины</a:t>
                      </a:r>
                      <a:r>
                        <a:rPr lang="en-US" sz="1400" b="0" i="0" u="none" strike="noStrike" baseline="0" noProof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4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приложений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10 000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166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-310 000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-390 000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-150 000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-105 000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-105 000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-55 000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/>
                          <a:cs typeface="Arial"/>
                        </a:rPr>
                        <a:t>+14 990 000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312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1959191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>
                  <a:solidFill>
                    <a:prstClr val="black"/>
                  </a:solidFill>
                  <a:latin typeface="Arial Black"/>
                  <a:cs typeface="Arial"/>
                </a:rPr>
                <a:t>РЕЗУЛЬТАТЫ</a:t>
              </a:r>
              <a:endParaRPr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cs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93DDC3-A7A7-5F89-D329-1C740FBF83E6}"/>
              </a:ext>
            </a:extLst>
          </p:cNvPr>
          <p:cNvSpPr txBox="1"/>
          <p:nvPr/>
        </p:nvSpPr>
        <p:spPr>
          <a:xfrm>
            <a:off x="631902" y="1254512"/>
            <a:ext cx="8632902" cy="67403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Arial"/>
              </a:rPr>
              <a:t>Количественные результаты: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</a:rPr>
              <a:t>Оценка приложения не менее 4.5/5 через 6 месяцев после его запуска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</a:rPr>
              <a:t>Ежедневный онлайн не менее 80 % от количества студентов </a:t>
            </a:r>
            <a:r>
              <a:rPr lang="ru-RU" dirty="0" err="1">
                <a:latin typeface="Arial"/>
              </a:rPr>
              <a:t>ТюмГУ</a:t>
            </a:r>
            <a:endParaRPr lang="ru-RU" dirty="0">
              <a:latin typeface="Arial"/>
            </a:endParaRP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cs typeface="Arial"/>
              </a:rPr>
              <a:t>Среднее время ответа службы поддержки не более 1 часа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cs typeface="Arial"/>
              </a:rPr>
              <a:t>Не более чем у 10 % пользователей могут возникать проблемы при использовании приложения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cs typeface="Calibri"/>
              </a:rPr>
              <a:t>Посещение онлайн-лекций увеличится на 30% после запуска приложения</a:t>
            </a:r>
            <a:endParaRPr lang="ru-RU" dirty="0">
              <a:latin typeface="Arial"/>
              <a:cs typeface="Arial"/>
            </a:endParaRPr>
          </a:p>
          <a:p>
            <a:pPr marL="342900" indent="-342900">
              <a:buAutoNum type="arabicParenR"/>
            </a:pPr>
            <a:endParaRPr lang="ru-RU" dirty="0">
              <a:latin typeface="Arial"/>
              <a:cs typeface="Calibri"/>
            </a:endParaRPr>
          </a:p>
          <a:p>
            <a:r>
              <a:rPr lang="ru-RU" b="1" dirty="0">
                <a:latin typeface="Arial"/>
                <a:cs typeface="Arial"/>
              </a:rPr>
              <a:t>Качественные результаты: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cs typeface="Arial"/>
              </a:rPr>
              <a:t>Студенты и преподаватели не будут тратить время на переключение между различными сервисами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cs typeface="Arial"/>
              </a:rPr>
              <a:t>Студенты и преподаватели будут более дружелюбны к онлайн-сервисам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ea typeface="+mn-lt"/>
                <a:cs typeface="+mn-lt"/>
              </a:rPr>
              <a:t>Студенты и преподаватели смогут систематизировать и легко отслеживать свои задачи, что поможет им лучше планировать свое время</a:t>
            </a:r>
          </a:p>
          <a:p>
            <a:pPr marL="342900" indent="-342900">
              <a:buFontTx/>
              <a:buAutoNum type="arabicParenR"/>
            </a:pPr>
            <a:r>
              <a:rPr lang="ru-RU" dirty="0">
                <a:latin typeface="Arial"/>
                <a:cs typeface="Calibri"/>
              </a:rPr>
              <a:t>Студенты и преподаватели смогут получать больше положительных впечатлений от процесса обучения</a:t>
            </a:r>
          </a:p>
          <a:p>
            <a:pPr marL="342900" indent="-342900">
              <a:buAutoNum type="arabicParenR"/>
            </a:pPr>
            <a:r>
              <a:rPr lang="ru-RU" dirty="0">
                <a:latin typeface="Arial"/>
                <a:ea typeface="+mn-lt"/>
                <a:cs typeface="+mn-lt"/>
              </a:rPr>
              <a:t>Студенты и преподаватели получат быстрый доступ ко всем учебным материалам и информации, что значительно облегчит процесс обучения и преподавания.</a:t>
            </a:r>
            <a:endParaRPr lang="ru-RU" dirty="0">
              <a:latin typeface="Arial"/>
              <a:cs typeface="Calibri"/>
            </a:endParaRPr>
          </a:p>
          <a:p>
            <a:pPr marL="342900" indent="-342900">
              <a:buAutoNum type="arabicParenR"/>
            </a:pPr>
            <a:endParaRPr lang="ru-RU">
              <a:cs typeface="Calibri"/>
            </a:endParaRPr>
          </a:p>
          <a:p>
            <a:pPr marL="342900" indent="-342900">
              <a:buAutoNum type="arabicParenR"/>
            </a:pPr>
            <a:endParaRPr lang="ru-RU">
              <a:cs typeface="Arial"/>
            </a:endParaRPr>
          </a:p>
          <a:p>
            <a:pPr marL="342900" indent="-342900">
              <a:buAutoNum type="arabicParenR"/>
            </a:pPr>
            <a:endParaRPr lang="ru-RU">
              <a:cs typeface="Arial"/>
            </a:endParaRPr>
          </a:p>
          <a:p>
            <a:pPr marL="342900" indent="-342900">
              <a:buAutoNum type="arabicParenR"/>
            </a:pPr>
            <a:endParaRPr lang="ru-RU">
              <a:cs typeface="Arial"/>
            </a:endParaRPr>
          </a:p>
          <a:p>
            <a:pPr marL="342900" indent="-342900">
              <a:buAutoNum type="arabicParenR"/>
            </a:pPr>
            <a:endParaRPr lang="ru-RU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678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1430200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dirty="0">
                  <a:solidFill>
                    <a:prstClr val="black"/>
                  </a:solidFill>
                  <a:latin typeface="Arial Black"/>
                  <a:cs typeface="Arial"/>
                </a:rPr>
                <a:t>ВЫВОДЫ</a:t>
              </a:r>
              <a:endParaRPr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cs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93DDC3-A7A7-5F89-D329-1C740FBF83E6}"/>
              </a:ext>
            </a:extLst>
          </p:cNvPr>
          <p:cNvSpPr txBox="1"/>
          <p:nvPr/>
        </p:nvSpPr>
        <p:spPr>
          <a:xfrm>
            <a:off x="631902" y="1254512"/>
            <a:ext cx="863290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Arial"/>
                <a:cs typeface="Calibri"/>
              </a:rPr>
              <a:t>Проект целесообразен для реализации по следующим причинам: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Calibri"/>
              </a:rPr>
              <a:t>высокий спрос со стороны студентов и преподавателей </a:t>
            </a:r>
            <a:r>
              <a:rPr lang="ru-RU" err="1">
                <a:latin typeface="Arial"/>
                <a:cs typeface="Calibri"/>
              </a:rPr>
              <a:t>ТюмГУ</a:t>
            </a:r>
            <a:endParaRPr lang="ru-RU">
              <a:latin typeface="Arial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Calibri"/>
              </a:rPr>
              <a:t>отсутствие аналогов, которые обладают полностью таким же функционалом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Calibri"/>
              </a:rPr>
              <a:t>проект будет создаваться конкретно под потребности </a:t>
            </a:r>
            <a:r>
              <a:rPr lang="ru-RU" err="1">
                <a:latin typeface="Arial"/>
                <a:cs typeface="Calibri"/>
              </a:rPr>
              <a:t>ТюмГУ</a:t>
            </a:r>
            <a:r>
              <a:rPr lang="ru-RU" dirty="0">
                <a:latin typeface="Arial"/>
                <a:cs typeface="Calibri"/>
              </a:rPr>
              <a:t>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Calibri"/>
              </a:rPr>
              <a:t>наша цена ниже, чем у альтернативных сервисов</a:t>
            </a:r>
          </a:p>
          <a:p>
            <a:endParaRPr lang="ru-RU" dirty="0">
              <a:latin typeface="Arial"/>
              <a:cs typeface="Calibri"/>
            </a:endParaRPr>
          </a:p>
          <a:p>
            <a:pPr marL="342900" indent="-342900">
              <a:buAutoNum type="arabicParenR"/>
            </a:pPr>
            <a:endParaRPr lang="ru-RU" b="1" dirty="0">
              <a:latin typeface="Arial"/>
              <a:cs typeface="Arial"/>
            </a:endParaRPr>
          </a:p>
          <a:p>
            <a:r>
              <a:rPr lang="ru-RU" b="1" dirty="0">
                <a:latin typeface="Arial"/>
                <a:cs typeface="Arial"/>
              </a:rPr>
              <a:t>В среднесрочной перспективе (3-5 лет) мы планируем: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</a:rPr>
              <a:t>обеспечить техническую поддержку сервиса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Arial"/>
              </a:rPr>
              <a:t>собирать обратную связь от студентов и преподавателей </a:t>
            </a:r>
          </a:p>
          <a:p>
            <a:pPr marL="285750" indent="-285750">
              <a:buFont typeface="Calibri"/>
              <a:buChar char="-"/>
            </a:pPr>
            <a:r>
              <a:rPr lang="ru-RU" dirty="0">
                <a:latin typeface="Arial"/>
                <a:cs typeface="Arial"/>
              </a:rPr>
              <a:t>привлекать студентов </a:t>
            </a:r>
            <a:r>
              <a:rPr lang="ru-RU" err="1">
                <a:latin typeface="Arial"/>
                <a:cs typeface="Arial"/>
              </a:rPr>
              <a:t>ТюмГУ</a:t>
            </a:r>
            <a:r>
              <a:rPr lang="ru-RU" dirty="0">
                <a:latin typeface="Arial"/>
                <a:cs typeface="Arial"/>
              </a:rPr>
              <a:t> для совершенствования и поддержки сервиса </a:t>
            </a:r>
          </a:p>
          <a:p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39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1858</Words>
  <Application>Microsoft Office PowerPoint</Application>
  <PresentationFormat>Широкоэкранный</PresentationFormat>
  <Paragraphs>281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Helvetica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Дмитрий Фёдоров</cp:lastModifiedBy>
  <cp:revision>696</cp:revision>
  <dcterms:modified xsi:type="dcterms:W3CDTF">2023-10-24T11:26:53Z</dcterms:modified>
</cp:coreProperties>
</file>