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72" r:id="rId7"/>
    <p:sldId id="260" r:id="rId8"/>
    <p:sldId id="261" r:id="rId9"/>
    <p:sldId id="273" r:id="rId10"/>
    <p:sldId id="262" r:id="rId11"/>
    <p:sldId id="263" r:id="rId12"/>
    <p:sldId id="274" r:id="rId13"/>
    <p:sldId id="269" r:id="rId14"/>
    <p:sldId id="264" r:id="rId15"/>
    <p:sldId id="271" r:id="rId16"/>
    <p:sldId id="265" r:id="rId17"/>
    <p:sldId id="275" r:id="rId18"/>
    <p:sldId id="276" r:id="rId19"/>
    <p:sldId id="267" r:id="rId20"/>
    <p:sldId id="270" r:id="rId21"/>
    <p:sldId id="268" r:id="rId2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entury Gothic" panose="020B0502020202020204" pitchFamily="34" charset="0"/>
      <p:regular r:id="rId28"/>
      <p:bold r:id="rId29"/>
      <p:italic r:id="rId30"/>
      <p:boldItalic r:id="rId31"/>
    </p:embeddedFont>
    <p:embeddedFont>
      <p:font typeface="Helvetica Neue" panose="020B0604020202020204" charset="0"/>
      <p:regular r:id="rId32"/>
      <p:bold r:id="rId33"/>
      <p:italic r:id="rId34"/>
      <p:boldItalic r:id="rId35"/>
    </p:embeddedFont>
    <p:embeddedFont>
      <p:font typeface="Raleway" pitchFamily="2" charset="-52"/>
      <p:regular r:id="rId36"/>
      <p:bold r:id="rId37"/>
      <p:italic r:id="rId38"/>
      <p:boldItalic r:id="rId39"/>
    </p:embeddedFont>
    <p:embeddedFont>
      <p:font typeface="Raleway SemiBold" pitchFamily="2" charset="-52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15D60E0-4FA9-43BB-AA44-8FE6FA3A3047}">
  <a:tblStyle styleId="{915D60E0-4FA9-43BB-AA44-8FE6FA3A304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26" autoAdjust="0"/>
  </p:normalViewPr>
  <p:slideViewPr>
    <p:cSldViewPr snapToGrid="0">
      <p:cViewPr varScale="1">
        <p:scale>
          <a:sx n="108" d="100"/>
          <a:sy n="108" d="100"/>
        </p:scale>
        <p:origin x="73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7469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2" name="Google Shape;1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622091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934368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7799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6" name="Google Shape;25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29904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2" name="Google Shape;27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stacy227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7192" y="565848"/>
            <a:ext cx="4229108" cy="66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Мазь «Армути»</a:t>
            </a:r>
            <a:endParaRPr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628650" y="1227538"/>
            <a:ext cx="3943350" cy="97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Лечебная композиция мази «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Армути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на основе экстракта полыни горькой для профилактики и лечения кожных заболеваний различной этиологии.</a:t>
            </a:r>
            <a:endParaRPr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61875" y="3874150"/>
            <a:ext cx="975801" cy="975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5579A9-99D6-4927-A492-F11880C8EF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3463" y="1991876"/>
            <a:ext cx="2341728" cy="2307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476391" y="1470280"/>
            <a:ext cx="6508800" cy="3252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в наше время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людей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получивших повреждения в виде порезов, ссадин, прокусов, засечек и других повреждений кожных покровов, и лиц с чувствительной кожей, склонной к сухости, дерматиту, псориазу и акне, спрос восстановительных и лечебных,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растет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спрос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нашу мазевую консистенцию не только не пропадает, но и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повышается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0" y="3461900"/>
            <a:ext cx="722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1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АКТУАЛЬНОСТЬ ПРОЕКТА</a:t>
            </a:r>
            <a:endParaRPr sz="3000" b="1" i="0" u="none" strike="noStrike" cap="none" dirty="0">
              <a:solidFill>
                <a:srgbClr val="8F00FF"/>
              </a:solidFill>
              <a:latin typeface="Times New Roman" panose="02020603050405020304" pitchFamily="18" charset="0"/>
              <a:ea typeface="Raleway SemiBold"/>
              <a:cs typeface="Times New Roman" panose="02020603050405020304" pitchFamily="18" charset="0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E2D58A-5D4F-44CD-AA28-35CF0E95F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771" y="2967011"/>
            <a:ext cx="2633158" cy="17554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38C570-6205-4461-93AE-012779BD9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469" y="2967011"/>
            <a:ext cx="2633158" cy="17554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218629" y="656240"/>
            <a:ext cx="6689501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  <a:endParaRPr sz="30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56826" y="1309566"/>
            <a:ext cx="4587546" cy="3579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 миллионы людей по всей стране, сталкивающиеся с проблемами заживления кожных покровов.</a:t>
            </a:r>
            <a:endParaRPr lang="ru" sz="1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sz="1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ЦА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люди всех возрастов, любого пола, получившие повреждения в виде порезов, ссадин, прокусов, засечек и других повреждений кожных покровов, лица с чувствительной кожей, склонной к сухости, дерматиту, псориазу и акне;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Вторичная ЦА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фармакологические компании.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взаимоотношений на коммерческой основе, где покупателем является конечный потребитель</a:t>
            </a:r>
            <a:r>
              <a:rPr lang="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B2C (</a:t>
            </a:r>
            <a:r>
              <a:rPr lang="en-US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business-to-consumer</a:t>
            </a:r>
            <a:r>
              <a:rPr lang="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sz="1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DBB2727-11E2-4E0A-9C06-B12AC94676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857" y="1431851"/>
            <a:ext cx="4021621" cy="26794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218625" y="656236"/>
            <a:ext cx="4655699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endParaRPr sz="30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4371816" y="751258"/>
            <a:ext cx="4004321" cy="3834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Огромное количество 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различного и не всегда эффективного </a:t>
            </a: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товара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рынке </a:t>
            </a: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мешает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потребителю сразу же </a:t>
            </a: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найти нужный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поэтому приходиться приобретать несколько мазей, что значительно увеличивает траты. Товар, не требующий дополнительных вложений, будет привлекать взгляд. </a:t>
            </a: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мазевой композиции входят </a:t>
            </a: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 натурального происхождения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также привлекает внимание к покупке данный БАД.</a:t>
            </a: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будет использовать ее, лишь в том случае, если будет уверена в его эффективности. Поэтому мы должны показать, что наша </a:t>
            </a: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мазевая композиция будет действенна.</a:t>
            </a:r>
            <a:endParaRPr sz="1400" b="1" dirty="0">
              <a:solidFill>
                <a:srgbClr val="132C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4B4CC7-D1F3-4427-B830-F6BAEC823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84" y="1580706"/>
            <a:ext cx="3619745" cy="26782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CFDA8A26-8231-4958-9F52-AD7C5DABD6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004225"/>
              </p:ext>
            </p:extLst>
          </p:nvPr>
        </p:nvGraphicFramePr>
        <p:xfrm>
          <a:off x="577702" y="1359307"/>
          <a:ext cx="7988596" cy="3409750"/>
        </p:xfrm>
        <a:graphic>
          <a:graphicData uri="http://schemas.openxmlformats.org/drawingml/2006/table">
            <a:tbl>
              <a:tblPr firstRow="1" bandRow="1">
                <a:tableStyleId>{915D60E0-4FA9-43BB-AA44-8FE6FA3A3047}</a:tableStyleId>
              </a:tblPr>
              <a:tblGrid>
                <a:gridCol w="4097079">
                  <a:extLst>
                    <a:ext uri="{9D8B030D-6E8A-4147-A177-3AD203B41FA5}">
                      <a16:colId xmlns:a16="http://schemas.microsoft.com/office/drawing/2014/main" val="2945500491"/>
                    </a:ext>
                  </a:extLst>
                </a:gridCol>
                <a:gridCol w="3891517">
                  <a:extLst>
                    <a:ext uri="{9D8B030D-6E8A-4147-A177-3AD203B41FA5}">
                      <a16:colId xmlns:a16="http://schemas.microsoft.com/office/drawing/2014/main" val="2407434341"/>
                    </a:ext>
                  </a:extLst>
                </a:gridCol>
              </a:tblGrid>
              <a:tr h="48367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2F2D"/>
                          </a:solidFill>
                          <a:latin typeface="Raleway" pitchFamily="2" charset="-52"/>
                        </a:rPr>
                        <a:t>Проблемы</a:t>
                      </a:r>
                      <a:r>
                        <a:rPr lang="ru-RU" sz="1200" dirty="0">
                          <a:solidFill>
                            <a:srgbClr val="FF2F2D"/>
                          </a:solidFill>
                          <a:latin typeface="Raleway" pitchFamily="2" charset="-52"/>
                        </a:rPr>
                        <a:t>, на решение которой направлен проект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2F2D"/>
                          </a:solidFill>
                          <a:latin typeface="Raleway" pitchFamily="2" charset="-52"/>
                        </a:rPr>
                        <a:t>Решение проблемы </a:t>
                      </a:r>
                      <a:r>
                        <a:rPr lang="ru-RU" sz="1200" dirty="0">
                          <a:solidFill>
                            <a:srgbClr val="FF2F2D"/>
                          </a:solidFill>
                          <a:latin typeface="Raleway" pitchFamily="2" charset="-52"/>
                        </a:rPr>
                        <a:t>с использованием нашей композиционной мази «</a:t>
                      </a:r>
                      <a:r>
                        <a:rPr lang="ru-RU" sz="1200" dirty="0" err="1">
                          <a:solidFill>
                            <a:srgbClr val="FF2F2D"/>
                          </a:solidFill>
                          <a:latin typeface="Raleway" pitchFamily="2" charset="-52"/>
                        </a:rPr>
                        <a:t>Армути</a:t>
                      </a:r>
                      <a:r>
                        <a:rPr lang="ru-RU" sz="1200" dirty="0">
                          <a:solidFill>
                            <a:srgbClr val="FF2F2D"/>
                          </a:solidFill>
                          <a:latin typeface="Raleway" pitchFamily="2" charset="-52"/>
                        </a:rPr>
                        <a:t>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7119849"/>
                  </a:ext>
                </a:extLst>
              </a:tr>
              <a:tr h="418125"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Raleway" pitchFamily="2" charset="-52"/>
                        </a:rPr>
                        <a:t>№1</a:t>
                      </a:r>
                      <a:r>
                        <a:rPr lang="ru-RU" sz="1200" dirty="0">
                          <a:latin typeface="Raleway" pitchFamily="2" charset="-52"/>
                        </a:rPr>
                        <a:t>: проблема долгого заживления ран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Raleway" pitchFamily="2" charset="-52"/>
                        </a:rPr>
                        <a:t>№1</a:t>
                      </a:r>
                      <a:r>
                        <a:rPr lang="ru-RU" sz="1200" dirty="0">
                          <a:latin typeface="Raleway" pitchFamily="2" charset="-52"/>
                        </a:rPr>
                        <a:t>: для заживления ран, необходимо подобрать вещества, которые не будут вызывать эффект «денатурации белков», как при использовании спирта, так как таким образом, мы лишь продлеваем заживление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3798653"/>
                  </a:ext>
                </a:extLst>
              </a:tr>
              <a:tr h="639703"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Raleway" pitchFamily="2" charset="-52"/>
                        </a:rPr>
                        <a:t>№2</a:t>
                      </a:r>
                      <a:r>
                        <a:rPr lang="ru-RU" sz="1200" dirty="0">
                          <a:latin typeface="Raleway" pitchFamily="2" charset="-52"/>
                        </a:rPr>
                        <a:t>: все чаще кожа людей чувствительна к различным косметологическим, фармацевтическим средствам в состав которых входят </a:t>
                      </a:r>
                      <a:r>
                        <a:rPr lang="ru-RU" sz="1200" dirty="0" err="1">
                          <a:latin typeface="Raleway" pitchFamily="2" charset="-52"/>
                        </a:rPr>
                        <a:t>парабены</a:t>
                      </a:r>
                      <a:endParaRPr lang="ru-RU" sz="1200" dirty="0">
                        <a:latin typeface="Raleway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Raleway" pitchFamily="2" charset="-52"/>
                        </a:rPr>
                        <a:t>№2</a:t>
                      </a:r>
                      <a:r>
                        <a:rPr lang="ru-RU" sz="1200" dirty="0">
                          <a:latin typeface="Raleway" pitchFamily="2" charset="-52"/>
                        </a:rPr>
                        <a:t>: в состав мази не входят </a:t>
                      </a:r>
                      <a:r>
                        <a:rPr lang="ru-RU" sz="1200" dirty="0" err="1">
                          <a:latin typeface="Raleway" pitchFamily="2" charset="-52"/>
                        </a:rPr>
                        <a:t>парабены</a:t>
                      </a:r>
                      <a:r>
                        <a:rPr lang="ru-RU" sz="1200" dirty="0">
                          <a:latin typeface="Raleway" pitchFamily="2" charset="-52"/>
                        </a:rPr>
                        <a:t>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617524"/>
                  </a:ext>
                </a:extLst>
              </a:tr>
              <a:tr h="639703"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Raleway" pitchFamily="2" charset="-52"/>
                        </a:rPr>
                        <a:t>№3</a:t>
                      </a:r>
                      <a:r>
                        <a:rPr lang="ru-RU" sz="1200" dirty="0">
                          <a:latin typeface="Raleway" pitchFamily="2" charset="-52"/>
                        </a:rPr>
                        <a:t>: проблема родителей, которые хотят найти эффективный препарат для заживления ран у детей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Raleway" pitchFamily="2" charset="-52"/>
                        </a:rPr>
                        <a:t>№3</a:t>
                      </a:r>
                      <a:r>
                        <a:rPr lang="ru-RU" sz="1200" dirty="0">
                          <a:latin typeface="Raleway" pitchFamily="2" charset="-52"/>
                        </a:rPr>
                        <a:t>: при использование правильных веществ, родители смогут спокойно покупать продукт для детей;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9114888"/>
                  </a:ext>
                </a:extLst>
              </a:tr>
              <a:tr h="639703"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Raleway" pitchFamily="2" charset="-52"/>
                        </a:rPr>
                        <a:t>№4</a:t>
                      </a:r>
                      <a:r>
                        <a:rPr lang="ru-RU" sz="1200" dirty="0">
                          <a:latin typeface="Raleway" pitchFamily="2" charset="-52"/>
                        </a:rPr>
                        <a:t>: препарат не должен содержать большого количества ингредиентов, чтобы не вызывать неожиданной аллергической реакции кожи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Raleway" pitchFamily="2" charset="-52"/>
                        </a:rPr>
                        <a:t>№4</a:t>
                      </a:r>
                      <a:r>
                        <a:rPr lang="ru-RU" sz="1200" dirty="0">
                          <a:latin typeface="Raleway" pitchFamily="2" charset="-52"/>
                        </a:rPr>
                        <a:t>: мазь можно изготовить из веществ, которые не вызывают реакции. Для этого начаты испытания на животных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3585091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C9405A-B276-4600-A90F-3DE8EA0D35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81" t="13919" r="12192" b="9182"/>
          <a:stretch/>
        </p:blipFill>
        <p:spPr>
          <a:xfrm>
            <a:off x="6891524" y="0"/>
            <a:ext cx="1579081" cy="129008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E1A053-348C-4785-B146-28445FA36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907" y="514754"/>
            <a:ext cx="3129517" cy="77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66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218621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</a:t>
            </a:r>
            <a:endParaRPr sz="30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359370" y="1196183"/>
            <a:ext cx="4253909" cy="4064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Мазевая композиция «</a:t>
            </a:r>
            <a:r>
              <a:rPr lang="ru-RU" sz="1400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Армути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предполагает: </a:t>
            </a:r>
          </a:p>
          <a:p>
            <a:pPr marL="285750" indent="-285750"/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направленность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продукта стартапа </a:t>
            </a: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здоровье потребителя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помогая людям, получившим повреждения в виде порезов, ссадин, прокусов, засечек и других повреждений кожных покровов, лицам с чувствительной кожей, склонной к сухости, дерматиту, псориазу и акне;</a:t>
            </a:r>
          </a:p>
          <a:p>
            <a:pPr marL="285750" indent="-285750"/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бактерицидной функции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/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 бренда Чувашской косметики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285750" indent="-285750"/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производства на территории Чувашии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285750" indent="-285750"/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сырьевых ресурсов Республики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в конечном итоге поможет развитию туристического направления и экономики.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F01DB6-96E7-4411-9C83-02A8BA22A4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78" y="1821257"/>
            <a:ext cx="3858436" cy="19694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273758" y="422011"/>
            <a:ext cx="8596483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ЦЕННОСТЬ, ЦЕННОСТНОЕ ПРЕДЛОЖЕНИЕ</a:t>
            </a:r>
            <a:endParaRPr sz="30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334865" y="907312"/>
            <a:ext cx="4237135" cy="4506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</a:t>
            </a: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преимуществом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нашей мазевой композиции будет являться предоставление клиенту продукта, который обладает не только косметическим значением, но и лечебными свойствами.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Уникальность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качестве многокомпонентной композиции для репарации тканей, составляет спектр немногих многокомпонентных ранозаживляющих мазей.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ru-RU" sz="1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мази входят: </a:t>
            </a:r>
          </a:p>
          <a:p>
            <a:pPr marL="171450" indent="-171450"/>
            <a:r>
              <a:rPr lang="ru-RU" sz="1400" b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оксиметилурацил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(производное пиримидина, которое влияет на синтез нуклеиновых кислот);</a:t>
            </a:r>
          </a:p>
          <a:p>
            <a:pPr marL="171450" indent="-171450"/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антиоксидантные компоненты полыни 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(влияют на процессы альтерации и особенно воспаления, ускоряя 1-ую фазу раневого процесса).</a:t>
            </a:r>
          </a:p>
          <a:p>
            <a:pPr marL="171450" indent="-171450"/>
            <a:endParaRPr lang="ru-RU" dirty="0">
              <a:solidFill>
                <a:schemeClr val="bg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3726211-A7AB-4C12-A0EF-6733A7B434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6798" y="1694121"/>
            <a:ext cx="4519230" cy="254206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356131" y="445031"/>
            <a:ext cx="8582306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ЦЕННОСТЬ, ЦЕННОСТНОЕ ПРЕДЛОЖЕНИЕ</a:t>
            </a:r>
            <a:endParaRPr sz="30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290680" y="1028144"/>
            <a:ext cx="8477636" cy="1321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мазевая композиция отлично </a:t>
            </a: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подходит всем типам кожи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включая жирную и чувствительную, очищая и восстанавливая биом кожи.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этой мази разрешено даже детям с различными кожными высыпаниями, например, дерматиты. Такое широкое применение позволяет мази стать средством выбора на рынке.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36015A0-57F5-4C67-9A7B-039C4A4F6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1138" y="2116071"/>
            <a:ext cx="5195829" cy="292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646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88950" y="381785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456818" y="841690"/>
            <a:ext cx="8299173" cy="3653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Мы работаем на рынке</a:t>
            </a:r>
            <a:r>
              <a:rPr lang="ru" dirty="0">
                <a:solidFill>
                  <a:srgbClr val="FF2F2D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: </a:t>
            </a:r>
            <a:r>
              <a:rPr lang="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B2C</a:t>
            </a:r>
            <a:endParaRPr lang="ru-RU" dirty="0">
              <a:solidFill>
                <a:schemeClr val="bg2"/>
              </a:solidFill>
              <a:latin typeface="Times New Roman" panose="02020603050405020304" pitchFamily="18" charset="0"/>
              <a:ea typeface="Raleway SemiBold"/>
              <a:cs typeface="Times New Roman" panose="02020603050405020304" pitchFamily="18" charset="0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Рынок стимуляторов регенерации тканей для наружного применения уверенно растет в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денежном выражении, сокращаясь в натуральном, в т.ч. за счет активного роста средней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цены за упаковку. При такой динамике для потребителя важно, что среди лидеров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сегмента будут средства, которые не только решат его проблему, но и при приобретении которых он не потратит лишние деньги.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Общий объем целевого рынка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: 146 980 061 по состоянию на 1 января 2022 года в России.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Доступный объём рынка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: 497 618 на 1 сентября 2023 года в Чебоксарах.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en-US" dirty="0">
              <a:solidFill>
                <a:schemeClr val="bg2"/>
              </a:solidFill>
              <a:latin typeface="Times New Roman" panose="02020603050405020304" pitchFamily="18" charset="0"/>
              <a:ea typeface="Raleway SemiBold"/>
              <a:cs typeface="Times New Roman" panose="02020603050405020304" pitchFamily="18" charset="0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Конкурентов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 в Чувашской Республике нет.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ru-RU" dirty="0">
              <a:solidFill>
                <a:schemeClr val="bg2"/>
              </a:solidFill>
              <a:latin typeface="Times New Roman" panose="02020603050405020304" pitchFamily="18" charset="0"/>
              <a:ea typeface="Raleway SemiBold"/>
              <a:cs typeface="Times New Roman" panose="02020603050405020304" pitchFamily="18" charset="0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Наша ЦА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: миллионы людей по всей стране,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сталкивающиеся с проблемами заживления кожных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покровов.</a:t>
            </a:r>
            <a:endParaRPr sz="1200" dirty="0">
              <a:solidFill>
                <a:schemeClr val="bg2"/>
              </a:solidFill>
              <a:latin typeface="Times New Roman" panose="02020603050405020304" pitchFamily="18" charset="0"/>
              <a:ea typeface="Raleway SemiBold"/>
              <a:cs typeface="Times New Roman" panose="02020603050405020304" pitchFamily="18" charset="0"/>
              <a:sym typeface="Raleway SemiBold"/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8" y="347285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  <a:endParaRPr sz="3000" b="1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8FD8E2-DB07-47F1-8DE1-3FDE1EE68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553" y="2987281"/>
            <a:ext cx="3864201" cy="20514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488944" y="447893"/>
            <a:ext cx="2846700" cy="510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>
            <a:spLocks noGrp="1"/>
          </p:cNvSpPr>
          <p:nvPr>
            <p:ph type="title"/>
          </p:nvPr>
        </p:nvSpPr>
        <p:spPr>
          <a:xfrm>
            <a:off x="829339" y="395631"/>
            <a:ext cx="7951107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endParaRPr sz="3000" b="1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5EFDC2C-3D3A-4EB3-A1DE-9091F693A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557" y="1027298"/>
            <a:ext cx="8061666" cy="2814600"/>
          </a:xfrm>
        </p:spPr>
        <p:txBody>
          <a:bodyPr>
            <a:normAutofit/>
          </a:bodyPr>
          <a:lstStyle/>
          <a:p>
            <a:pPr marL="139700" indent="0">
              <a:buNone/>
            </a:pP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Цена ингредиентов (на 100 г):</a:t>
            </a:r>
          </a:p>
          <a:p>
            <a:pPr marL="13970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Ланолин - 680 руб.</a:t>
            </a:r>
          </a:p>
          <a:p>
            <a:pPr marL="13970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Вазелин - 285 руб.</a:t>
            </a:r>
          </a:p>
          <a:p>
            <a:pPr marL="13970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Экстракт полыни (по стоимости спирта) - 39 руб.</a:t>
            </a:r>
          </a:p>
          <a:p>
            <a:pPr marL="13970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Мазевая композиция включает смешивание всех ингредиентов. 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(на 100 г):</a:t>
            </a:r>
          </a:p>
          <a:p>
            <a:pPr marL="13970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Ланолин - 80 г - 228 руб.</a:t>
            </a:r>
          </a:p>
          <a:p>
            <a:pPr marL="13970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Вазелин - 15 г - 102 руб.</a:t>
            </a:r>
          </a:p>
          <a:p>
            <a:pPr marL="13970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Экстракт полыни - 5 г - 2 руб.</a:t>
            </a:r>
          </a:p>
          <a:p>
            <a:pPr marL="13970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332 руб.</a:t>
            </a:r>
          </a:p>
          <a:p>
            <a:pPr marL="13970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4F39F8-17D0-4264-B452-D972516B844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8501" y="3664688"/>
            <a:ext cx="8061666" cy="1318438"/>
          </a:xfrm>
        </p:spPr>
        <p:txBody>
          <a:bodyPr>
            <a:normAutofit/>
          </a:bodyPr>
          <a:lstStyle/>
          <a:p>
            <a:pPr marL="13970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 затраты включают в себя покупку емкостей для мази объемом 50 мл - 50 руб.</a:t>
            </a:r>
          </a:p>
          <a:p>
            <a:pPr marL="13970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382 руб. на единицу товара, не включая сумму всех затрат (прямые накладные расходы, трудовые расходы, косвенные накладные расходы, накладные расходы на управление) .</a:t>
            </a:r>
          </a:p>
          <a:p>
            <a:pPr marL="13970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488944" y="447893"/>
            <a:ext cx="2846700" cy="510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>
            <a:spLocks noGrp="1"/>
          </p:cNvSpPr>
          <p:nvPr>
            <p:ph type="title"/>
          </p:nvPr>
        </p:nvSpPr>
        <p:spPr>
          <a:xfrm>
            <a:off x="437091" y="395631"/>
            <a:ext cx="8343356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  <a:endParaRPr sz="3000" b="1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5EFDC2C-3D3A-4EB3-A1DE-9091F693A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557" y="1182165"/>
            <a:ext cx="2417213" cy="1640731"/>
          </a:xfrm>
        </p:spPr>
        <p:txBody>
          <a:bodyPr/>
          <a:lstStyle/>
          <a:p>
            <a:pPr marL="13970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Крем для лица на основе полыни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I'm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Mugwort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Cream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4F39F8-17D0-4264-B452-D972516B844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026214" y="1152475"/>
            <a:ext cx="2417213" cy="1035807"/>
          </a:xfrm>
        </p:spPr>
        <p:txBody>
          <a:bodyPr>
            <a:normAutofit/>
          </a:bodyPr>
          <a:lstStyle/>
          <a:p>
            <a:pPr marL="13970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ART&amp;FACT. / Крем для лица для сухой кожи с экстрактом полыни</a:t>
            </a:r>
          </a:p>
        </p:txBody>
      </p:sp>
      <p:sp>
        <p:nvSpPr>
          <p:cNvPr id="212" name="Google Shape;21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C1549D-5A31-41C4-B258-E6EE9A6E8011}"/>
              </a:ext>
            </a:extLst>
          </p:cNvPr>
          <p:cNvSpPr txBox="1"/>
          <p:nvPr/>
        </p:nvSpPr>
        <p:spPr>
          <a:xfrm>
            <a:off x="5907224" y="1182165"/>
            <a:ext cx="24172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IsNtree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Mugwort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Calming Cream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успокаивающий крем с полынью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77F67D-6E77-4FB0-9E04-E87FB68CA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035" y="2136272"/>
            <a:ext cx="1808381" cy="15795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ECDDA91-C10A-4400-8F21-11374A7333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9124" y="2086759"/>
            <a:ext cx="2417213" cy="167862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83629E5-7B82-4B50-BEF2-DEC42CC8E0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8131" y="2024584"/>
            <a:ext cx="538254" cy="164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9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545651" y="478919"/>
            <a:ext cx="2846700" cy="510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>
            <a:spLocks noGrp="1"/>
          </p:cNvSpPr>
          <p:nvPr>
            <p:ph type="title" idx="4294967295"/>
          </p:nvPr>
        </p:nvSpPr>
        <p:spPr>
          <a:xfrm>
            <a:off x="488944" y="444500"/>
            <a:ext cx="8655056" cy="579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  <a:endParaRPr sz="3000" b="1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5" name="Таблица 6">
            <a:extLst>
              <a:ext uri="{FF2B5EF4-FFF2-40B4-BE49-F238E27FC236}">
                <a16:creationId xmlns:a16="http://schemas.microsoft.com/office/drawing/2014/main" id="{6D48EC0D-9928-41F3-B55D-68A2462463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736725"/>
              </p:ext>
            </p:extLst>
          </p:nvPr>
        </p:nvGraphicFramePr>
        <p:xfrm>
          <a:off x="488944" y="1114425"/>
          <a:ext cx="7619212" cy="2564606"/>
        </p:xfrm>
        <a:graphic>
          <a:graphicData uri="http://schemas.openxmlformats.org/drawingml/2006/table">
            <a:tbl>
              <a:tblPr firstRow="1" bandRow="1">
                <a:tableStyleId>{915D60E0-4FA9-43BB-AA44-8FE6FA3A3047}</a:tableStyleId>
              </a:tblPr>
              <a:tblGrid>
                <a:gridCol w="3809606">
                  <a:extLst>
                    <a:ext uri="{9D8B030D-6E8A-4147-A177-3AD203B41FA5}">
                      <a16:colId xmlns:a16="http://schemas.microsoft.com/office/drawing/2014/main" val="4253087449"/>
                    </a:ext>
                  </a:extLst>
                </a:gridCol>
                <a:gridCol w="3809606">
                  <a:extLst>
                    <a:ext uri="{9D8B030D-6E8A-4147-A177-3AD203B41FA5}">
                      <a16:colId xmlns:a16="http://schemas.microsoft.com/office/drawing/2014/main" val="1154431476"/>
                    </a:ext>
                  </a:extLst>
                </a:gridCol>
              </a:tblGrid>
              <a:tr h="35898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8F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  <a:r>
                        <a:rPr lang="ru-RU" sz="1400" dirty="0">
                          <a:solidFill>
                            <a:srgbClr val="8F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конкурентов: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8F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  <a:r>
                        <a:rPr lang="ru-RU" sz="1400" dirty="0">
                          <a:solidFill>
                            <a:srgbClr val="8F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конкурентов: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898185"/>
                  </a:ext>
                </a:extLst>
              </a:tr>
              <a:tr h="735206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Мультикомплексное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действие, направленное на восстановление и увлажнение кожи.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Нет комплексного препарата, воздействующего на все фазы раневого процесса.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111891"/>
                  </a:ext>
                </a:extLst>
              </a:tr>
              <a:tr h="735206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Подходят для всех типов кожи, в том числе, и для чувствительной, и для воспаленной.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Стоимость продукции от 3,5 тысяч и выше.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065103"/>
                  </a:ext>
                </a:extLst>
              </a:tr>
              <a:tr h="735206"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Имеют возрастное ограничение, для детей применение возможно только с 14 лет.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981615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6C00F2C6-6C56-425E-9C5D-B1F90969A159}"/>
              </a:ext>
            </a:extLst>
          </p:cNvPr>
          <p:cNvSpPr txBox="1"/>
          <p:nvPr/>
        </p:nvSpPr>
        <p:spPr>
          <a:xfrm>
            <a:off x="1757363" y="3769518"/>
            <a:ext cx="522922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 нашей мазевой композиции «</a:t>
            </a:r>
            <a:r>
              <a:rPr lang="ru-RU" dirty="0" err="1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Армути</a:t>
            </a:r>
            <a:r>
              <a:rPr lang="ru-RU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уникальность в качестве многокомпонентной композиции для репарации тканей, составляет спектр немногих многокомпонентных ранозаживляющих мазей (экстракты полыни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оксиметилурацил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217423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/>
          <p:nvPr/>
        </p:nvSpPr>
        <p:spPr>
          <a:xfrm>
            <a:off x="456826" y="1422043"/>
            <a:ext cx="3954900" cy="3157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1) Мы будем производить многокомпонентную </a:t>
            </a: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мазевую композицию 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на </a:t>
            </a: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основе </a:t>
            </a:r>
            <a:r>
              <a:rPr lang="ru-RU" b="1" dirty="0" err="1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Herba</a:t>
            </a: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 </a:t>
            </a:r>
            <a:r>
              <a:rPr lang="ru-RU" b="1" dirty="0" err="1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Artemisiae</a:t>
            </a: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 </a:t>
            </a:r>
            <a:r>
              <a:rPr lang="ru-RU" b="1" dirty="0" err="1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absinthii</a:t>
            </a: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;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2) На данный момент получение патента на мази находится на </a:t>
            </a: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стадии оформления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;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3) Затем проведем </a:t>
            </a: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доклинические испытания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. Если мазь оказывается эффективной и безопасной, проводим </a:t>
            </a: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клинические исследования;</a:t>
            </a:r>
            <a:endParaRPr lang="ru-RU" dirty="0">
              <a:solidFill>
                <a:schemeClr val="bg2"/>
              </a:solidFill>
              <a:latin typeface="Times New Roman" panose="02020603050405020304" pitchFamily="18" charset="0"/>
              <a:ea typeface="Raleway SemiBold"/>
              <a:cs typeface="Times New Roman" panose="02020603050405020304" pitchFamily="18" charset="0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4) По результатам доклинических исследований препарат получает сер</a:t>
            </a: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тификат соответствия 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и может </a:t>
            </a: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продаваться в качестве БАДа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. </a:t>
            </a:r>
          </a:p>
        </p:txBody>
      </p:sp>
      <p:sp>
        <p:nvSpPr>
          <p:cNvPr id="221" name="Google Shape;221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456826" y="4106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title"/>
          </p:nvPr>
        </p:nvSpPr>
        <p:spPr>
          <a:xfrm>
            <a:off x="595422" y="410650"/>
            <a:ext cx="4465503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endParaRPr sz="3000" b="1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 txBox="1"/>
          <p:nvPr/>
        </p:nvSpPr>
        <p:spPr>
          <a:xfrm>
            <a:off x="407625" y="4527900"/>
            <a:ext cx="8091600" cy="415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103DFD2-25DF-4647-BBD8-E08BC1332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0927" y="1796173"/>
            <a:ext cx="4194180" cy="235759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/>
          <p:nvPr/>
        </p:nvSpPr>
        <p:spPr>
          <a:xfrm>
            <a:off x="4210166" y="1199184"/>
            <a:ext cx="4497947" cy="340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5) По завершении третьей фазы клинических испытаний </a:t>
            </a: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возможна регистрация 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в соответствии с Федеральным законом № 61-ФЗ «Об обращении лекарственных средств» и </a:t>
            </a: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может применяться в клинической практике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;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6) Для выстраивания отношений с потребителями мы будем использовать </a:t>
            </a: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персональную поддержку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, чтобы клиент смог общаться с представителем компании и получить помощь во время и после покупки, а также </a:t>
            </a: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сообщества в социальных сетях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;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7) После выбора поставщика мы заключим с ним </a:t>
            </a:r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договор о сроках и условиях поставок основы для мази, упаковок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.</a:t>
            </a:r>
          </a:p>
        </p:txBody>
      </p:sp>
      <p:sp>
        <p:nvSpPr>
          <p:cNvPr id="221" name="Google Shape;221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456826" y="4106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title"/>
          </p:nvPr>
        </p:nvSpPr>
        <p:spPr>
          <a:xfrm>
            <a:off x="562978" y="410650"/>
            <a:ext cx="4497947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endParaRPr sz="3000" b="1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 txBox="1"/>
          <p:nvPr/>
        </p:nvSpPr>
        <p:spPr>
          <a:xfrm>
            <a:off x="407625" y="4527900"/>
            <a:ext cx="8091600" cy="415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6E1D611-029F-4B38-BA9C-8F75C6A79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46" y="1666668"/>
            <a:ext cx="3961609" cy="228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520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title"/>
          </p:nvPr>
        </p:nvSpPr>
        <p:spPr>
          <a:xfrm>
            <a:off x="456818" y="421000"/>
            <a:ext cx="5483238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ТЕКУЩИЕ РЕЗУЛЬТАТЫ</a:t>
            </a:r>
            <a:endParaRPr sz="3000" b="1" dirty="0"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sp>
        <p:nvSpPr>
          <p:cNvPr id="235" name="Google Shape;235;p34"/>
          <p:cNvSpPr txBox="1">
            <a:spLocks noGrp="1"/>
          </p:cNvSpPr>
          <p:nvPr>
            <p:ph type="body" idx="1"/>
          </p:nvPr>
        </p:nvSpPr>
        <p:spPr>
          <a:xfrm>
            <a:off x="3160684" y="1236570"/>
            <a:ext cx="5429695" cy="3617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+mj-lt"/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находится на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стадии разработки технической документации. </a:t>
            </a: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+mj-lt"/>
              <a:buAutoNum type="arabicPeriod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+mj-lt"/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Командой был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проанализирован рынок, создан логотип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бизнес-модель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обсуждено продвижение продукта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проведены расчеты требуемых затрат. </a:t>
            </a: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+mj-lt"/>
              <a:buAutoNum type="arabicPeriod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+mj-lt"/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нами уже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 контракт «О неразглашении» с компанией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готовит документацию для сертификации мазевой композиции по нашей формуле.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дальнейшего развития стартап-проекта необходима грантовая инвестиционная поддержка.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236" name="Google Shape;23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C3DB00-91BD-4530-AAA4-824BBFB7F0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964" r="22533"/>
          <a:stretch/>
        </p:blipFill>
        <p:spPr>
          <a:xfrm>
            <a:off x="524539" y="1162121"/>
            <a:ext cx="2438400" cy="340941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30130C-3C41-4AE9-83B5-1A4F0834D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32" y="248093"/>
            <a:ext cx="7976100" cy="843238"/>
          </a:xfrm>
        </p:spPr>
        <p:txBody>
          <a:bodyPr/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ЧАСТЬ РАБОТЫ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525F45-B0C3-41D9-9F76-B5233A5D0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332" y="2431311"/>
            <a:ext cx="1886758" cy="251698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8F79CAB7-C42F-42B6-92FB-39ACFDEC5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28239" y="3359888"/>
            <a:ext cx="1105845" cy="89000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64C7F2-AE73-469B-B612-5675D7BBA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65" y="1038253"/>
            <a:ext cx="1887608" cy="251681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794AD3-2E7B-46F9-8358-ED927784F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1249" y="1091331"/>
            <a:ext cx="1886758" cy="25168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64D4DCD-3777-4CB4-8FBC-29CFBE31B6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1347" y="2431311"/>
            <a:ext cx="1887736" cy="25169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FD0309-94C7-4E7B-8FD8-8DEDF23B03D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357" t="17840" r="7459" b="25865"/>
          <a:stretch/>
        </p:blipFill>
        <p:spPr>
          <a:xfrm>
            <a:off x="7734713" y="1038253"/>
            <a:ext cx="1347438" cy="136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28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F93C4D-F85D-4556-9CC9-BAE2054F7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21" y="177209"/>
            <a:ext cx="8775405" cy="1041991"/>
          </a:xfrm>
        </p:spPr>
        <p:txBody>
          <a:bodyPr/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ДАЛЬНЕЙШЕГО РАЗВИТИЯ СТАРТАП-ПРОЕКТА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BAE1A5-93F2-4760-B1F5-B757A1D38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5033" y="1991833"/>
            <a:ext cx="4097299" cy="1423436"/>
          </a:xfrm>
        </p:spPr>
        <p:txBody>
          <a:bodyPr/>
          <a:lstStyle/>
          <a:p>
            <a:pPr marL="152400" indent="0">
              <a:buNone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ближайшее время планируется: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Разработать техническую документацию на технологический процесс.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Получение патента на состав мази.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Получение патента на логотип.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B741FC-8257-49F5-9B3A-BA6EC3E1B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668" y="1286416"/>
            <a:ext cx="4623799" cy="308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896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>
            <a:spLocks noGrp="1"/>
          </p:cNvSpPr>
          <p:nvPr>
            <p:ph type="title"/>
          </p:nvPr>
        </p:nvSpPr>
        <p:spPr>
          <a:xfrm>
            <a:off x="1323833" y="593169"/>
            <a:ext cx="5288574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ПЕРСПЕКТИВА ПРОЕКТА</a:t>
            </a:r>
            <a:endParaRPr sz="30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9" name="Google Shape;259;p36"/>
          <p:cNvSpPr txBox="1">
            <a:spLocks noGrp="1"/>
          </p:cNvSpPr>
          <p:nvPr>
            <p:ph type="body" idx="1"/>
          </p:nvPr>
        </p:nvSpPr>
        <p:spPr>
          <a:xfrm>
            <a:off x="265439" y="1522369"/>
            <a:ext cx="5235138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270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дальнейшем планируется </a:t>
            </a: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увеличить количество 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производимой </a:t>
            </a: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мази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применение ее основной частью населения. </a:t>
            </a:r>
          </a:p>
          <a:p>
            <a:pPr marL="1270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1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интернет-магазинах </a:t>
            </a: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кремов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содержащих полынь горькую, являются </a:t>
            </a: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импортного производства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1270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1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линейки продукции на основе данного растительного сырья в виде мазей, масел, кремов, пластырей является пер</a:t>
            </a: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спективным коммерческим направлением</a:t>
            </a:r>
            <a:r>
              <a:rPr lang="ru-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счет того, что данная методика требует </a:t>
            </a:r>
            <a:r>
              <a:rPr lang="ru-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низкого финансового вложения.</a:t>
            </a:r>
            <a:endParaRPr sz="1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456825" y="523532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801" y="59101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6BB5F-007A-47C7-B4EF-EFD3BD57A2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03" t="15577" r="10375" b="4857"/>
          <a:stretch/>
        </p:blipFill>
        <p:spPr>
          <a:xfrm>
            <a:off x="5500577" y="1792596"/>
            <a:ext cx="3166604" cy="208859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>
            <a:spLocks noGrp="1"/>
          </p:cNvSpPr>
          <p:nvPr>
            <p:ph type="title" idx="4294967295"/>
          </p:nvPr>
        </p:nvSpPr>
        <p:spPr>
          <a:xfrm>
            <a:off x="401716" y="334857"/>
            <a:ext cx="8125596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СТАРТАПА</a:t>
            </a:r>
            <a:endParaRPr sz="30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A40D216-F334-46E4-BD20-D201E7863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405" y="1044300"/>
            <a:ext cx="1464998" cy="15907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B01AD0-8F33-42BC-B176-78D5D3311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191" y="3047288"/>
            <a:ext cx="1463980" cy="15907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702C2F-49BC-4236-BE9E-DB1181AF07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9"/>
          <a:stretch/>
        </p:blipFill>
        <p:spPr>
          <a:xfrm>
            <a:off x="4785346" y="1044299"/>
            <a:ext cx="1464998" cy="159078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A5F7013-5D1F-4650-A321-1239889A1D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8991" y="1015655"/>
            <a:ext cx="1311381" cy="165751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2946F5D-4540-4238-A2F4-C5682B5237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1501" y="3053428"/>
            <a:ext cx="1463980" cy="159078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52EE523-533A-4FAF-8CE3-077AB793E83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9987"/>
          <a:stretch/>
        </p:blipFill>
        <p:spPr>
          <a:xfrm rot="16200000">
            <a:off x="5776854" y="3102655"/>
            <a:ext cx="1627544" cy="146499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A15438F-4AB7-4B57-AA9E-A89313501CE3}"/>
              </a:ext>
            </a:extLst>
          </p:cNvPr>
          <p:cNvSpPr txBox="1"/>
          <p:nvPr/>
        </p:nvSpPr>
        <p:spPr>
          <a:xfrm>
            <a:off x="170222" y="2628281"/>
            <a:ext cx="215718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Тимофеева Анастасия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6B89AFB-B865-44CD-8EE4-E8F743C39B38}"/>
              </a:ext>
            </a:extLst>
          </p:cNvPr>
          <p:cNvSpPr txBox="1"/>
          <p:nvPr/>
        </p:nvSpPr>
        <p:spPr>
          <a:xfrm>
            <a:off x="2075009" y="2634021"/>
            <a:ext cx="2710281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</a:t>
            </a:r>
          </a:p>
          <a:p>
            <a:pPr algn="ctr"/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Шамитова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Елена Николаевна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61FFE2-4E89-413B-B0DE-82C76BE3F1B7}"/>
              </a:ext>
            </a:extLst>
          </p:cNvPr>
          <p:cNvSpPr txBox="1"/>
          <p:nvPr/>
        </p:nvSpPr>
        <p:spPr>
          <a:xfrm>
            <a:off x="4694354" y="2638566"/>
            <a:ext cx="16734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Продажник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Филиппова Диана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750B10A-ABB1-46DE-9F76-318BA6F24643}"/>
              </a:ext>
            </a:extLst>
          </p:cNvPr>
          <p:cNvSpPr txBox="1"/>
          <p:nvPr/>
        </p:nvSpPr>
        <p:spPr>
          <a:xfrm>
            <a:off x="5614871" y="4638069"/>
            <a:ext cx="19515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Спикер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Федорова Елизавета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FE0D21C-6984-4467-9F7A-F33A8560D097}"/>
              </a:ext>
            </a:extLst>
          </p:cNvPr>
          <p:cNvSpPr txBox="1"/>
          <p:nvPr/>
        </p:nvSpPr>
        <p:spPr>
          <a:xfrm>
            <a:off x="1332436" y="4632811"/>
            <a:ext cx="153304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</a:t>
            </a:r>
          </a:p>
          <a:p>
            <a:pPr algn="ctr"/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Осташенкова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Ева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BA18FDA-364F-48F8-A49C-A7CD376F19CA}"/>
              </a:ext>
            </a:extLst>
          </p:cNvPr>
          <p:cNvSpPr txBox="1"/>
          <p:nvPr/>
        </p:nvSpPr>
        <p:spPr>
          <a:xfrm>
            <a:off x="3331369" y="4619390"/>
            <a:ext cx="216187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Фадеева Екатерина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6629947-E892-4DBC-A876-39D5C512C689}"/>
              </a:ext>
            </a:extLst>
          </p:cNvPr>
          <p:cNvSpPr txBox="1"/>
          <p:nvPr/>
        </p:nvSpPr>
        <p:spPr>
          <a:xfrm>
            <a:off x="6660926" y="2633574"/>
            <a:ext cx="19515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8F00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Маркетолог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Новикова Екатерина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63FCF26-F930-4DAD-AE2F-C4BC1C8F38F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886" r="5762" b="28200"/>
          <a:stretch/>
        </p:blipFill>
        <p:spPr>
          <a:xfrm>
            <a:off x="6904182" y="1015655"/>
            <a:ext cx="1464999" cy="166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3510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 txBox="1">
            <a:spLocks noGrp="1"/>
          </p:cNvSpPr>
          <p:nvPr>
            <p:ph type="title"/>
          </p:nvPr>
        </p:nvSpPr>
        <p:spPr>
          <a:xfrm>
            <a:off x="1218626" y="652062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ЛИДЕРА</a:t>
            </a:r>
            <a:endParaRPr sz="30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5" name="Google Shape;275;p37"/>
          <p:cNvSpPr txBox="1">
            <a:spLocks noGrp="1"/>
          </p:cNvSpPr>
          <p:nvPr>
            <p:ph type="body" idx="1"/>
          </p:nvPr>
        </p:nvSpPr>
        <p:spPr>
          <a:xfrm>
            <a:off x="4845306" y="2115490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Тимофеева Анастасия вячеславовна</a:t>
            </a:r>
          </a:p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</a:t>
            </a:r>
            <a:r>
              <a:rPr lang="ru" sz="1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" sz="1400" dirty="0">
                <a:solidFill>
                  <a:schemeClr val="bg2"/>
                </a:solidFill>
                <a:uFill>
                  <a:noFill/>
                </a:u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https://vk.com/stacy227</a:t>
            </a:r>
            <a:endParaRPr sz="1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 b="1" dirty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Телеграмм</a:t>
            </a:r>
            <a:r>
              <a:rPr lang="ru" sz="1400" dirty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@ms_stacy_227</a:t>
            </a:r>
            <a:endParaRPr sz="1400" dirty="0">
              <a:solidFill>
                <a:srgbClr val="132C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 b="1" dirty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</a:t>
            </a:r>
            <a:r>
              <a:rPr lang="ru" sz="1400" dirty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89053431635</a:t>
            </a:r>
            <a:endParaRPr sz="1400" dirty="0">
              <a:solidFill>
                <a:srgbClr val="132C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BFD96B-8F2E-40AE-8133-64075B59B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3341" y="1269010"/>
            <a:ext cx="2721114" cy="3620315"/>
          </a:xfrm>
          <a:prstGeom prst="rect">
            <a:avLst/>
          </a:prstGeom>
        </p:spPr>
      </p:pic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9654661" y="2571750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1391</Words>
  <Application>Microsoft Office PowerPoint</Application>
  <PresentationFormat>Экран (16:9)</PresentationFormat>
  <Paragraphs>148</Paragraphs>
  <Slides>20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Calibri</vt:lpstr>
      <vt:lpstr>Raleway</vt:lpstr>
      <vt:lpstr>Raleway SemiBold</vt:lpstr>
      <vt:lpstr>Arial</vt:lpstr>
      <vt:lpstr>Times New Roman</vt:lpstr>
      <vt:lpstr>Helvetica Neue</vt:lpstr>
      <vt:lpstr>Century Gothic</vt:lpstr>
      <vt:lpstr>Simple Light</vt:lpstr>
      <vt:lpstr>Simple Light</vt:lpstr>
      <vt:lpstr>Мазь «Армути»</vt:lpstr>
      <vt:lpstr>Презентация PowerPoint</vt:lpstr>
      <vt:lpstr>ЦЕЛЕВАЯ АУДИТОРИЯ</vt:lpstr>
      <vt:lpstr>ПРОБЛЕМА</vt:lpstr>
      <vt:lpstr>Презентация PowerPoint</vt:lpstr>
      <vt:lpstr>РЕШЕНИЕ ПРОБЛЕМЫ</vt:lpstr>
      <vt:lpstr>ЦЕННОСТЬ, ЦЕННОСТНОЕ ПРЕДЛОЖЕНИЕ</vt:lpstr>
      <vt:lpstr>ЦЕННОСТЬ, ЦЕННОСТНОЕ ПРЕДЛОЖЕНИЕ</vt:lpstr>
      <vt:lpstr>РЫНОК</vt:lpstr>
      <vt:lpstr>РАСЧЕТЫ</vt:lpstr>
      <vt:lpstr>КОНКУРЕНТЫ</vt:lpstr>
      <vt:lpstr>КОНКУРЕНТЫ</vt:lpstr>
      <vt:lpstr>БИЗНЕС-МОДЕЛЬ</vt:lpstr>
      <vt:lpstr>БИЗНЕС-МОДЕЛЬ</vt:lpstr>
      <vt:lpstr>ТЕКУЩИЕ РЕЗУЛЬТАТЫ</vt:lpstr>
      <vt:lpstr>ПРАКТИЧЕСКАЯ ЧАСТЬ РАБОТЫ</vt:lpstr>
      <vt:lpstr>ПЛАН ДАЛЬНЕЙШЕГО РАЗВИТИЯ СТАРТАП-ПРОЕКТА</vt:lpstr>
      <vt:lpstr>ПЕРСПЕКТИВА ПРОЕКТА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Мазь «Армути»</dc:title>
  <cp:lastModifiedBy>Анастасия Тимофеева</cp:lastModifiedBy>
  <cp:revision>29</cp:revision>
  <dcterms:modified xsi:type="dcterms:W3CDTF">2023-12-06T16:26:03Z</dcterms:modified>
</cp:coreProperties>
</file>