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 marL="0" marR="0" indent="0" algn="l" defTabSz="573969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667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0" algn="ctr" defTabSz="3667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0" algn="ctr" defTabSz="3667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0" algn="ctr" defTabSz="3667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0" algn="ctr" defTabSz="3667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ctr" defTabSz="3667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ctr" defTabSz="3667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ctr" defTabSz="3667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ctr" defTabSz="3667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483B7"/>
    <a:srgbClr val="B06667"/>
    <a:srgbClr val="4E67C7"/>
    <a:srgbClr val="403152"/>
    <a:srgbClr val="B3A2C7"/>
    <a:srgbClr val="DBEEF4"/>
    <a:srgbClr val="F4EFF3"/>
    <a:srgbClr val="9546DE"/>
    <a:srgbClr val="947B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01" autoAdjust="0"/>
    <p:restoredTop sz="94601" autoAdjust="0"/>
  </p:normalViewPr>
  <p:slideViewPr>
    <p:cSldViewPr>
      <p:cViewPr>
        <p:scale>
          <a:sx n="100" d="100"/>
          <a:sy n="100" d="100"/>
        </p:scale>
        <p:origin x="792" y="23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1BF8D-F112-4B47-A20F-9AB1D6D5AC1B}" type="datetimeFigureOut">
              <a:rPr lang="ru-RU" smtClean="0"/>
              <a:t>25.10.2025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5935B-52F9-49D9-AD9F-B17F2EA0E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903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3424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defTabSz="286984" latinLnBrk="0">
      <a:spcBef>
        <a:spcPts val="439"/>
      </a:spcBef>
      <a:defRPr sz="1400">
        <a:latin typeface="+mj-lt"/>
        <a:ea typeface="+mj-ea"/>
        <a:cs typeface="+mj-cs"/>
        <a:sym typeface="Lucida Grande"/>
      </a:defRPr>
    </a:lvl1pPr>
    <a:lvl2pPr indent="143492" defTabSz="286984" latinLnBrk="0">
      <a:spcBef>
        <a:spcPts val="439"/>
      </a:spcBef>
      <a:defRPr sz="1400">
        <a:latin typeface="+mj-lt"/>
        <a:ea typeface="+mj-ea"/>
        <a:cs typeface="+mj-cs"/>
        <a:sym typeface="Lucida Grande"/>
      </a:defRPr>
    </a:lvl2pPr>
    <a:lvl3pPr indent="286984" defTabSz="286984" latinLnBrk="0">
      <a:spcBef>
        <a:spcPts val="439"/>
      </a:spcBef>
      <a:defRPr sz="1400">
        <a:latin typeface="+mj-lt"/>
        <a:ea typeface="+mj-ea"/>
        <a:cs typeface="+mj-cs"/>
        <a:sym typeface="Lucida Grande"/>
      </a:defRPr>
    </a:lvl3pPr>
    <a:lvl4pPr indent="430477" defTabSz="286984" latinLnBrk="0">
      <a:spcBef>
        <a:spcPts val="439"/>
      </a:spcBef>
      <a:defRPr sz="1400">
        <a:latin typeface="+mj-lt"/>
        <a:ea typeface="+mj-ea"/>
        <a:cs typeface="+mj-cs"/>
        <a:sym typeface="Lucida Grande"/>
      </a:defRPr>
    </a:lvl4pPr>
    <a:lvl5pPr indent="573969" defTabSz="286984" latinLnBrk="0">
      <a:spcBef>
        <a:spcPts val="439"/>
      </a:spcBef>
      <a:defRPr sz="1400">
        <a:latin typeface="+mj-lt"/>
        <a:ea typeface="+mj-ea"/>
        <a:cs typeface="+mj-cs"/>
        <a:sym typeface="Lucida Grande"/>
      </a:defRPr>
    </a:lvl5pPr>
    <a:lvl6pPr indent="717461" defTabSz="286984" latinLnBrk="0">
      <a:spcBef>
        <a:spcPts val="439"/>
      </a:spcBef>
      <a:defRPr sz="1400">
        <a:latin typeface="+mj-lt"/>
        <a:ea typeface="+mj-ea"/>
        <a:cs typeface="+mj-cs"/>
        <a:sym typeface="Lucida Grande"/>
      </a:defRPr>
    </a:lvl6pPr>
    <a:lvl7pPr indent="860953" defTabSz="286984" latinLnBrk="0">
      <a:spcBef>
        <a:spcPts val="439"/>
      </a:spcBef>
      <a:defRPr sz="1400">
        <a:latin typeface="+mj-lt"/>
        <a:ea typeface="+mj-ea"/>
        <a:cs typeface="+mj-cs"/>
        <a:sym typeface="Lucida Grande"/>
      </a:defRPr>
    </a:lvl7pPr>
    <a:lvl8pPr indent="1004446" defTabSz="286984" latinLnBrk="0">
      <a:spcBef>
        <a:spcPts val="439"/>
      </a:spcBef>
      <a:defRPr sz="1400">
        <a:latin typeface="+mj-lt"/>
        <a:ea typeface="+mj-ea"/>
        <a:cs typeface="+mj-cs"/>
        <a:sym typeface="Lucida Grande"/>
      </a:defRPr>
    </a:lvl8pPr>
    <a:lvl9pPr indent="1147938" defTabSz="286984" latinLnBrk="0">
      <a:spcBef>
        <a:spcPts val="439"/>
      </a:spcBef>
      <a:defRPr sz="1400">
        <a:latin typeface="+mj-lt"/>
        <a:ea typeface="+mj-ea"/>
        <a:cs typeface="+mj-cs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4809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688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744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4461097" y="4882307"/>
            <a:ext cx="235918" cy="233674"/>
          </a:xfrm>
          <a:prstGeom prst="rect">
            <a:avLst/>
          </a:prstGeom>
        </p:spPr>
        <p:txBody>
          <a:bodyPr lIns="31887" tIns="31887" rIns="31887" bIns="31887" anchor="t"/>
          <a:lstStyle>
            <a:lvl1pPr>
              <a:defRPr sz="11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4461097" y="4882307"/>
            <a:ext cx="235918" cy="233674"/>
          </a:xfrm>
          <a:prstGeom prst="rect">
            <a:avLst/>
          </a:prstGeom>
        </p:spPr>
        <p:txBody>
          <a:bodyPr lIns="31887" tIns="31887" rIns="31887" bIns="31887" anchor="t"/>
          <a:lstStyle>
            <a:lvl1pPr>
              <a:defRPr sz="11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69056"/>
            <a:ext cx="8229600" cy="1131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814" tIns="40814" rIns="40814" bIns="40814" anchor="ctr"/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814" tIns="40814" rIns="40814" bIns="40814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298497" y="4405169"/>
            <a:ext cx="217077" cy="220925"/>
          </a:xfrm>
          <a:prstGeom prst="rect">
            <a:avLst/>
          </a:prstGeom>
          <a:ln w="12700">
            <a:miter lim="400000"/>
          </a:ln>
        </p:spPr>
        <p:txBody>
          <a:bodyPr wrap="none" lIns="40814" tIns="40814" rIns="40814" bIns="40814" anchor="ctr">
            <a:spAutoFit/>
          </a:bodyPr>
          <a:lstStyle>
            <a:lvl1pPr algn="r" defTabSz="447416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hf hdr="0" ftr="0" dt="0"/>
  <p:txStyles>
    <p:titleStyle>
      <a:lvl1pPr marL="0" marR="0" indent="0" algn="l" defTabSz="4304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4304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4304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4304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4304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286984" algn="l" defTabSz="4304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573969" algn="l" defTabSz="4304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860953" algn="l" defTabSz="4304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1147938" algn="l" defTabSz="4304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173386" marR="0" indent="-173386" algn="l" defTabSz="430477" rtl="0" latinLnBrk="0">
        <a:lnSpc>
          <a:spcPct val="90000"/>
        </a:lnSpc>
        <a:spcBef>
          <a:spcPts val="439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599212" marR="0" indent="-383974" algn="l" defTabSz="430477" rtl="0" latinLnBrk="0">
        <a:lnSpc>
          <a:spcPct val="90000"/>
        </a:lnSpc>
        <a:spcBef>
          <a:spcPts val="439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889740" marR="0" indent="-459264" algn="l" defTabSz="430477" rtl="0" latinLnBrk="0">
        <a:lnSpc>
          <a:spcPct val="90000"/>
        </a:lnSpc>
        <a:spcBef>
          <a:spcPts val="439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176503" marR="0" indent="-530788" algn="l" defTabSz="430477" rtl="0" latinLnBrk="0">
        <a:lnSpc>
          <a:spcPct val="90000"/>
        </a:lnSpc>
        <a:spcBef>
          <a:spcPts val="439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1391741" marR="0" indent="-530788" algn="l" defTabSz="430477" rtl="0" latinLnBrk="0">
        <a:lnSpc>
          <a:spcPct val="90000"/>
        </a:lnSpc>
        <a:spcBef>
          <a:spcPts val="439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1678726" marR="0" indent="-530788" algn="l" defTabSz="430477" rtl="0" latinLnBrk="0">
        <a:lnSpc>
          <a:spcPct val="90000"/>
        </a:lnSpc>
        <a:spcBef>
          <a:spcPts val="439"/>
        </a:spcBef>
        <a:spcAft>
          <a:spcPts val="0"/>
        </a:spcAft>
        <a:buClrTx/>
        <a:buSzPct val="100000"/>
        <a:buFont typeface="Arial"/>
        <a:buChar char="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1965710" marR="0" indent="-530788" algn="l" defTabSz="430477" rtl="0" latinLnBrk="0">
        <a:lnSpc>
          <a:spcPct val="90000"/>
        </a:lnSpc>
        <a:spcBef>
          <a:spcPts val="439"/>
        </a:spcBef>
        <a:spcAft>
          <a:spcPts val="0"/>
        </a:spcAft>
        <a:buClrTx/>
        <a:buSzPct val="100000"/>
        <a:buFont typeface="Arial"/>
        <a:buChar char="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2252695" marR="0" indent="-530788" algn="l" defTabSz="430477" rtl="0" latinLnBrk="0">
        <a:lnSpc>
          <a:spcPct val="90000"/>
        </a:lnSpc>
        <a:spcBef>
          <a:spcPts val="439"/>
        </a:spcBef>
        <a:spcAft>
          <a:spcPts val="0"/>
        </a:spcAft>
        <a:buClrTx/>
        <a:buSzPct val="100000"/>
        <a:buFont typeface="Arial"/>
        <a:buChar char="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2539679" marR="0" indent="-530788" algn="l" defTabSz="430477" rtl="0" latinLnBrk="0">
        <a:lnSpc>
          <a:spcPct val="90000"/>
        </a:lnSpc>
        <a:spcBef>
          <a:spcPts val="439"/>
        </a:spcBef>
        <a:spcAft>
          <a:spcPts val="0"/>
        </a:spcAft>
        <a:buClrTx/>
        <a:buSzPct val="100000"/>
        <a:buFont typeface="Arial"/>
        <a:buChar char="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474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474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474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474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474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474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474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474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474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2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3.png"/><Relationship Id="rId9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5.png"/><Relationship Id="rId7" Type="http://schemas.openxmlformats.org/officeDocument/2006/relationships/image" Target="../media/image8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7.png"/><Relationship Id="rId10" Type="http://schemas.openxmlformats.org/officeDocument/2006/relationships/image" Target="../media/image11.jpeg"/><Relationship Id="rId4" Type="http://schemas.openxmlformats.org/officeDocument/2006/relationships/image" Target="../media/image26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8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9.jpg"/><Relationship Id="rId9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g"/><Relationship Id="rId7" Type="http://schemas.openxmlformats.org/officeDocument/2006/relationships/image" Target="../media/image15.jp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0.png"/><Relationship Id="rId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11" Type="http://schemas.openxmlformats.org/officeDocument/2006/relationships/image" Target="../media/image11.jpeg"/><Relationship Id="rId5" Type="http://schemas.openxmlformats.org/officeDocument/2006/relationships/image" Target="../media/image16.emf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8.jpeg"/><Relationship Id="rId7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oleObject" Target="../embeddings/oleObject5.bin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7.png"/><Relationship Id="rId5" Type="http://schemas.openxmlformats.org/officeDocument/2006/relationships/image" Target="../media/image16.emf"/><Relationship Id="rId15" Type="http://schemas.openxmlformats.org/officeDocument/2006/relationships/image" Target="../media/image11.jpeg"/><Relationship Id="rId10" Type="http://schemas.openxmlformats.org/officeDocument/2006/relationships/image" Target="../media/image21.jpeg"/><Relationship Id="rId4" Type="http://schemas.openxmlformats.org/officeDocument/2006/relationships/oleObject" Target="../embeddings/oleObject3.bin"/><Relationship Id="rId9" Type="http://schemas.openxmlformats.org/officeDocument/2006/relationships/image" Target="../media/image20.jpe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C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xmlns="" id="{F28433F2-4C44-33D8-BCDA-9AF73B0D7B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545148"/>
              </p:ext>
            </p:extLst>
          </p:nvPr>
        </p:nvGraphicFramePr>
        <p:xfrm>
          <a:off x="4135891" y="394873"/>
          <a:ext cx="3163031" cy="4393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CorelDRAW" r:id="rId4" imgW="3461956" imgH="7362145" progId="CorelDraw.Graphic.25">
                  <p:embed/>
                </p:oleObj>
              </mc:Choice>
              <mc:Fallback>
                <p:oleObj name="CorelDRAW" r:id="rId4" imgW="3461956" imgH="7362145" progId="CorelDraw.Graphic.2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35891" y="394873"/>
                        <a:ext cx="3163031" cy="43936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&lt;краткое название проекта&gt;"/>
          <p:cNvSpPr txBox="1"/>
          <p:nvPr/>
        </p:nvSpPr>
        <p:spPr>
          <a:xfrm>
            <a:off x="255649" y="1811164"/>
            <a:ext cx="5581742" cy="1322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350" tIns="45350" rIns="45350" bIns="45350">
            <a:spAutoFit/>
          </a:bodyPr>
          <a:lstStyle>
            <a:lvl1pPr indent="39687" algn="r" defTabSz="1300162">
              <a:defRPr sz="6000">
                <a:solidFill>
                  <a:srgbClr val="53585F"/>
                </a:solidFill>
                <a:latin typeface="DINPro-Bold"/>
                <a:ea typeface="DINPro-Bold"/>
                <a:cs typeface="DINPro-Bold"/>
                <a:sym typeface="DINPro-Bold"/>
              </a:defRPr>
            </a:lvl1pPr>
          </a:lstStyle>
          <a:p>
            <a:pPr algn="l"/>
            <a:r>
              <a:rPr lang="ru-RU" sz="4000" spc="-1" dirty="0">
                <a:solidFill>
                  <a:srgbClr val="000000"/>
                </a:solidFill>
                <a:latin typeface="Trebuchet MS"/>
              </a:rPr>
              <a:t>Домашний кардиограф</a:t>
            </a:r>
            <a:endParaRPr sz="4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&lt;развёрнутое название проекта&gt;…"/>
          <p:cNvSpPr txBox="1"/>
          <p:nvPr/>
        </p:nvSpPr>
        <p:spPr>
          <a:xfrm>
            <a:off x="320742" y="3446502"/>
            <a:ext cx="5186239" cy="402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1887" tIns="31887" rIns="31887" bIns="31887" anchor="ctr">
            <a:spAutoFit/>
          </a:bodyPr>
          <a:lstStyle/>
          <a:p>
            <a:pPr algn="l" defTabSz="447416">
              <a:defRPr sz="2200">
                <a:solidFill>
                  <a:srgbClr val="424242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Имя, Фамилия (выступающего)"/>
          <p:cNvSpPr txBox="1"/>
          <p:nvPr/>
        </p:nvSpPr>
        <p:spPr>
          <a:xfrm>
            <a:off x="270493" y="3323922"/>
            <a:ext cx="4178127" cy="402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1887" tIns="31887" rIns="31887" bIns="31887" anchor="ctr">
            <a:spAutoFit/>
          </a:bodyPr>
          <a:lstStyle>
            <a:lvl1pPr algn="r" defTabSz="712787">
              <a:defRPr sz="2200">
                <a:solidFill>
                  <a:srgbClr val="42424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l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Скоробогатов Ярослав 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AutoShape 70" descr="blob:https://web.telegram.org/cbc4574e-1df7-4f78-a4e1-865627dba47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241" y="652645"/>
            <a:ext cx="4298241" cy="387815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>
          <a:xfrm>
            <a:off x="8847342" y="4888780"/>
            <a:ext cx="217077" cy="220925"/>
          </a:xfrm>
        </p:spPr>
        <p:txBody>
          <a:bodyPr/>
          <a:lstStyle/>
          <a:p>
            <a:fld id="{86CB4B4D-7CA3-9044-876B-883B54F8677D}" type="slidenum">
              <a:rPr lang="ru-RU" smtClean="0"/>
              <a:pPr/>
              <a:t>1</a:t>
            </a:fld>
            <a:endParaRPr lang="ru-RU" dirty="0"/>
          </a:p>
        </p:txBody>
      </p:sp>
      <p:pic>
        <p:nvPicPr>
          <p:cNvPr id="1124" name="Picture 100" descr="Файл:Логотип НГТУ НЭТИ.png — Википедия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89" y="282918"/>
            <a:ext cx="1604784" cy="65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1" build="p" bldLvl="5" animBg="1" advAuto="0"/>
      <p:bldP spid="36" grpId="2" build="p" bldLvl="5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Слайд 9. Финансовая модель."/>
          <p:cNvSpPr txBox="1"/>
          <p:nvPr/>
        </p:nvSpPr>
        <p:spPr>
          <a:xfrm>
            <a:off x="539552" y="915566"/>
            <a:ext cx="2892490" cy="390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0814" tIns="40814" rIns="40814" bIns="40814">
            <a:spAutoFit/>
          </a:bodyPr>
          <a:lstStyle>
            <a:lvl1pPr algn="l" defTabSz="712787">
              <a:defRPr sz="4000" b="1">
                <a:solidFill>
                  <a:srgbClr val="FA8F0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2000" dirty="0" err="1" smtClean="0">
                <a:solidFill>
                  <a:srgbClr val="947BB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Финансовая</a:t>
            </a:r>
            <a:r>
              <a:rPr sz="2000" dirty="0" smtClean="0">
                <a:solidFill>
                  <a:srgbClr val="947BB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 err="1">
                <a:solidFill>
                  <a:srgbClr val="947BB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модель</a:t>
            </a:r>
            <a:r>
              <a:rPr sz="2000" dirty="0">
                <a:solidFill>
                  <a:srgbClr val="947BB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      </a:t>
            </a:r>
          </a:p>
        </p:txBody>
      </p:sp>
      <p:graphicFrame>
        <p:nvGraphicFramePr>
          <p:cNvPr id="74" name="Таблица 3"/>
          <p:cNvGraphicFramePr/>
          <p:nvPr>
            <p:extLst>
              <p:ext uri="{D42A27DB-BD31-4B8C-83A1-F6EECF244321}">
                <p14:modId xmlns:p14="http://schemas.microsoft.com/office/powerpoint/2010/main" val="2028182184"/>
              </p:ext>
            </p:extLst>
          </p:nvPr>
        </p:nvGraphicFramePr>
        <p:xfrm>
          <a:off x="179513" y="1419622"/>
          <a:ext cx="6120679" cy="2952185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9350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88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92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92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492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920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02201">
                <a:tc>
                  <a:txBody>
                    <a:bodyPr/>
                    <a:lstStyle/>
                    <a:p>
                      <a:pPr algn="ctr" defTabSz="18288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 sz="1300" dirty="0">
                        <a:solidFill>
                          <a:srgbClr val="947BB2"/>
                        </a:solidFill>
                        <a:latin typeface="DINPro-Bold"/>
                        <a:ea typeface="DINPro-Bold"/>
                        <a:cs typeface="DINPro-Bold"/>
                        <a:sym typeface="DINPro-Bold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300" dirty="0" smtClean="0">
                          <a:solidFill>
                            <a:srgbClr val="947BB2"/>
                          </a:solidFill>
                          <a:latin typeface="DINPro-Bold"/>
                          <a:ea typeface="DINPro-Bold"/>
                          <a:cs typeface="DINPro-Bold"/>
                          <a:sym typeface="DINPro-Bold"/>
                        </a:rPr>
                        <a:t>20</a:t>
                      </a:r>
                      <a:r>
                        <a:rPr lang="ru-RU" sz="1300" dirty="0" smtClean="0">
                          <a:solidFill>
                            <a:srgbClr val="947BB2"/>
                          </a:solidFill>
                          <a:latin typeface="DINPro-Bold"/>
                          <a:ea typeface="DINPro-Bold"/>
                          <a:cs typeface="DINPro-Bold"/>
                          <a:sym typeface="DINPro-Bold"/>
                        </a:rPr>
                        <a:t>25</a:t>
                      </a:r>
                      <a:endParaRPr sz="1300" dirty="0">
                        <a:solidFill>
                          <a:srgbClr val="947BB2"/>
                        </a:solidFill>
                        <a:latin typeface="DINPro-Bold"/>
                        <a:ea typeface="DINPro-Bold"/>
                        <a:cs typeface="DINPro-Bold"/>
                        <a:sym typeface="DINPro-Bold"/>
                      </a:endParaRP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300" dirty="0" smtClean="0">
                          <a:solidFill>
                            <a:srgbClr val="947BB2"/>
                          </a:solidFill>
                          <a:latin typeface="DINPro-Bold"/>
                          <a:ea typeface="DINPro-Bold"/>
                          <a:cs typeface="DINPro-Bold"/>
                          <a:sym typeface="DINPro-Bold"/>
                        </a:rPr>
                        <a:t>20</a:t>
                      </a:r>
                      <a:r>
                        <a:rPr lang="ru-RU" sz="1300" dirty="0" smtClean="0">
                          <a:solidFill>
                            <a:srgbClr val="947BB2"/>
                          </a:solidFill>
                          <a:latin typeface="DINPro-Bold"/>
                          <a:ea typeface="DINPro-Bold"/>
                          <a:cs typeface="DINPro-Bold"/>
                          <a:sym typeface="DINPro-Bold"/>
                        </a:rPr>
                        <a:t>26</a:t>
                      </a:r>
                      <a:endParaRPr sz="1300" dirty="0">
                        <a:solidFill>
                          <a:srgbClr val="947BB2"/>
                        </a:solidFill>
                        <a:latin typeface="DINPro-Bold"/>
                        <a:ea typeface="DINPro-Bold"/>
                        <a:cs typeface="DINPro-Bold"/>
                        <a:sym typeface="DINPro-Bold"/>
                      </a:endParaRP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300" dirty="0">
                          <a:solidFill>
                            <a:srgbClr val="947BB2"/>
                          </a:solidFill>
                          <a:latin typeface="DINPro-Bold"/>
                          <a:ea typeface="DINPro-Bold"/>
                          <a:cs typeface="DINPro-Bold"/>
                          <a:sym typeface="DINPro-Bold"/>
                        </a:rPr>
                        <a:t>20</a:t>
                      </a:r>
                      <a:r>
                        <a:rPr lang="en-US" sz="1300" dirty="0" smtClean="0">
                          <a:solidFill>
                            <a:srgbClr val="947BB2"/>
                          </a:solidFill>
                          <a:latin typeface="DINPro-Bold"/>
                          <a:ea typeface="DINPro-Bold"/>
                          <a:cs typeface="DINPro-Bold"/>
                          <a:sym typeface="DINPro-Bold"/>
                        </a:rPr>
                        <a:t>2</a:t>
                      </a:r>
                      <a:r>
                        <a:rPr lang="ru-RU" sz="1300" dirty="0" smtClean="0">
                          <a:solidFill>
                            <a:srgbClr val="947BB2"/>
                          </a:solidFill>
                          <a:latin typeface="DINPro-Bold"/>
                          <a:ea typeface="DINPro-Bold"/>
                          <a:cs typeface="DINPro-Bold"/>
                          <a:sym typeface="DINPro-Bold"/>
                        </a:rPr>
                        <a:t>7</a:t>
                      </a:r>
                      <a:endParaRPr sz="1300" dirty="0">
                        <a:solidFill>
                          <a:srgbClr val="947BB2"/>
                        </a:solidFill>
                        <a:latin typeface="DINPro-Bold"/>
                        <a:ea typeface="DINPro-Bold"/>
                        <a:cs typeface="DINPro-Bold"/>
                        <a:sym typeface="DINPro-Bold"/>
                      </a:endParaRP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300" dirty="0" smtClean="0">
                          <a:solidFill>
                            <a:srgbClr val="947BB2"/>
                          </a:solidFill>
                          <a:latin typeface="DINPro-Bold"/>
                          <a:ea typeface="DINPro-Bold"/>
                          <a:cs typeface="DINPro-Bold"/>
                          <a:sym typeface="DINPro-Bold"/>
                        </a:rPr>
                        <a:t>202</a:t>
                      </a:r>
                      <a:r>
                        <a:rPr lang="ru-RU" sz="1300" dirty="0" smtClean="0">
                          <a:solidFill>
                            <a:srgbClr val="947BB2"/>
                          </a:solidFill>
                          <a:latin typeface="DINPro-Bold"/>
                          <a:ea typeface="DINPro-Bold"/>
                          <a:cs typeface="DINPro-Bold"/>
                          <a:sym typeface="DINPro-Bold"/>
                        </a:rPr>
                        <a:t>8</a:t>
                      </a:r>
                      <a:endParaRPr sz="1300" dirty="0">
                        <a:solidFill>
                          <a:srgbClr val="947BB2"/>
                        </a:solidFill>
                        <a:latin typeface="DINPro-Bold"/>
                        <a:ea typeface="DINPro-Bold"/>
                        <a:cs typeface="DINPro-Bold"/>
                        <a:sym typeface="DINPro-Bold"/>
                      </a:endParaRP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300" dirty="0" smtClean="0">
                          <a:solidFill>
                            <a:srgbClr val="947BB2"/>
                          </a:solidFill>
                          <a:latin typeface="DINPro-Bold"/>
                          <a:ea typeface="DINPro-Bold"/>
                          <a:cs typeface="DINPro-Bold"/>
                          <a:sym typeface="DINPro-Bold"/>
                        </a:rPr>
                        <a:t>202</a:t>
                      </a:r>
                      <a:r>
                        <a:rPr lang="ru-RU" sz="1300" dirty="0" smtClean="0">
                          <a:solidFill>
                            <a:srgbClr val="947BB2"/>
                          </a:solidFill>
                          <a:latin typeface="DINPro-Bold"/>
                          <a:ea typeface="DINPro-Bold"/>
                          <a:cs typeface="DINPro-Bold"/>
                          <a:sym typeface="DINPro-Bold"/>
                        </a:rPr>
                        <a:t>9</a:t>
                      </a:r>
                      <a:endParaRPr sz="1300" dirty="0">
                        <a:solidFill>
                          <a:srgbClr val="947BB2"/>
                        </a:solidFill>
                        <a:latin typeface="DINPro-Bold"/>
                        <a:ea typeface="DINPro-Bold"/>
                        <a:cs typeface="DINPro-Bold"/>
                        <a:sym typeface="DINPro-Bold"/>
                      </a:endParaRP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>
                        <a:alpha val="4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0488">
                <a:tc>
                  <a:txBody>
                    <a:bodyPr/>
                    <a:lstStyle/>
                    <a:p>
                      <a:pPr algn="l" defTabSz="1828800">
                        <a:defRPr sz="1800"/>
                      </a:pPr>
                      <a:r>
                        <a:rPr sz="13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INPro-Regular"/>
                          <a:ea typeface="DINPro-Regular"/>
                          <a:cs typeface="DINPro-Regular"/>
                          <a:sym typeface="DINPro-Regular"/>
                        </a:rPr>
                        <a:t>Выручка</a:t>
                      </a:r>
                      <a:endParaRPr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DINPro-Regular"/>
                        <a:ea typeface="DINPro-Regular"/>
                        <a:cs typeface="DINPro-Regular"/>
                        <a:sym typeface="DINPro-Regular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2400">
                          <a:latin typeface="DINPro-Regular"/>
                          <a:ea typeface="DINPro-Regular"/>
                          <a:cs typeface="DINPro-Regular"/>
                          <a:sym typeface="DINPro-Regular"/>
                        </a:defRPr>
                      </a:pPr>
                      <a:r>
                        <a:rPr lang="ru-RU" sz="1300" dirty="0" smtClean="0"/>
                        <a:t>70 000</a:t>
                      </a:r>
                    </a:p>
                    <a:p>
                      <a:pPr algn="ctr" defTabSz="1828800">
                        <a:defRPr sz="2400">
                          <a:latin typeface="DINPro-Regular"/>
                          <a:ea typeface="DINPro-Regular"/>
                          <a:cs typeface="DINPro-Regular"/>
                          <a:sym typeface="DINPro-Regular"/>
                        </a:defRPr>
                      </a:pPr>
                      <a:r>
                        <a:rPr lang="ru-RU" sz="1300" dirty="0" smtClean="0"/>
                        <a:t>(10 </a:t>
                      </a:r>
                      <a:r>
                        <a:rPr lang="ru-RU" sz="1300" dirty="0" err="1" smtClean="0"/>
                        <a:t>приб</a:t>
                      </a:r>
                      <a:r>
                        <a:rPr lang="ru-RU" sz="1300" dirty="0" smtClean="0"/>
                        <a:t>.)</a:t>
                      </a:r>
                      <a:endParaRPr sz="1300" dirty="0"/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2400">
                          <a:latin typeface="DINPro-Regular"/>
                          <a:ea typeface="DINPro-Regular"/>
                          <a:cs typeface="DINPro-Regular"/>
                          <a:sym typeface="DINPro-Regular"/>
                        </a:defRPr>
                      </a:pPr>
                      <a:r>
                        <a:rPr lang="ru-RU" sz="1300" dirty="0" smtClean="0"/>
                        <a:t>840</a:t>
                      </a:r>
                      <a:r>
                        <a:rPr lang="ru-RU" sz="1300" baseline="0" dirty="0" smtClean="0"/>
                        <a:t> </a:t>
                      </a:r>
                      <a:r>
                        <a:rPr lang="ru-RU" sz="1300" dirty="0" smtClean="0"/>
                        <a:t>000</a:t>
                      </a:r>
                    </a:p>
                    <a:p>
                      <a:pPr algn="ctr" defTabSz="1828800">
                        <a:defRPr sz="2400">
                          <a:latin typeface="DINPro-Regular"/>
                          <a:ea typeface="DINPro-Regular"/>
                          <a:cs typeface="DINPro-Regular"/>
                          <a:sym typeface="DINPro-Regular"/>
                        </a:defRPr>
                      </a:pPr>
                      <a:r>
                        <a:rPr lang="ru-RU" sz="1300" dirty="0" smtClean="0"/>
                        <a:t>(120 </a:t>
                      </a:r>
                      <a:r>
                        <a:rPr lang="ru-RU" sz="1300" dirty="0" err="1" smtClean="0"/>
                        <a:t>приб</a:t>
                      </a:r>
                      <a:r>
                        <a:rPr lang="ru-RU" sz="1300" dirty="0" smtClean="0"/>
                        <a:t>.)</a:t>
                      </a:r>
                      <a:endParaRPr lang="ru-RU" sz="1300" dirty="0"/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2400">
                          <a:latin typeface="DINPro-Regular"/>
                          <a:ea typeface="DINPro-Regular"/>
                          <a:cs typeface="DINPro-Regular"/>
                          <a:sym typeface="DINPro-Regular"/>
                        </a:defRPr>
                      </a:pPr>
                      <a:r>
                        <a:rPr lang="ru-RU" sz="1300" dirty="0" smtClean="0"/>
                        <a:t>2 555 000</a:t>
                      </a:r>
                    </a:p>
                    <a:p>
                      <a:pPr algn="ctr" defTabSz="1828800">
                        <a:defRPr sz="2400">
                          <a:latin typeface="DINPro-Regular"/>
                          <a:ea typeface="DINPro-Regular"/>
                          <a:cs typeface="DINPro-Regular"/>
                          <a:sym typeface="DINPro-Regular"/>
                        </a:defRPr>
                      </a:pPr>
                      <a:r>
                        <a:rPr lang="ru-RU" sz="1300" dirty="0" smtClean="0"/>
                        <a:t>(365 </a:t>
                      </a:r>
                      <a:r>
                        <a:rPr lang="ru-RU" sz="1300" dirty="0" err="1" smtClean="0"/>
                        <a:t>приб</a:t>
                      </a:r>
                      <a:r>
                        <a:rPr lang="ru-RU" sz="1300" dirty="0" smtClean="0"/>
                        <a:t>.)</a:t>
                      </a:r>
                      <a:endParaRPr lang="ru-RU" sz="1300" dirty="0"/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2400">
                          <a:latin typeface="DINPro-Regular"/>
                          <a:ea typeface="DINPro-Regular"/>
                          <a:cs typeface="DINPro-Regular"/>
                          <a:sym typeface="DINPro-Regular"/>
                        </a:defRPr>
                      </a:pPr>
                      <a:r>
                        <a:rPr lang="ru-RU" sz="1300" dirty="0" smtClean="0"/>
                        <a:t>5 110 000</a:t>
                      </a:r>
                    </a:p>
                    <a:p>
                      <a:pPr algn="ctr" defTabSz="1828800">
                        <a:defRPr sz="2400">
                          <a:latin typeface="DINPro-Regular"/>
                          <a:ea typeface="DINPro-Regular"/>
                          <a:cs typeface="DINPro-Regular"/>
                          <a:sym typeface="DINPro-Regular"/>
                        </a:defRPr>
                      </a:pPr>
                      <a:r>
                        <a:rPr lang="ru-RU" sz="1300" dirty="0" smtClean="0"/>
                        <a:t>(730 </a:t>
                      </a:r>
                      <a:r>
                        <a:rPr lang="ru-RU" sz="1300" dirty="0" err="1" smtClean="0"/>
                        <a:t>приб</a:t>
                      </a:r>
                      <a:r>
                        <a:rPr lang="ru-RU" sz="1300" dirty="0" smtClean="0"/>
                        <a:t>.)</a:t>
                      </a:r>
                      <a:endParaRPr lang="ru-RU" sz="1300" dirty="0"/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2400">
                          <a:latin typeface="DINPro-Regular"/>
                          <a:ea typeface="DINPro-Regular"/>
                          <a:cs typeface="DINPro-Regular"/>
                          <a:sym typeface="DINPro-Regular"/>
                        </a:defRPr>
                      </a:pPr>
                      <a:r>
                        <a:rPr lang="ru-RU" sz="1300" dirty="0" smtClean="0"/>
                        <a:t>7 000 000</a:t>
                      </a:r>
                    </a:p>
                    <a:p>
                      <a:pPr algn="ctr" defTabSz="1828800">
                        <a:defRPr sz="2400">
                          <a:latin typeface="DINPro-Regular"/>
                          <a:ea typeface="DINPro-Regular"/>
                          <a:cs typeface="DINPro-Regular"/>
                          <a:sym typeface="DINPro-Regular"/>
                        </a:defRPr>
                      </a:pPr>
                      <a:r>
                        <a:rPr lang="ru-RU" sz="1300" dirty="0" smtClean="0"/>
                        <a:t>(1000 </a:t>
                      </a:r>
                      <a:r>
                        <a:rPr lang="ru-RU" sz="1300" dirty="0" err="1" smtClean="0"/>
                        <a:t>приб</a:t>
                      </a:r>
                      <a:r>
                        <a:rPr lang="ru-RU" sz="1300" dirty="0" smtClean="0"/>
                        <a:t>.)</a:t>
                      </a:r>
                      <a:endParaRPr lang="ru-RU" sz="1300" dirty="0"/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>
                        <a:alpha val="4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5965">
                <a:tc>
                  <a:txBody>
                    <a:bodyPr/>
                    <a:lstStyle/>
                    <a:p>
                      <a:pPr algn="l" defTabSz="1828800">
                        <a:defRPr sz="1800"/>
                      </a:pPr>
                      <a:r>
                        <a:rPr sz="13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INPro-Regular"/>
                          <a:ea typeface="DINPro-Regular"/>
                          <a:cs typeface="DINPro-Regular"/>
                          <a:sym typeface="DINPro-Regular"/>
                        </a:rPr>
                        <a:t>Затраты</a:t>
                      </a:r>
                      <a:r>
                        <a:rPr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INPro-Regular"/>
                          <a:ea typeface="DINPro-Regular"/>
                          <a:cs typeface="DINPro-Regular"/>
                          <a:sym typeface="DINPro-Regular"/>
                        </a:rPr>
                        <a:t> </a:t>
                      </a:r>
                      <a:r>
                        <a:rPr sz="13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INPro-Regular"/>
                          <a:ea typeface="DINPro-Regular"/>
                          <a:cs typeface="DINPro-Regular"/>
                          <a:sym typeface="DINPro-Regular"/>
                        </a:rPr>
                        <a:t>на</a:t>
                      </a:r>
                      <a:r>
                        <a:rPr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INPro-Regular"/>
                          <a:ea typeface="DINPro-Regular"/>
                          <a:cs typeface="DINPro-Regular"/>
                          <a:sym typeface="DINPro-Regular"/>
                        </a:rPr>
                        <a:t> </a:t>
                      </a:r>
                      <a:r>
                        <a:rPr sz="13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INPro-Regular"/>
                          <a:ea typeface="DINPro-Regular"/>
                          <a:cs typeface="DINPro-Regular"/>
                          <a:sym typeface="DINPro-Regular"/>
                        </a:rPr>
                        <a:t>продажи</a:t>
                      </a:r>
                      <a:endParaRPr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DINPro-Regular"/>
                        <a:ea typeface="DINPro-Regular"/>
                        <a:cs typeface="DINPro-Regular"/>
                        <a:sym typeface="DINPro-Regular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3E5E8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2400">
                          <a:latin typeface="DINPro-Regular"/>
                          <a:ea typeface="DINPro-Regular"/>
                          <a:cs typeface="DINPro-Regular"/>
                          <a:sym typeface="DINPro-Regular"/>
                        </a:defRPr>
                      </a:pPr>
                      <a:r>
                        <a:rPr lang="ru-RU" sz="1300" dirty="0" smtClean="0"/>
                        <a:t>24 000</a:t>
                      </a:r>
                      <a:endParaRPr sz="1300" dirty="0"/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3E5E8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2400">
                          <a:latin typeface="DINPro-Regular"/>
                          <a:ea typeface="DINPro-Regular"/>
                          <a:cs typeface="DINPro-Regular"/>
                          <a:sym typeface="DINPro-Regular"/>
                        </a:defRPr>
                      </a:pPr>
                      <a:r>
                        <a:rPr lang="ru-RU" sz="1300" dirty="0" smtClean="0"/>
                        <a:t>282 000</a:t>
                      </a:r>
                      <a:endParaRPr sz="1300" dirty="0"/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3E5E8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2400">
                          <a:latin typeface="DINPro-Regular"/>
                          <a:ea typeface="DINPro-Regular"/>
                          <a:cs typeface="DINPro-Regular"/>
                          <a:sym typeface="DINPro-Regular"/>
                        </a:defRPr>
                      </a:pPr>
                      <a:r>
                        <a:rPr lang="ru-RU" sz="1300" dirty="0" smtClean="0"/>
                        <a:t>785 000</a:t>
                      </a:r>
                      <a:endParaRPr sz="1300" dirty="0"/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3E5E8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2400">
                          <a:latin typeface="DINPro-Regular"/>
                          <a:ea typeface="DINPro-Regular"/>
                          <a:cs typeface="DINPro-Regular"/>
                          <a:sym typeface="DINPro-Regular"/>
                        </a:defRPr>
                      </a:pPr>
                      <a:r>
                        <a:rPr lang="ru-RU" sz="1300" dirty="0" smtClean="0"/>
                        <a:t>1</a:t>
                      </a:r>
                      <a:r>
                        <a:rPr lang="ru-RU" sz="1300" baseline="0" dirty="0" smtClean="0"/>
                        <a:t> 460 000</a:t>
                      </a:r>
                      <a:endParaRPr sz="1300" dirty="0"/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3E5E8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2400">
                          <a:latin typeface="DINPro-Regular"/>
                          <a:ea typeface="DINPro-Regular"/>
                          <a:cs typeface="DINPro-Regular"/>
                          <a:sym typeface="DINPro-Regular"/>
                        </a:defRPr>
                      </a:pPr>
                      <a:r>
                        <a:rPr lang="ru-RU" sz="1300" dirty="0" smtClean="0"/>
                        <a:t>1 900 000</a:t>
                      </a:r>
                      <a:endParaRPr sz="1300" dirty="0"/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3E5E8">
                        <a:alpha val="4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5965">
                <a:tc>
                  <a:txBody>
                    <a:bodyPr/>
                    <a:lstStyle/>
                    <a:p>
                      <a:pPr algn="l" defTabSz="1828800">
                        <a:defRPr sz="1800"/>
                      </a:pPr>
                      <a:r>
                        <a:rPr sz="13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INPro-Regular"/>
                          <a:ea typeface="DINPro-Regular"/>
                          <a:cs typeface="DINPro-Regular"/>
                          <a:sym typeface="DINPro-Regular"/>
                        </a:rPr>
                        <a:t>Валовая</a:t>
                      </a:r>
                      <a:r>
                        <a:rPr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INPro-Regular"/>
                          <a:ea typeface="DINPro-Regular"/>
                          <a:cs typeface="DINPro-Regular"/>
                          <a:sym typeface="DINPro-Regular"/>
                        </a:rPr>
                        <a:t> </a:t>
                      </a:r>
                      <a:r>
                        <a:rPr sz="13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INPro-Regular"/>
                          <a:ea typeface="DINPro-Regular"/>
                          <a:cs typeface="DINPro-Regular"/>
                          <a:sym typeface="DINPro-Regular"/>
                        </a:rPr>
                        <a:t>прибыль</a:t>
                      </a:r>
                      <a:r>
                        <a:rPr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INPro-Regular"/>
                          <a:ea typeface="DINPro-Regular"/>
                          <a:cs typeface="DINPro-Regular"/>
                          <a:sym typeface="DINPro-Regular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2400">
                          <a:solidFill>
                            <a:srgbClr val="B06667"/>
                          </a:solidFill>
                          <a:latin typeface="DINPro-Regular"/>
                          <a:ea typeface="DINPro-Regular"/>
                          <a:cs typeface="DINPro-Regular"/>
                          <a:sym typeface="DINPro-Regular"/>
                        </a:defRPr>
                      </a:pPr>
                      <a:r>
                        <a:rPr lang="ru-RU" sz="13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46 000</a:t>
                      </a:r>
                      <a:endParaRPr sz="13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2400">
                          <a:solidFill>
                            <a:srgbClr val="B06667"/>
                          </a:solidFill>
                          <a:latin typeface="DINPro-Regular"/>
                          <a:ea typeface="DINPro-Regular"/>
                          <a:cs typeface="DINPro-Regular"/>
                          <a:sym typeface="DINPro-Regular"/>
                        </a:defRPr>
                      </a:pPr>
                      <a:r>
                        <a:rPr lang="ru-RU" sz="13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558 000</a:t>
                      </a:r>
                      <a:endParaRPr sz="13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2400">
                          <a:solidFill>
                            <a:srgbClr val="1E1E23"/>
                          </a:solidFill>
                          <a:latin typeface="DINPro-Regular"/>
                          <a:ea typeface="DINPro-Regular"/>
                          <a:cs typeface="DINPro-Regular"/>
                          <a:sym typeface="DINPro-Regular"/>
                        </a:defRPr>
                      </a:pPr>
                      <a:r>
                        <a:rPr lang="ru-RU" sz="13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1 770 000</a:t>
                      </a:r>
                      <a:endParaRPr sz="13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2400">
                          <a:solidFill>
                            <a:srgbClr val="1E1E23"/>
                          </a:solidFill>
                          <a:latin typeface="DINPro-Regular"/>
                          <a:ea typeface="DINPro-Regular"/>
                          <a:cs typeface="DINPro-Regular"/>
                          <a:sym typeface="DINPro-Regular"/>
                        </a:defRPr>
                      </a:pPr>
                      <a:r>
                        <a:rPr lang="ru-RU" sz="13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3 650 000</a:t>
                      </a:r>
                      <a:endParaRPr sz="13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2400">
                          <a:solidFill>
                            <a:srgbClr val="1E1E23"/>
                          </a:solidFill>
                          <a:latin typeface="DINPro-Regular"/>
                          <a:ea typeface="DINPro-Regular"/>
                          <a:cs typeface="DINPro-Regular"/>
                          <a:sym typeface="DINPro-Regular"/>
                        </a:defRPr>
                      </a:pPr>
                      <a:r>
                        <a:rPr lang="ru-RU" sz="13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5 100 000</a:t>
                      </a:r>
                      <a:endParaRPr sz="13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>
                        <a:alpha val="4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5965">
                <a:tc>
                  <a:txBody>
                    <a:bodyPr/>
                    <a:lstStyle/>
                    <a:p>
                      <a:pPr algn="l" defTabSz="1828800">
                        <a:defRPr sz="1800"/>
                      </a:pPr>
                      <a:r>
                        <a:rPr sz="13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INPro-Regular"/>
                          <a:ea typeface="DINPro-Regular"/>
                          <a:cs typeface="DINPro-Regular"/>
                          <a:sym typeface="DINPro-Regular"/>
                        </a:rPr>
                        <a:t>Валовая</a:t>
                      </a:r>
                      <a:r>
                        <a:rPr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INPro-Regular"/>
                          <a:ea typeface="DINPro-Regular"/>
                          <a:cs typeface="DINPro-Regular"/>
                          <a:sym typeface="DINPro-Regular"/>
                        </a:rPr>
                        <a:t> </a:t>
                      </a:r>
                      <a:r>
                        <a:rPr sz="13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INPro-Regular"/>
                          <a:ea typeface="DINPro-Regular"/>
                          <a:cs typeface="DINPro-Regular"/>
                          <a:sym typeface="DINPro-Regular"/>
                        </a:rPr>
                        <a:t>прибыль</a:t>
                      </a:r>
                      <a:r>
                        <a:rPr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INPro-Regular"/>
                          <a:ea typeface="DINPro-Regular"/>
                          <a:cs typeface="DINPro-Regular"/>
                          <a:sym typeface="DINPro-Regular"/>
                        </a:rPr>
                        <a:t> %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3E5E8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2400">
                          <a:solidFill>
                            <a:srgbClr val="1E1E23"/>
                          </a:solidFill>
                          <a:latin typeface="DINPro-Regular"/>
                          <a:ea typeface="DINPro-Regular"/>
                          <a:cs typeface="DINPro-Regular"/>
                          <a:sym typeface="DINPro-Regular"/>
                        </a:defRPr>
                      </a:pPr>
                      <a:r>
                        <a:rPr lang="ru-RU" sz="1300" dirty="0" smtClean="0"/>
                        <a:t>65,7</a:t>
                      </a:r>
                      <a:endParaRPr sz="1300" dirty="0"/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3E5E8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2400">
                          <a:solidFill>
                            <a:srgbClr val="B06667"/>
                          </a:solidFill>
                          <a:latin typeface="DINPro-Regular"/>
                          <a:ea typeface="DINPro-Regular"/>
                          <a:cs typeface="DINPro-Regular"/>
                          <a:sym typeface="DINPro-Regular"/>
                        </a:defRPr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66,1</a:t>
                      </a:r>
                      <a:endParaRPr sz="13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3E5E8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2400">
                          <a:solidFill>
                            <a:srgbClr val="1E1E23"/>
                          </a:solidFill>
                          <a:latin typeface="DINPro-Regular"/>
                          <a:ea typeface="DINPro-Regular"/>
                          <a:cs typeface="DINPro-Regular"/>
                          <a:sym typeface="DINPro-Regular"/>
                        </a:defRPr>
                      </a:pPr>
                      <a:r>
                        <a:rPr lang="ru-RU" sz="1300" dirty="0" smtClean="0"/>
                        <a:t>67,2</a:t>
                      </a:r>
                      <a:endParaRPr sz="1300" dirty="0"/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3E5E8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2400">
                          <a:solidFill>
                            <a:srgbClr val="1E1E23"/>
                          </a:solidFill>
                          <a:latin typeface="DINPro-Regular"/>
                          <a:ea typeface="DINPro-Regular"/>
                          <a:cs typeface="DINPro-Regular"/>
                          <a:sym typeface="DINPro-Regular"/>
                        </a:defRPr>
                      </a:pPr>
                      <a:r>
                        <a:rPr lang="ru-RU" sz="1300" dirty="0" smtClean="0"/>
                        <a:t>67,4</a:t>
                      </a:r>
                      <a:endParaRPr sz="1300" dirty="0"/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3E5E8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2400">
                          <a:solidFill>
                            <a:srgbClr val="1E1E23"/>
                          </a:solidFill>
                          <a:latin typeface="DINPro-Regular"/>
                          <a:ea typeface="DINPro-Regular"/>
                          <a:cs typeface="DINPro-Regular"/>
                          <a:sym typeface="DINPro-Regular"/>
                        </a:defRPr>
                      </a:pPr>
                      <a:r>
                        <a:rPr lang="ru-RU" sz="1300" dirty="0" smtClean="0"/>
                        <a:t>67,9</a:t>
                      </a:r>
                      <a:endParaRPr sz="1300" dirty="0"/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3E5E8">
                        <a:alpha val="4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1764">
                <a:tc>
                  <a:txBody>
                    <a:bodyPr/>
                    <a:lstStyle/>
                    <a:p>
                      <a:pPr algn="l" defTabSz="1828800">
                        <a:lnSpc>
                          <a:spcPct val="70000"/>
                        </a:lnSpc>
                        <a:defRPr sz="1800"/>
                      </a:pPr>
                      <a:r>
                        <a:rPr sz="13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INPro-Regular"/>
                          <a:ea typeface="DINPro-Regular"/>
                          <a:cs typeface="DINPro-Regular"/>
                          <a:sym typeface="DINPro-Regular"/>
                        </a:rPr>
                        <a:t>Затраты</a:t>
                      </a:r>
                      <a:r>
                        <a:rPr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INPro-Regular"/>
                          <a:ea typeface="DINPro-Regular"/>
                          <a:cs typeface="DINPro-Regular"/>
                          <a:sym typeface="DINPro-Regular"/>
                        </a:rPr>
                        <a:t> </a:t>
                      </a:r>
                      <a:r>
                        <a:rPr sz="13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INPro-Regular"/>
                          <a:ea typeface="DINPro-Regular"/>
                          <a:cs typeface="DINPro-Regular"/>
                          <a:sym typeface="DINPro-Regular"/>
                        </a:rPr>
                        <a:t>на</a:t>
                      </a:r>
                      <a:r>
                        <a:rPr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INPro-Regular"/>
                          <a:ea typeface="DINPro-Regular"/>
                          <a:cs typeface="DINPro-Regular"/>
                          <a:sym typeface="DINPro-Regular"/>
                        </a:rPr>
                        <a:t> </a:t>
                      </a:r>
                      <a:r>
                        <a:rPr sz="13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INPro-Regular"/>
                          <a:ea typeface="DINPro-Regular"/>
                          <a:cs typeface="DINPro-Regular"/>
                          <a:sym typeface="DINPro-Regular"/>
                        </a:rPr>
                        <a:t>ведение</a:t>
                      </a:r>
                      <a:r>
                        <a:rPr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INPro-Regular"/>
                          <a:ea typeface="DINPro-Regular"/>
                          <a:cs typeface="DINPro-Regular"/>
                          <a:sym typeface="DINPro-Regular"/>
                        </a:rPr>
                        <a:t> </a:t>
                      </a:r>
                      <a:r>
                        <a:rPr sz="13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INPro-Regular"/>
                          <a:ea typeface="DINPro-Regular"/>
                          <a:cs typeface="DINPro-Regular"/>
                          <a:sym typeface="DINPro-Regular"/>
                        </a:rPr>
                        <a:t>дела</a:t>
                      </a:r>
                      <a:endParaRPr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DINPro-Regular"/>
                        <a:ea typeface="DINPro-Regular"/>
                        <a:cs typeface="DINPro-Regular"/>
                        <a:sym typeface="DINPro-Regular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2400">
                          <a:latin typeface="DINPro-Regular"/>
                          <a:ea typeface="DINPro-Regular"/>
                          <a:cs typeface="DINPro-Regular"/>
                          <a:sym typeface="DINPro-Regular"/>
                        </a:defRPr>
                      </a:pPr>
                      <a:r>
                        <a:rPr lang="ru-RU" sz="1300" dirty="0" smtClean="0"/>
                        <a:t>7000</a:t>
                      </a:r>
                      <a:endParaRPr sz="1300" dirty="0"/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2400">
                          <a:latin typeface="DINPro-Regular"/>
                          <a:ea typeface="DINPro-Regular"/>
                          <a:cs typeface="DINPro-Regular"/>
                          <a:sym typeface="DINPro-Regular"/>
                        </a:defRPr>
                      </a:pPr>
                      <a:r>
                        <a:rPr lang="ru-RU" sz="1300" dirty="0" smtClean="0"/>
                        <a:t>90 000</a:t>
                      </a:r>
                      <a:endParaRPr sz="1300" dirty="0"/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2400">
                          <a:latin typeface="DINPro-Regular"/>
                          <a:ea typeface="DINPro-Regular"/>
                          <a:cs typeface="DINPro-Regular"/>
                          <a:sym typeface="DINPro-Regular"/>
                        </a:defRPr>
                      </a:pPr>
                      <a:r>
                        <a:rPr lang="ru-RU" sz="1300" dirty="0" smtClean="0"/>
                        <a:t>328 500</a:t>
                      </a:r>
                      <a:endParaRPr sz="1300" dirty="0"/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2400">
                          <a:latin typeface="DINPro-Regular"/>
                          <a:ea typeface="DINPro-Regular"/>
                          <a:cs typeface="DINPro-Regular"/>
                          <a:sym typeface="DINPro-Regular"/>
                        </a:defRPr>
                      </a:pPr>
                      <a:r>
                        <a:rPr lang="ru-RU" sz="1300" dirty="0" smtClean="0"/>
                        <a:t>657 000</a:t>
                      </a:r>
                      <a:endParaRPr sz="1300" dirty="0"/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2400">
                          <a:latin typeface="DINPro-Regular"/>
                          <a:ea typeface="DINPro-Regular"/>
                          <a:cs typeface="DINPro-Regular"/>
                          <a:sym typeface="DINPro-Regular"/>
                        </a:defRPr>
                      </a:pPr>
                      <a:r>
                        <a:rPr lang="ru-RU" sz="1300" dirty="0" smtClean="0"/>
                        <a:t>900 000</a:t>
                      </a:r>
                      <a:endParaRPr sz="1300" dirty="0"/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>
                        <a:alpha val="4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5965">
                <a:tc>
                  <a:txBody>
                    <a:bodyPr/>
                    <a:lstStyle/>
                    <a:p>
                      <a:pPr algn="l" defTabSz="1828800">
                        <a:defRPr sz="1800"/>
                      </a:pPr>
                      <a:r>
                        <a:rPr sz="1300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INPro-Regular"/>
                          <a:ea typeface="DINPro-Regular"/>
                          <a:cs typeface="DINPro-Regular"/>
                          <a:sym typeface="DINPro-Regular"/>
                        </a:rPr>
                        <a:t>EBITDA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3E5E8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2400" u="sng">
                          <a:solidFill>
                            <a:srgbClr val="B06667"/>
                          </a:solidFill>
                          <a:latin typeface="DINPro-Regular"/>
                          <a:ea typeface="DINPro-Regular"/>
                          <a:cs typeface="DINPro-Regular"/>
                          <a:sym typeface="DINPro-Regular"/>
                        </a:defRPr>
                      </a:pPr>
                      <a:r>
                        <a:rPr lang="ru-RU" sz="1300" dirty="0" smtClean="0"/>
                        <a:t>48</a:t>
                      </a:r>
                      <a:r>
                        <a:rPr lang="ru-RU" sz="1300" baseline="0" dirty="0" smtClean="0"/>
                        <a:t> </a:t>
                      </a:r>
                      <a:r>
                        <a:rPr lang="ru-RU" sz="1300" dirty="0" smtClean="0"/>
                        <a:t>000</a:t>
                      </a:r>
                      <a:endParaRPr sz="1300" dirty="0"/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3E5E8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2400" u="sng">
                          <a:solidFill>
                            <a:srgbClr val="B06667"/>
                          </a:solidFill>
                          <a:latin typeface="DINPro-Regular"/>
                          <a:ea typeface="DINPro-Regular"/>
                          <a:cs typeface="DINPro-Regular"/>
                          <a:sym typeface="DINPro-Regular"/>
                        </a:defRPr>
                      </a:pPr>
                      <a:r>
                        <a:rPr lang="ru-RU" sz="1300" dirty="0" smtClean="0"/>
                        <a:t>581 000</a:t>
                      </a:r>
                      <a:endParaRPr sz="1300" dirty="0"/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3E5E8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2400" u="sng">
                          <a:solidFill>
                            <a:srgbClr val="B06667"/>
                          </a:solidFill>
                          <a:latin typeface="DINPro-Regular"/>
                          <a:ea typeface="DINPro-Regular"/>
                          <a:cs typeface="DINPro-Regular"/>
                          <a:sym typeface="DINPro-Regular"/>
                        </a:defRPr>
                      </a:pPr>
                      <a:r>
                        <a:rPr lang="ru-RU" sz="1300" dirty="0" smtClean="0"/>
                        <a:t>1 833 000</a:t>
                      </a:r>
                      <a:endParaRPr sz="1300" dirty="0"/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3E5E8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2400" u="sng">
                          <a:solidFill>
                            <a:srgbClr val="1E1E23"/>
                          </a:solidFill>
                          <a:latin typeface="DINPro-Regular"/>
                          <a:ea typeface="DINPro-Regular"/>
                          <a:cs typeface="DINPro-Regular"/>
                          <a:sym typeface="DINPro-Regular"/>
                        </a:defRPr>
                      </a:pPr>
                      <a:r>
                        <a:rPr lang="ru-RU" sz="1300" dirty="0" smtClean="0">
                          <a:solidFill>
                            <a:srgbClr val="B06667"/>
                          </a:solidFill>
                        </a:rPr>
                        <a:t>3 767 </a:t>
                      </a:r>
                      <a:r>
                        <a:rPr lang="ru-RU" sz="1300" baseline="0" dirty="0" smtClean="0">
                          <a:solidFill>
                            <a:srgbClr val="B06667"/>
                          </a:solidFill>
                        </a:rPr>
                        <a:t>000</a:t>
                      </a:r>
                      <a:endParaRPr sz="1300" dirty="0">
                        <a:solidFill>
                          <a:srgbClr val="B06667"/>
                        </a:solidFill>
                      </a:endParaRP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3E5E8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2400" u="sng">
                          <a:solidFill>
                            <a:srgbClr val="1E1E23"/>
                          </a:solidFill>
                          <a:latin typeface="DINPro-Regular"/>
                          <a:ea typeface="DINPro-Regular"/>
                          <a:cs typeface="DINPro-Regular"/>
                          <a:sym typeface="DINPro-Regular"/>
                        </a:defRPr>
                      </a:pPr>
                      <a:r>
                        <a:rPr lang="ru-RU" sz="1300" dirty="0" smtClean="0">
                          <a:solidFill>
                            <a:srgbClr val="B06667"/>
                          </a:solidFill>
                        </a:rPr>
                        <a:t>5 252 000</a:t>
                      </a:r>
                      <a:endParaRPr sz="1300" dirty="0">
                        <a:solidFill>
                          <a:srgbClr val="B06667"/>
                        </a:solidFill>
                      </a:endParaRP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3E5E8">
                        <a:alpha val="4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1710932"/>
            <a:ext cx="2341796" cy="23156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318" y="3822556"/>
            <a:ext cx="829628" cy="231039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2"/>
          </p:nvPr>
        </p:nvSpPr>
        <p:spPr>
          <a:xfrm>
            <a:off x="8786004" y="4803998"/>
            <a:ext cx="217077" cy="220925"/>
          </a:xfrm>
        </p:spPr>
        <p:txBody>
          <a:bodyPr/>
          <a:lstStyle/>
          <a:p>
            <a:fld id="{86CB4B4D-7CA3-9044-876B-883B54F8677D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-236034" y="-172768"/>
            <a:ext cx="9704578" cy="988197"/>
          </a:xfrm>
          <a:prstGeom prst="rect">
            <a:avLst/>
          </a:prstGeom>
        </p:spPr>
      </p:pic>
      <p:pic>
        <p:nvPicPr>
          <p:cNvPr id="12" name="Picture 100" descr="Файл:Логотип НГТУ НЭТИ.png — Википеди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84" y="75356"/>
            <a:ext cx="1395264" cy="5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MedInvestGroup | Moscow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064" y="-64606"/>
            <a:ext cx="848075" cy="8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Как к нам попасть? — ИСП РАН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98472"/>
            <a:ext cx="1589477" cy="41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803" y="-140659"/>
            <a:ext cx="843558" cy="84355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Слайд 10. Достижение и Следующие шаги"/>
          <p:cNvSpPr txBox="1"/>
          <p:nvPr/>
        </p:nvSpPr>
        <p:spPr>
          <a:xfrm>
            <a:off x="539552" y="865660"/>
            <a:ext cx="3888432" cy="390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0814" tIns="40814" rIns="40814" bIns="40814">
            <a:spAutoFit/>
          </a:bodyPr>
          <a:lstStyle>
            <a:lvl1pPr algn="l" defTabSz="712787">
              <a:defRPr sz="4000" b="1">
                <a:solidFill>
                  <a:srgbClr val="FA8F0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2000" dirty="0" err="1" smtClean="0">
                <a:solidFill>
                  <a:srgbClr val="947BB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Достижение</a:t>
            </a:r>
            <a:r>
              <a:rPr sz="2000" dirty="0" smtClean="0">
                <a:solidFill>
                  <a:srgbClr val="947BB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ru-RU" sz="2000" dirty="0">
                <a:solidFill>
                  <a:srgbClr val="947BB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sz="2000" dirty="0" err="1">
                <a:solidFill>
                  <a:srgbClr val="947BB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ледующие</a:t>
            </a:r>
            <a:r>
              <a:rPr sz="2000" dirty="0">
                <a:solidFill>
                  <a:srgbClr val="947BB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 err="1">
                <a:solidFill>
                  <a:srgbClr val="947BB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шаги</a:t>
            </a:r>
            <a:endParaRPr sz="2000" dirty="0">
              <a:solidFill>
                <a:srgbClr val="947BB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Что вы уже сделали (в порядке снижения значимости для успешного бизнеса):…">
            <a:extLst>
              <a:ext uri="{FF2B5EF4-FFF2-40B4-BE49-F238E27FC236}">
                <a16:creationId xmlns:a16="http://schemas.microsoft.com/office/drawing/2014/main" xmlns="" id="{A5A4C0B2-F706-E20B-8AD7-8C797E162D3A}"/>
              </a:ext>
            </a:extLst>
          </p:cNvPr>
          <p:cNvSpPr txBox="1"/>
          <p:nvPr/>
        </p:nvSpPr>
        <p:spPr>
          <a:xfrm>
            <a:off x="4918980" y="1247796"/>
            <a:ext cx="3744839" cy="2852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0814" tIns="40814" rIns="40814" bIns="40814">
            <a:spAutoFit/>
          </a:bodyPr>
          <a:lstStyle/>
          <a:p>
            <a:pPr algn="l" defTabSz="447416">
              <a:defRPr sz="34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Планируется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:</a:t>
            </a:r>
            <a:b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</a:b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В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2025</a:t>
            </a:r>
            <a:b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</a:b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-Интеграция ИИ ИСП РАН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/>
            </a:r>
            <a:b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</a:b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-Проведение медицинского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/>
            </a:r>
            <a:b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</a:b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тестирования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/>
            </a:r>
            <a:b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</a:b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В 2026</a:t>
            </a:r>
          </a:p>
          <a:p>
            <a:pPr algn="l" defTabSz="447416">
              <a:defRPr sz="34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-Финальная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доработка</a:t>
            </a:r>
            <a:b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</a:b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-Пилотный запуск</a:t>
            </a:r>
            <a:b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</a:b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-Организация производства </a:t>
            </a:r>
            <a:endParaRPr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3012" y="1908895"/>
            <a:ext cx="3521432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899592" y="1698686"/>
            <a:ext cx="1049323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4E67C7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Сентябрь 2024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4E67C7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37408" y="2283718"/>
            <a:ext cx="998028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4E67C7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Декабрь 2024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4E67C7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3776" y="2855690"/>
            <a:ext cx="1004440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4E67C7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Февраль 2025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4E67C7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80439" y="3405390"/>
            <a:ext cx="78643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584200"/>
            <a:r>
              <a:rPr lang="ru-RU" sz="1200" dirty="0" smtClean="0">
                <a:solidFill>
                  <a:srgbClr val="4E67C7"/>
                </a:solidFill>
              </a:rPr>
              <a:t>Март </a:t>
            </a:r>
            <a:r>
              <a:rPr lang="ru-RU" sz="1200" dirty="0">
                <a:solidFill>
                  <a:srgbClr val="4E67C7"/>
                </a:solidFill>
              </a:rPr>
              <a:t>2025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59090" y="4037364"/>
            <a:ext cx="730326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4E67C7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Май 2025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4E67C7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48993" y="4731990"/>
            <a:ext cx="1049324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solidFill>
                  <a:srgbClr val="4E67C7"/>
                </a:solidFill>
              </a:rPr>
              <a:t>Сентябрь</a:t>
            </a: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4E67C7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2025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4E67C7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7773" y="3776315"/>
            <a:ext cx="1124107" cy="6477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31419" y="3934344"/>
            <a:ext cx="1153519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584200"/>
            <a:r>
              <a:rPr lang="ru-RU" sz="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Получение гранта</a:t>
            </a:r>
            <a:br>
              <a:rPr lang="ru-RU" sz="80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ru-RU" sz="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от </a:t>
            </a:r>
          </a:p>
          <a:p>
            <a:pPr defTabSz="584200"/>
            <a:r>
              <a:rPr lang="ru-RU" sz="8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МедИнвестГрупп</a:t>
            </a:r>
            <a:endParaRPr lang="ru-RU" sz="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2"/>
          </p:nvPr>
        </p:nvSpPr>
        <p:spPr>
          <a:xfrm>
            <a:off x="8820472" y="4870488"/>
            <a:ext cx="217077" cy="220925"/>
          </a:xfrm>
        </p:spPr>
        <p:txBody>
          <a:bodyPr/>
          <a:lstStyle/>
          <a:p>
            <a:fld id="{86CB4B4D-7CA3-9044-876B-883B54F8677D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893" y="4731990"/>
            <a:ext cx="335157" cy="720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11638" y="4671815"/>
            <a:ext cx="555665" cy="1923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584200"/>
            <a:r>
              <a:rPr lang="ru-RU" sz="65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победа</a:t>
            </a:r>
            <a:endParaRPr lang="ru-RU" sz="65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-236034" y="-172768"/>
            <a:ext cx="9704578" cy="988197"/>
          </a:xfrm>
          <a:prstGeom prst="rect">
            <a:avLst/>
          </a:prstGeom>
        </p:spPr>
      </p:pic>
      <p:pic>
        <p:nvPicPr>
          <p:cNvPr id="28" name="Picture 100" descr="Файл:Логотип НГТУ НЭТИ.png — Википедия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84" y="75356"/>
            <a:ext cx="1395264" cy="5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MedInvestGroup | Moscow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064" y="-64606"/>
            <a:ext cx="848075" cy="8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Как к нам попасть? — ИСП РАН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98472"/>
            <a:ext cx="1589477" cy="41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803" y="-140659"/>
            <a:ext cx="843558" cy="84355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4139952" y="1372711"/>
            <a:ext cx="4431406" cy="3127039"/>
          </a:xfrm>
          <a:prstGeom prst="roundRect">
            <a:avLst/>
          </a:prstGeom>
          <a:solidFill>
            <a:srgbClr val="B483B7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07975" y="1372711"/>
            <a:ext cx="3532167" cy="3127039"/>
          </a:xfrm>
          <a:prstGeom prst="roundRect">
            <a:avLst/>
          </a:prstGeom>
          <a:solidFill>
            <a:srgbClr val="B483B7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2"/>
          </p:nvPr>
        </p:nvSpPr>
        <p:spPr>
          <a:xfrm>
            <a:off x="8676456" y="4731990"/>
            <a:ext cx="217077" cy="220925"/>
          </a:xfrm>
        </p:spPr>
        <p:txBody>
          <a:bodyPr/>
          <a:lstStyle/>
          <a:p>
            <a:fld id="{86CB4B4D-7CA3-9044-876B-883B54F8677D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AutoShape 2" descr="blob:https://web.telegram.org/2e010291-bf39-4780-827b-a3ed9159429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7909" y="1598363"/>
            <a:ext cx="3955492" cy="26628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6" t="23123" r="19827" b="8658"/>
          <a:stretch/>
        </p:blipFill>
        <p:spPr>
          <a:xfrm>
            <a:off x="469543" y="1728390"/>
            <a:ext cx="3255913" cy="241567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-236034" y="-172768"/>
            <a:ext cx="9704578" cy="988197"/>
          </a:xfrm>
          <a:prstGeom prst="rect">
            <a:avLst/>
          </a:prstGeom>
        </p:spPr>
      </p:pic>
      <p:pic>
        <p:nvPicPr>
          <p:cNvPr id="21" name="Picture 100" descr="Файл:Логотип НГТУ НЭТИ.png — Википеди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84" y="75356"/>
            <a:ext cx="1395264" cy="5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MedInvestGroup | Moscow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064" y="-64606"/>
            <a:ext cx="848075" cy="8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Как к нам попасть? — ИСП РАН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98472"/>
            <a:ext cx="1589477" cy="41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803" y="-140659"/>
            <a:ext cx="843558" cy="84355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ФИ(О) контактного лица…"/>
          <p:cNvSpPr txBox="1"/>
          <p:nvPr/>
        </p:nvSpPr>
        <p:spPr>
          <a:xfrm>
            <a:off x="4138442" y="2139702"/>
            <a:ext cx="4495032" cy="1108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0814" tIns="40814" rIns="40814" bIns="40814">
            <a:spAutoFit/>
          </a:bodyPr>
          <a:lstStyle/>
          <a:p>
            <a:pPr algn="l" defTabSz="447416">
              <a:spcBef>
                <a:spcPts val="1255"/>
              </a:spcBef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Скоробогатов Ярослав</a:t>
            </a:r>
            <a:endParaRPr sz="15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defTabSz="447416">
              <a:spcBef>
                <a:spcPts val="1255"/>
              </a:spcBef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7-904-962-16-01</a:t>
            </a:r>
            <a:endParaRPr sz="15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defTabSz="447416">
              <a:spcBef>
                <a:spcPts val="1255"/>
              </a:spcBef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aroslavskorobogatov59539@gmail.com</a:t>
            </a:r>
            <a:endParaRPr sz="15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85" name="Слайд 12. Контактная информация"/>
          <p:cNvSpPr txBox="1"/>
          <p:nvPr/>
        </p:nvSpPr>
        <p:spPr>
          <a:xfrm>
            <a:off x="4138442" y="1563638"/>
            <a:ext cx="4396107" cy="759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0814" tIns="40814" rIns="40814" bIns="40814">
            <a:spAutoFit/>
          </a:bodyPr>
          <a:lstStyle/>
          <a:p>
            <a:pPr algn="l" defTabSz="447416">
              <a:defRPr sz="4000" b="1">
                <a:solidFill>
                  <a:srgbClr val="FA8F0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200" dirty="0" err="1">
                <a:solidFill>
                  <a:srgbClr val="947BB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Слайд</a:t>
            </a:r>
            <a:r>
              <a:rPr sz="2200" dirty="0">
                <a:solidFill>
                  <a:srgbClr val="947BB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12. </a:t>
            </a:r>
            <a:r>
              <a:rPr sz="2200" dirty="0" err="1">
                <a:solidFill>
                  <a:srgbClr val="947BB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Контактная</a:t>
            </a:r>
            <a:r>
              <a:rPr sz="2200" dirty="0">
                <a:solidFill>
                  <a:srgbClr val="947BB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dirty="0" err="1">
                <a:solidFill>
                  <a:srgbClr val="947BB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информация</a:t>
            </a:r>
            <a:endParaRPr sz="2200" dirty="0">
              <a:solidFill>
                <a:srgbClr val="947BB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defTabSz="447416">
              <a:defRPr sz="2600" b="1">
                <a:solidFill>
                  <a:srgbClr val="FA8F0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200" dirty="0">
                <a:solidFill>
                  <a:srgbClr val="947BB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99" y="1027723"/>
            <a:ext cx="2820052" cy="2696155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971600" y="1203598"/>
            <a:ext cx="2448271" cy="2376264"/>
          </a:xfrm>
          <a:prstGeom prst="round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12782"/>
            <a:ext cx="2016224" cy="195450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Слайд 1. Описание проблемы"/>
          <p:cNvSpPr txBox="1"/>
          <p:nvPr/>
        </p:nvSpPr>
        <p:spPr>
          <a:xfrm>
            <a:off x="347580" y="1084495"/>
            <a:ext cx="3891160" cy="728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0814" tIns="40814" rIns="40814" bIns="40814">
            <a:spAutoFit/>
          </a:bodyPr>
          <a:lstStyle/>
          <a:p>
            <a:pPr algn="l" defTabSz="447416">
              <a:defRPr sz="4000" b="1">
                <a:solidFill>
                  <a:srgbClr val="FA8F0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ru-RU" sz="2000" dirty="0" smtClean="0">
                <a:solidFill>
                  <a:srgbClr val="947BB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Причины смертности в РФ за 2023</a:t>
            </a:r>
            <a:endParaRPr sz="2000" dirty="0">
              <a:solidFill>
                <a:srgbClr val="947BB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defTabSz="447416">
              <a:defRPr sz="2600" b="1">
                <a:solidFill>
                  <a:srgbClr val="FA8F0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200" dirty="0"/>
              <a:t>      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105958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r="3539"/>
          <a:stretch/>
        </p:blipFill>
        <p:spPr>
          <a:xfrm>
            <a:off x="0" y="1865716"/>
            <a:ext cx="4586320" cy="2663917"/>
          </a:xfrm>
          <a:prstGeom prst="rect">
            <a:avLst/>
          </a:prstGeom>
        </p:spPr>
      </p:pic>
      <p:sp>
        <p:nvSpPr>
          <p:cNvPr id="9" name="Слайд 1. Описание проблемы"/>
          <p:cNvSpPr txBox="1"/>
          <p:nvPr/>
        </p:nvSpPr>
        <p:spPr>
          <a:xfrm>
            <a:off x="4999565" y="1059582"/>
            <a:ext cx="4144435" cy="1036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0814" tIns="40814" rIns="40814" bIns="40814">
            <a:spAutoFit/>
          </a:bodyPr>
          <a:lstStyle/>
          <a:p>
            <a:pPr algn="l" defTabSz="447416">
              <a:defRPr sz="4000" b="1">
                <a:solidFill>
                  <a:srgbClr val="FA8F0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ru-RU" sz="2000" dirty="0" smtClean="0">
                <a:solidFill>
                  <a:srgbClr val="947BB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Количество профилактических </a:t>
            </a:r>
          </a:p>
          <a:p>
            <a:pPr algn="l" defTabSz="447416">
              <a:defRPr sz="4000" b="1">
                <a:solidFill>
                  <a:srgbClr val="FA8F0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ru-RU" sz="2000" dirty="0" smtClean="0">
                <a:solidFill>
                  <a:srgbClr val="947BB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посещений кардиолога людей с ССЗ</a:t>
            </a:r>
            <a:endParaRPr sz="2000" dirty="0">
              <a:solidFill>
                <a:srgbClr val="947BB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defTabSz="447416">
              <a:defRPr sz="2600" b="1">
                <a:solidFill>
                  <a:srgbClr val="FA8F0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200" dirty="0"/>
              <a:t>     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9803" y="1822744"/>
            <a:ext cx="4198700" cy="2696579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2"/>
          </p:nvPr>
        </p:nvSpPr>
        <p:spPr>
          <a:xfrm>
            <a:off x="8841439" y="4876006"/>
            <a:ext cx="142943" cy="233674"/>
          </a:xfrm>
        </p:spPr>
        <p:txBody>
          <a:bodyPr/>
          <a:lstStyle/>
          <a:p>
            <a:fld id="{86CB4B4D-7CA3-9044-876B-883B54F8677D}" type="slidenum">
              <a:rPr lang="ru-RU" smtClean="0">
                <a:solidFill>
                  <a:schemeClr val="bg1">
                    <a:lumMod val="65000"/>
                  </a:schemeClr>
                </a:solidFill>
              </a:rPr>
              <a:pPr/>
              <a:t>2</a:t>
            </a:fld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-236034" y="-172768"/>
            <a:ext cx="9704578" cy="988197"/>
          </a:xfrm>
          <a:prstGeom prst="rect">
            <a:avLst/>
          </a:prstGeom>
        </p:spPr>
      </p:pic>
      <p:pic>
        <p:nvPicPr>
          <p:cNvPr id="11" name="Picture 100" descr="Файл:Логотип НГТУ НЭТИ.png — Википедия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84" y="75356"/>
            <a:ext cx="1395264" cy="5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MedInvestGroup | Moscow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064" y="-64606"/>
            <a:ext cx="848075" cy="8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к к нам попасть? — ИСП РАН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98472"/>
            <a:ext cx="1589477" cy="41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803" y="-140659"/>
            <a:ext cx="843558" cy="8435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В чем уникальность или инновационность технологии?…"/>
          <p:cNvSpPr txBox="1"/>
          <p:nvPr/>
        </p:nvSpPr>
        <p:spPr>
          <a:xfrm>
            <a:off x="613514" y="1756888"/>
            <a:ext cx="7853661" cy="288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8697" tIns="28697" rIns="28697" bIns="28697">
            <a:spAutoFit/>
          </a:bodyPr>
          <a:lstStyle/>
          <a:p>
            <a:pPr algn="l" defTabSz="447416">
              <a:spcBef>
                <a:spcPts val="1632"/>
              </a:spcBef>
              <a:buClr>
                <a:srgbClr val="C82506"/>
              </a:buClr>
              <a:buSzPct val="100000"/>
              <a:defRPr sz="3000">
                <a:solidFill>
                  <a:srgbClr val="42424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15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Слайд 2. Решение / Технология"/>
          <p:cNvSpPr txBox="1"/>
          <p:nvPr/>
        </p:nvSpPr>
        <p:spPr>
          <a:xfrm>
            <a:off x="395536" y="1053361"/>
            <a:ext cx="2599140" cy="728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0814" tIns="40814" rIns="40814" bIns="40814">
            <a:spAutoFit/>
          </a:bodyPr>
          <a:lstStyle/>
          <a:p>
            <a:pPr algn="l" defTabSz="447416">
              <a:defRPr sz="4000" b="1">
                <a:solidFill>
                  <a:srgbClr val="FA8F0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 smtClean="0">
                <a:solidFill>
                  <a:srgbClr val="947BB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Решение</a:t>
            </a:r>
            <a:r>
              <a:rPr sz="2000" dirty="0" smtClean="0">
                <a:solidFill>
                  <a:srgbClr val="947BB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947BB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sz="2000" dirty="0" err="1">
                <a:solidFill>
                  <a:srgbClr val="947BB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Технология</a:t>
            </a:r>
            <a:endParaRPr sz="2000" dirty="0">
              <a:solidFill>
                <a:srgbClr val="947BB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defTabSz="447416">
              <a:defRPr sz="2600" b="1">
                <a:solidFill>
                  <a:srgbClr val="FA8F0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200" dirty="0"/>
              <a:t>     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1261670"/>
            <a:ext cx="3600400" cy="826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754" y="2210524"/>
            <a:ext cx="1468447" cy="27242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226336"/>
            <a:ext cx="1520606" cy="26914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45" y="1626048"/>
            <a:ext cx="4188456" cy="29188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0" endPos="28000" dist="5000" dir="5400000" sy="-100000" algn="bl" rotWithShape="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>
          <a:xfrm>
            <a:off x="8820472" y="4824312"/>
            <a:ext cx="217077" cy="220925"/>
          </a:xfrm>
        </p:spPr>
        <p:txBody>
          <a:bodyPr/>
          <a:lstStyle/>
          <a:p>
            <a:fld id="{86CB4B4D-7CA3-9044-876B-883B54F8677D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V="1">
            <a:off x="-236034" y="-172768"/>
            <a:ext cx="9704578" cy="988197"/>
          </a:xfrm>
          <a:prstGeom prst="rect">
            <a:avLst/>
          </a:prstGeom>
        </p:spPr>
      </p:pic>
      <p:pic>
        <p:nvPicPr>
          <p:cNvPr id="14" name="Picture 100" descr="Файл:Логотип НГТУ НЭТИ.png — Википедия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84" y="75356"/>
            <a:ext cx="1395264" cy="5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MedInvestGroup | Moscow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064" y="-64606"/>
            <a:ext cx="848075" cy="8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Как к нам попасть? — ИСП РАН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98472"/>
            <a:ext cx="1589477" cy="41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803" y="-140659"/>
            <a:ext cx="843558" cy="84355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Слайд 3. Доказательство эффективности"/>
          <p:cNvSpPr txBox="1"/>
          <p:nvPr/>
        </p:nvSpPr>
        <p:spPr>
          <a:xfrm>
            <a:off x="421333" y="1059582"/>
            <a:ext cx="3612238" cy="697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0814" tIns="40814" rIns="40814" bIns="40814">
            <a:spAutoFit/>
          </a:bodyPr>
          <a:lstStyle/>
          <a:p>
            <a:pPr algn="l" defTabSz="447416">
              <a:defRPr sz="4000" b="1">
                <a:solidFill>
                  <a:srgbClr val="FA8F0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 smtClean="0">
                <a:solidFill>
                  <a:srgbClr val="947BB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Доказательство</a:t>
            </a:r>
            <a:r>
              <a:rPr sz="2000" dirty="0" smtClean="0">
                <a:solidFill>
                  <a:srgbClr val="947BB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 err="1">
                <a:solidFill>
                  <a:srgbClr val="947BB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эффективности</a:t>
            </a:r>
            <a:endParaRPr sz="2000" dirty="0">
              <a:solidFill>
                <a:srgbClr val="947BB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defTabSz="447416">
              <a:defRPr sz="2600" b="1">
                <a:solidFill>
                  <a:srgbClr val="FA8F0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</a:t>
            </a:r>
          </a:p>
        </p:txBody>
      </p:sp>
      <p:sp>
        <p:nvSpPr>
          <p:cNvPr id="48" name="В чем преимущество вашего подхода / технологии и инновации при решении проблемы?…"/>
          <p:cNvSpPr txBox="1"/>
          <p:nvPr/>
        </p:nvSpPr>
        <p:spPr>
          <a:xfrm>
            <a:off x="467544" y="1707654"/>
            <a:ext cx="4680520" cy="3160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0814" tIns="40814" rIns="40814" bIns="40814">
            <a:spAutoFit/>
          </a:bodyPr>
          <a:lstStyle/>
          <a:p>
            <a:pPr algn="l" defTabSz="447416">
              <a:defRPr sz="3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1.Студ.стартап на проведение пилота</a:t>
            </a:r>
          </a:p>
          <a:p>
            <a:pPr algn="l" defTabSz="447416">
              <a:defRPr sz="3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2.Реализуется тестирование в 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мед.клиниках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средства выигранного гранта от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МедИнвестГрупп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(Результаты к февралю 2026 года)</a:t>
            </a:r>
          </a:p>
          <a:p>
            <a:pPr algn="l" defTabSz="447416">
              <a:defRPr sz="3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3.Патент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программы ЭВМ</a:t>
            </a:r>
            <a:b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Результаты тестирования в НГТУ </a:t>
            </a:r>
            <a:b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5.Публикации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НПК</a:t>
            </a:r>
          </a:p>
          <a:p>
            <a:pPr algn="l" defTabSz="447416">
              <a:defRPr sz="3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6.Публикации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ТАСС Наука</a:t>
            </a:r>
            <a:b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8C3E4757-9E71-55E4-34DD-88A22C11F1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726587"/>
              </p:ext>
            </p:extLst>
          </p:nvPr>
        </p:nvGraphicFramePr>
        <p:xfrm>
          <a:off x="5868144" y="939783"/>
          <a:ext cx="2952328" cy="4036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CorelDRAW" r:id="rId4" imgW="5321594" imgH="6578781" progId="CorelDraw.Graphic.25">
                  <p:embed/>
                </p:oleObj>
              </mc:Choice>
              <mc:Fallback>
                <p:oleObj name="CorelDRAW" r:id="rId4" imgW="5321594" imgH="6578781" progId="CorelDraw.Graphic.2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68144" y="939783"/>
                        <a:ext cx="2952328" cy="40362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1726" y="1003911"/>
            <a:ext cx="2750072" cy="3907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2"/>
          </p:nvPr>
        </p:nvSpPr>
        <p:spPr>
          <a:xfrm>
            <a:off x="8845380" y="4801445"/>
            <a:ext cx="217077" cy="220925"/>
          </a:xfrm>
        </p:spPr>
        <p:txBody>
          <a:bodyPr/>
          <a:lstStyle/>
          <a:p>
            <a:fld id="{86CB4B4D-7CA3-9044-876B-883B54F8677D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-236034" y="-172768"/>
            <a:ext cx="9704578" cy="988197"/>
          </a:xfrm>
          <a:prstGeom prst="rect">
            <a:avLst/>
          </a:prstGeom>
        </p:spPr>
      </p:pic>
      <p:pic>
        <p:nvPicPr>
          <p:cNvPr id="12" name="Picture 100" descr="Файл:Логотип НГТУ НЭТИ.png — Википеди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84" y="75356"/>
            <a:ext cx="1395264" cy="5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MedInvestGroup | Mosco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064" y="-64606"/>
            <a:ext cx="848075" cy="8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Как к нам попасть? — ИСП РАН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98472"/>
            <a:ext cx="1589477" cy="41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803" y="-140659"/>
            <a:ext cx="843558" cy="84355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3371390" y="3301398"/>
            <a:ext cx="4100913" cy="1476000"/>
          </a:xfrm>
          <a:prstGeom prst="roundRect">
            <a:avLst/>
          </a:prstGeom>
          <a:solidFill>
            <a:srgbClr val="B3A2C7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Объем рынка в РФ и в мире (данные статистики или в крайнем случае, гипотеза с собственным расчетом*)…"/>
          <p:cNvSpPr txBox="1"/>
          <p:nvPr/>
        </p:nvSpPr>
        <p:spPr>
          <a:xfrm>
            <a:off x="-180528" y="1623702"/>
            <a:ext cx="8209732" cy="288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8697" tIns="28697" rIns="28697" bIns="28697">
            <a:spAutoFit/>
          </a:bodyPr>
          <a:lstStyle/>
          <a:p>
            <a:pPr algn="l" defTabSz="447416">
              <a:spcBef>
                <a:spcPts val="1632"/>
              </a:spcBef>
              <a:buClr>
                <a:srgbClr val="C82506"/>
              </a:buClr>
              <a:buSzPct val="100000"/>
              <a:defRPr sz="3000">
                <a:solidFill>
                  <a:srgbClr val="42424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15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Слайд 4. Рынок"/>
          <p:cNvSpPr txBox="1"/>
          <p:nvPr/>
        </p:nvSpPr>
        <p:spPr>
          <a:xfrm>
            <a:off x="539552" y="925724"/>
            <a:ext cx="2448272" cy="697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0814" tIns="40814" rIns="40814" bIns="40814">
            <a:spAutoFit/>
          </a:bodyPr>
          <a:lstStyle/>
          <a:p>
            <a:pPr algn="l" defTabSz="447416">
              <a:defRPr sz="4000" b="1">
                <a:solidFill>
                  <a:srgbClr val="FA8F0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 smtClean="0">
                <a:solidFill>
                  <a:srgbClr val="947BB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Рынок</a:t>
            </a:r>
            <a:endParaRPr sz="2000" dirty="0">
              <a:solidFill>
                <a:srgbClr val="947BB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defTabSz="447416">
              <a:defRPr sz="2600" b="1">
                <a:solidFill>
                  <a:srgbClr val="FA8F0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</a:t>
            </a:r>
          </a:p>
        </p:txBody>
      </p:sp>
      <p:sp>
        <p:nvSpPr>
          <p:cNvPr id="52" name="Вывод о потенциале и динамике роста рынка"/>
          <p:cNvSpPr txBox="1"/>
          <p:nvPr/>
        </p:nvSpPr>
        <p:spPr>
          <a:xfrm>
            <a:off x="683568" y="4332233"/>
            <a:ext cx="82490" cy="390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0814" tIns="40814" rIns="40814" bIns="40814">
            <a:spAutoFit/>
          </a:bodyPr>
          <a:lstStyle>
            <a:lvl1pPr algn="l" defTabSz="712787">
              <a:defRPr sz="2200">
                <a:solidFill>
                  <a:srgbClr val="404040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endParaRPr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51520" y="1707654"/>
            <a:ext cx="3024336" cy="31320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95536" y="2411919"/>
            <a:ext cx="2736304" cy="24277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63588" y="2892273"/>
            <a:ext cx="1800200" cy="194738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Слайд 4. Рынок"/>
          <p:cNvSpPr txBox="1"/>
          <p:nvPr/>
        </p:nvSpPr>
        <p:spPr>
          <a:xfrm>
            <a:off x="575556" y="1988972"/>
            <a:ext cx="2448272" cy="697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0814" tIns="40814" rIns="40814" bIns="40814">
            <a:spAutoFit/>
          </a:bodyPr>
          <a:lstStyle/>
          <a:p>
            <a:pPr defTabSz="447416">
              <a:defRPr sz="4000" b="1">
                <a:solidFill>
                  <a:srgbClr val="FA8F0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2000" dirty="0" smtClean="0">
                <a:solidFill>
                  <a:srgbClr val="F4EFF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 – 300</a:t>
            </a:r>
            <a:r>
              <a:rPr lang="ru-RU" sz="2000" dirty="0" smtClean="0">
                <a:solidFill>
                  <a:srgbClr val="F4EFF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Млрд</a:t>
            </a:r>
            <a:endParaRPr sz="2000" dirty="0">
              <a:solidFill>
                <a:srgbClr val="F4EFF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defTabSz="447416">
              <a:defRPr sz="2600" b="1">
                <a:solidFill>
                  <a:srgbClr val="FA8F0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88037" y="2576018"/>
            <a:ext cx="20233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7416">
              <a:defRPr sz="4000" b="1">
                <a:solidFill>
                  <a:srgbClr val="FA8F0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2000" dirty="0" smtClean="0">
                <a:solidFill>
                  <a:srgbClr val="DBEEF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 </a:t>
            </a:r>
            <a:r>
              <a:rPr lang="en-US" sz="2000" dirty="0">
                <a:solidFill>
                  <a:srgbClr val="DBEEF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2000" dirty="0" smtClean="0">
                <a:solidFill>
                  <a:srgbClr val="DBEEF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 </a:t>
            </a:r>
            <a:r>
              <a:rPr lang="ru-RU" sz="2000" dirty="0">
                <a:solidFill>
                  <a:srgbClr val="DBEEF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Млрд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3097" y="3711802"/>
            <a:ext cx="1741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7416">
              <a:defRPr sz="4000" b="1">
                <a:solidFill>
                  <a:srgbClr val="FA8F0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800" dirty="0" smtClean="0">
                <a:solidFill>
                  <a:srgbClr val="40315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800" dirty="0">
                <a:solidFill>
                  <a:srgbClr val="40315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1800" dirty="0" smtClean="0">
                <a:solidFill>
                  <a:srgbClr val="40315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 </a:t>
            </a:r>
            <a:r>
              <a:rPr lang="en-US" sz="1800" dirty="0">
                <a:solidFill>
                  <a:srgbClr val="40315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1800" dirty="0" smtClean="0">
                <a:solidFill>
                  <a:srgbClr val="40315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 </a:t>
            </a:r>
            <a:r>
              <a:rPr lang="ru-RU" sz="1800" dirty="0">
                <a:solidFill>
                  <a:srgbClr val="40315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Млрд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44321" y="1052972"/>
            <a:ext cx="544436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03152"/>
                </a:solidFill>
                <a:latin typeface="-apple-system"/>
              </a:rPr>
              <a:t>Рынок </a:t>
            </a:r>
            <a:r>
              <a:rPr lang="ru-RU" sz="1600" dirty="0">
                <a:solidFill>
                  <a:srgbClr val="403152"/>
                </a:solidFill>
                <a:latin typeface="-apple-system"/>
              </a:rPr>
              <a:t>измерительных приборов для здоровья в </a:t>
            </a:r>
            <a:endParaRPr lang="ru-RU" sz="1600" dirty="0" smtClean="0">
              <a:solidFill>
                <a:srgbClr val="403152"/>
              </a:solidFill>
              <a:latin typeface="-apple-system"/>
            </a:endParaRPr>
          </a:p>
          <a:p>
            <a:pPr algn="l"/>
            <a:r>
              <a:rPr lang="ru-RU" sz="1600" dirty="0" smtClean="0">
                <a:solidFill>
                  <a:srgbClr val="403152"/>
                </a:solidFill>
                <a:latin typeface="-apple-system"/>
              </a:rPr>
              <a:t>РФ - </a:t>
            </a:r>
            <a:r>
              <a:rPr lang="en-US" sz="1600" b="1" dirty="0" smtClean="0">
                <a:solidFill>
                  <a:srgbClr val="403152"/>
                </a:solidFill>
                <a:latin typeface="-apple-system"/>
              </a:rPr>
              <a:t>30</a:t>
            </a:r>
            <a:r>
              <a:rPr lang="ru-RU" sz="1600" b="1" dirty="0" smtClean="0">
                <a:solidFill>
                  <a:srgbClr val="403152"/>
                </a:solidFill>
                <a:latin typeface="-apple-system"/>
              </a:rPr>
              <a:t>0-</a:t>
            </a:r>
            <a:r>
              <a:rPr lang="en-US" sz="1600" b="1" dirty="0" smtClean="0">
                <a:solidFill>
                  <a:srgbClr val="403152"/>
                </a:solidFill>
                <a:latin typeface="-apple-system"/>
              </a:rPr>
              <a:t>35</a:t>
            </a:r>
            <a:r>
              <a:rPr lang="ru-RU" sz="1600" b="1" dirty="0" smtClean="0">
                <a:solidFill>
                  <a:srgbClr val="403152"/>
                </a:solidFill>
                <a:latin typeface="-apple-system"/>
              </a:rPr>
              <a:t>0 млрд руб.</a:t>
            </a:r>
            <a:r>
              <a:rPr lang="ru-RU" sz="1600" dirty="0">
                <a:solidFill>
                  <a:srgbClr val="403152"/>
                </a:solidFill>
                <a:latin typeface="-apple-system"/>
              </a:rPr>
              <a:t>(</a:t>
            </a:r>
            <a:r>
              <a:rPr lang="ru-RU" sz="1600" dirty="0" smtClean="0">
                <a:solidFill>
                  <a:srgbClr val="403152"/>
                </a:solidFill>
                <a:latin typeface="-apple-system"/>
              </a:rPr>
              <a:t>включая </a:t>
            </a:r>
            <a:r>
              <a:rPr lang="ru-RU" sz="1600" dirty="0">
                <a:solidFill>
                  <a:srgbClr val="403152"/>
                </a:solidFill>
                <a:latin typeface="-apple-system"/>
              </a:rPr>
              <a:t>пульсометры, фитнес-браслеты и </a:t>
            </a:r>
            <a:r>
              <a:rPr lang="ru-RU" sz="1600" dirty="0" smtClean="0">
                <a:solidFill>
                  <a:srgbClr val="403152"/>
                </a:solidFill>
                <a:latin typeface="-apple-system"/>
              </a:rPr>
              <a:t>др. устройства)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rgbClr val="403152"/>
              </a:solidFill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03152"/>
                </a:solidFill>
                <a:latin typeface="-apple-system"/>
              </a:rPr>
              <a:t>Рынок измерительных приборов для телемедицины растет на </a:t>
            </a:r>
            <a:r>
              <a:rPr lang="ru-RU" sz="1600" b="1" dirty="0" smtClean="0">
                <a:solidFill>
                  <a:srgbClr val="403152"/>
                </a:solidFill>
                <a:latin typeface="-apple-system"/>
              </a:rPr>
              <a:t>8-12% в год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ru-RU" sz="1600" b="1" dirty="0">
              <a:solidFill>
                <a:srgbClr val="403152"/>
              </a:solidFill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403152"/>
                </a:solidFill>
                <a:latin typeface="-apple-system"/>
              </a:rPr>
              <a:t>SOM – </a:t>
            </a:r>
            <a:r>
              <a:rPr lang="ru-RU" sz="1600" b="1" dirty="0" smtClean="0">
                <a:solidFill>
                  <a:srgbClr val="403152"/>
                </a:solidFill>
                <a:latin typeface="-apple-system"/>
              </a:rPr>
              <a:t>профилактические измерения </a:t>
            </a:r>
            <a:br>
              <a:rPr lang="ru-RU" sz="1600" b="1" dirty="0" smtClean="0">
                <a:solidFill>
                  <a:srgbClr val="403152"/>
                </a:solidFill>
                <a:latin typeface="-apple-system"/>
              </a:rPr>
            </a:br>
            <a:r>
              <a:rPr lang="ru-RU" sz="1600" b="1" dirty="0" smtClean="0">
                <a:solidFill>
                  <a:srgbClr val="403152"/>
                </a:solidFill>
                <a:latin typeface="-apple-system"/>
              </a:rPr>
              <a:t/>
            </a:r>
            <a:br>
              <a:rPr lang="ru-RU" sz="1600" b="1" dirty="0" smtClean="0">
                <a:solidFill>
                  <a:srgbClr val="403152"/>
                </a:solidFill>
                <a:latin typeface="-apple-system"/>
              </a:rPr>
            </a:br>
            <a:endParaRPr lang="ru-RU" sz="1600" b="1" dirty="0" smtClean="0">
              <a:solidFill>
                <a:srgbClr val="403152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403152"/>
              </a:solidFill>
              <a:latin typeface="-apple-system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39855" y="3365454"/>
            <a:ext cx="48059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600" dirty="0">
                <a:solidFill>
                  <a:srgbClr val="403152"/>
                </a:solidFill>
                <a:latin typeface="-apple-system"/>
              </a:rPr>
              <a:t>Средний расход на </a:t>
            </a:r>
            <a:r>
              <a:rPr lang="ru-RU" sz="1600" dirty="0" smtClean="0">
                <a:solidFill>
                  <a:srgbClr val="403152"/>
                </a:solidFill>
                <a:latin typeface="-apple-system"/>
              </a:rPr>
              <a:t>профилактический мониторинг</a:t>
            </a:r>
            <a:br>
              <a:rPr lang="ru-RU" sz="1600" dirty="0" smtClean="0">
                <a:solidFill>
                  <a:srgbClr val="403152"/>
                </a:solidFill>
                <a:latin typeface="-apple-system"/>
              </a:rPr>
            </a:br>
            <a:r>
              <a:rPr lang="ru-RU" sz="1600" dirty="0" smtClean="0">
                <a:solidFill>
                  <a:srgbClr val="403152"/>
                </a:solidFill>
                <a:latin typeface="-apple-system"/>
              </a:rPr>
              <a:t>сердца (</a:t>
            </a:r>
            <a:r>
              <a:rPr lang="ru-RU" sz="1600" dirty="0" err="1" smtClean="0">
                <a:solidFill>
                  <a:srgbClr val="403152"/>
                </a:solidFill>
                <a:latin typeface="-apple-system"/>
              </a:rPr>
              <a:t>холтеры,ЭКГ,СМАД</a:t>
            </a:r>
            <a:r>
              <a:rPr lang="ru-RU" sz="1600" dirty="0" smtClean="0">
                <a:solidFill>
                  <a:srgbClr val="403152"/>
                </a:solidFill>
                <a:latin typeface="-apple-system"/>
              </a:rPr>
              <a:t>)</a:t>
            </a:r>
            <a:br>
              <a:rPr lang="ru-RU" sz="1600" dirty="0" smtClean="0">
                <a:solidFill>
                  <a:srgbClr val="403152"/>
                </a:solidFill>
                <a:latin typeface="-apple-system"/>
              </a:rPr>
            </a:br>
            <a:r>
              <a:rPr lang="ru-RU" sz="1600" dirty="0" smtClean="0">
                <a:solidFill>
                  <a:srgbClr val="403152"/>
                </a:solidFill>
                <a:latin typeface="-apple-system"/>
              </a:rPr>
              <a:t>составляет</a:t>
            </a:r>
            <a:r>
              <a:rPr lang="ru-RU" sz="1600" dirty="0">
                <a:solidFill>
                  <a:srgbClr val="403152"/>
                </a:solidFill>
                <a:latin typeface="-apple-system"/>
              </a:rPr>
              <a:t> </a:t>
            </a:r>
            <a:r>
              <a:rPr lang="ru-RU" sz="1600" b="1" dirty="0" smtClean="0">
                <a:solidFill>
                  <a:srgbClr val="403152"/>
                </a:solidFill>
                <a:latin typeface="-apple-system"/>
              </a:rPr>
              <a:t>4-12 тыс. руб.</a:t>
            </a:r>
            <a:r>
              <a:rPr lang="ru-RU" sz="1600" dirty="0">
                <a:solidFill>
                  <a:srgbClr val="403152"/>
                </a:solidFill>
                <a:latin typeface="-apple-system"/>
              </a:rPr>
              <a:t> </a:t>
            </a:r>
            <a:r>
              <a:rPr lang="ru-RU" sz="1600" dirty="0" smtClean="0">
                <a:solidFill>
                  <a:srgbClr val="403152"/>
                </a:solidFill>
                <a:latin typeface="-apple-system"/>
              </a:rPr>
              <a:t>на</a:t>
            </a:r>
          </a:p>
          <a:p>
            <a:pPr algn="l"/>
            <a:r>
              <a:rPr lang="ru-RU" sz="1600" dirty="0" smtClean="0">
                <a:solidFill>
                  <a:srgbClr val="403152"/>
                </a:solidFill>
                <a:latin typeface="-apple-system"/>
              </a:rPr>
              <a:t>человека </a:t>
            </a:r>
            <a:r>
              <a:rPr lang="ru-RU" sz="1600" dirty="0">
                <a:solidFill>
                  <a:srgbClr val="403152"/>
                </a:solidFill>
                <a:latin typeface="-apple-system"/>
              </a:rPr>
              <a:t>в </a:t>
            </a:r>
            <a:r>
              <a:rPr lang="ru-RU" sz="1600" dirty="0" smtClean="0">
                <a:solidFill>
                  <a:srgbClr val="403152"/>
                </a:solidFill>
                <a:latin typeface="-apple-system"/>
              </a:rPr>
              <a:t>год</a:t>
            </a:r>
            <a:endParaRPr lang="ru-RU" sz="1600" dirty="0">
              <a:solidFill>
                <a:srgbClr val="403152"/>
              </a:solidFill>
              <a:latin typeface="-apple-system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2"/>
          </p:nvPr>
        </p:nvSpPr>
        <p:spPr>
          <a:xfrm>
            <a:off x="8680145" y="4722435"/>
            <a:ext cx="217077" cy="220925"/>
          </a:xfrm>
        </p:spPr>
        <p:txBody>
          <a:bodyPr/>
          <a:lstStyle/>
          <a:p>
            <a:fld id="{86CB4B4D-7CA3-9044-876B-883B54F8677D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-236034" y="-172768"/>
            <a:ext cx="9704578" cy="988197"/>
          </a:xfrm>
          <a:prstGeom prst="rect">
            <a:avLst/>
          </a:prstGeom>
        </p:spPr>
      </p:pic>
      <p:pic>
        <p:nvPicPr>
          <p:cNvPr id="20" name="Picture 100" descr="Файл:Логотип НГТУ НЭТИ.png — Википед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84" y="75356"/>
            <a:ext cx="1395264" cy="5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MedInvestGroup | Mosco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064" y="-64606"/>
            <a:ext cx="848075" cy="8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Как к нам попасть? — ИСП РАН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98472"/>
            <a:ext cx="1589477" cy="41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803" y="-140659"/>
            <a:ext cx="843558" cy="84355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131840" y="4202899"/>
            <a:ext cx="4670803" cy="707886"/>
          </a:xfrm>
          <a:prstGeom prst="roundRect">
            <a:avLst/>
          </a:prstGeom>
          <a:solidFill>
            <a:srgbClr val="B3A2C7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Как вы планируете зарабатывать деньги? (продажи / аренда / лизинг / лицензия, абонентская плата и т.д.)?…"/>
          <p:cNvSpPr txBox="1"/>
          <p:nvPr/>
        </p:nvSpPr>
        <p:spPr>
          <a:xfrm>
            <a:off x="299813" y="1266763"/>
            <a:ext cx="8205267" cy="11043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8697" tIns="28697" rIns="28697" bIns="28697">
            <a:spAutoFit/>
          </a:bodyPr>
          <a:lstStyle/>
          <a:p>
            <a:pPr algn="l"/>
            <a:r>
              <a:rPr lang="ru-RU" sz="2000" b="1" dirty="0" smtClean="0">
                <a:solidFill>
                  <a:srgbClr val="403152"/>
                </a:solidFill>
                <a:latin typeface="-apple-system"/>
              </a:rPr>
              <a:t>Основные источники дохода</a:t>
            </a:r>
            <a:endParaRPr lang="ru-RU" sz="1800" dirty="0" smtClean="0">
              <a:solidFill>
                <a:srgbClr val="403152"/>
              </a:solidFill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03152"/>
                </a:solidFill>
                <a:latin typeface="-apple-system"/>
              </a:rPr>
              <a:t>прямые продажи устройств(</a:t>
            </a:r>
            <a:r>
              <a:rPr lang="en-US" sz="1600" dirty="0" smtClean="0">
                <a:solidFill>
                  <a:srgbClr val="403152"/>
                </a:solidFill>
                <a:latin typeface="-apple-system"/>
              </a:rPr>
              <a:t>B2B </a:t>
            </a:r>
            <a:r>
              <a:rPr lang="ru-RU" sz="1600" dirty="0" smtClean="0">
                <a:solidFill>
                  <a:srgbClr val="403152"/>
                </a:solidFill>
                <a:latin typeface="-apple-system"/>
              </a:rPr>
              <a:t>и </a:t>
            </a:r>
            <a:r>
              <a:rPr lang="en-US" sz="1600" dirty="0" smtClean="0">
                <a:solidFill>
                  <a:srgbClr val="403152"/>
                </a:solidFill>
                <a:latin typeface="-apple-system"/>
              </a:rPr>
              <a:t>B2C)</a:t>
            </a:r>
            <a:endParaRPr lang="ru-RU" sz="1600" dirty="0">
              <a:solidFill>
                <a:srgbClr val="403152"/>
              </a:solidFill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03152"/>
                </a:solidFill>
                <a:latin typeface="-apple-system"/>
              </a:rPr>
              <a:t>реклама в</a:t>
            </a:r>
            <a:r>
              <a:rPr lang="en-US" sz="1600" dirty="0" smtClean="0">
                <a:solidFill>
                  <a:srgbClr val="403152"/>
                </a:solidFill>
                <a:latin typeface="-apple-system"/>
              </a:rPr>
              <a:t> </a:t>
            </a:r>
            <a:r>
              <a:rPr lang="ru-RU" sz="1600" dirty="0" smtClean="0">
                <a:solidFill>
                  <a:srgbClr val="403152"/>
                </a:solidFill>
                <a:latin typeface="-apple-system"/>
              </a:rPr>
              <a:t>бесплатной версии мобильного приложения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03152"/>
                </a:solidFill>
                <a:latin typeface="-apple-system"/>
                <a:ea typeface="Calibri" panose="020F0502020204030204" pitchFamily="34" charset="0"/>
                <a:cs typeface="Calibri" panose="020F0502020204030204" pitchFamily="34" charset="0"/>
              </a:rPr>
              <a:t>подписка в платной версии для отключения рекламы</a:t>
            </a:r>
            <a:endParaRPr sz="1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Слайд 5. Бизнес-модель"/>
          <p:cNvSpPr txBox="1"/>
          <p:nvPr/>
        </p:nvSpPr>
        <p:spPr>
          <a:xfrm>
            <a:off x="299813" y="876561"/>
            <a:ext cx="1792830" cy="390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0814" tIns="40814" rIns="40814" bIns="40814">
            <a:spAutoFit/>
          </a:bodyPr>
          <a:lstStyle>
            <a:lvl1pPr algn="l" defTabSz="712787">
              <a:defRPr sz="4000" b="1">
                <a:solidFill>
                  <a:srgbClr val="FA8F0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2000" dirty="0" err="1" smtClean="0">
                <a:solidFill>
                  <a:srgbClr val="947BB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Бизнес-модель</a:t>
            </a:r>
            <a:endParaRPr sz="2000" dirty="0">
              <a:solidFill>
                <a:srgbClr val="947BB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19872" y="4202899"/>
            <a:ext cx="560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000" b="1" dirty="0">
                <a:solidFill>
                  <a:srgbClr val="403152"/>
                </a:solidFill>
                <a:latin typeface="-apple-system"/>
              </a:rPr>
              <a:t>Стоимость </a:t>
            </a:r>
            <a:r>
              <a:rPr lang="ru-RU" sz="2000" b="1" dirty="0" smtClean="0">
                <a:solidFill>
                  <a:srgbClr val="403152"/>
                </a:solidFill>
                <a:latin typeface="-apple-system"/>
              </a:rPr>
              <a:t>устройства</a:t>
            </a:r>
            <a:r>
              <a:rPr lang="ru-RU" sz="2000" dirty="0" smtClean="0">
                <a:solidFill>
                  <a:srgbClr val="403152"/>
                </a:solidFill>
                <a:latin typeface="-apple-system"/>
              </a:rPr>
              <a:t>:</a:t>
            </a:r>
            <a:r>
              <a:rPr lang="ru-RU" sz="2000" dirty="0">
                <a:solidFill>
                  <a:srgbClr val="403152"/>
                </a:solidFill>
                <a:latin typeface="-apple-system"/>
              </a:rPr>
              <a:t> </a:t>
            </a:r>
            <a:r>
              <a:rPr lang="ru-RU" sz="2000" b="1" dirty="0">
                <a:solidFill>
                  <a:srgbClr val="403152"/>
                </a:solidFill>
                <a:latin typeface="-apple-system"/>
              </a:rPr>
              <a:t>7000 </a:t>
            </a:r>
            <a:r>
              <a:rPr lang="ru-RU" sz="2000" b="1" dirty="0" smtClean="0">
                <a:solidFill>
                  <a:srgbClr val="403152"/>
                </a:solidFill>
                <a:latin typeface="-apple-system"/>
              </a:rPr>
              <a:t>руб</a:t>
            </a:r>
            <a:r>
              <a:rPr lang="ru-RU" sz="2000" dirty="0" smtClean="0">
                <a:solidFill>
                  <a:srgbClr val="403152"/>
                </a:solidFill>
                <a:latin typeface="-apple-system"/>
              </a:rPr>
              <a:t>.</a:t>
            </a:r>
            <a:endParaRPr lang="ru-RU" sz="2000" dirty="0">
              <a:solidFill>
                <a:srgbClr val="403152"/>
              </a:solidFill>
              <a:latin typeface="-apple-system"/>
            </a:endParaRPr>
          </a:p>
          <a:p>
            <a:pPr algn="l"/>
            <a:r>
              <a:rPr lang="ru-RU" sz="2000" b="1" dirty="0" smtClean="0">
                <a:solidFill>
                  <a:srgbClr val="403152"/>
                </a:solidFill>
                <a:latin typeface="-apple-system"/>
              </a:rPr>
              <a:t>Себестоимость</a:t>
            </a:r>
            <a:r>
              <a:rPr lang="ru-RU" sz="2000" dirty="0" smtClean="0">
                <a:solidFill>
                  <a:srgbClr val="403152"/>
                </a:solidFill>
                <a:latin typeface="-apple-system"/>
              </a:rPr>
              <a:t>:</a:t>
            </a:r>
            <a:r>
              <a:rPr lang="ru-RU" sz="2000" dirty="0">
                <a:solidFill>
                  <a:srgbClr val="403152"/>
                </a:solidFill>
                <a:latin typeface="-apple-system"/>
              </a:rPr>
              <a:t> </a:t>
            </a:r>
            <a:r>
              <a:rPr lang="ru-RU" sz="2000" b="1" dirty="0">
                <a:solidFill>
                  <a:srgbClr val="403152"/>
                </a:solidFill>
                <a:latin typeface="-apple-system"/>
              </a:rPr>
              <a:t>2400 </a:t>
            </a:r>
            <a:r>
              <a:rPr lang="ru-RU" sz="2000" b="1" dirty="0" smtClean="0">
                <a:solidFill>
                  <a:srgbClr val="403152"/>
                </a:solidFill>
                <a:latin typeface="-apple-system"/>
              </a:rPr>
              <a:t>руб</a:t>
            </a:r>
            <a:r>
              <a:rPr lang="ru-RU" sz="2000" dirty="0" smtClean="0">
                <a:solidFill>
                  <a:srgbClr val="403152"/>
                </a:solidFill>
                <a:latin typeface="-apple-system"/>
              </a:rPr>
              <a:t>.</a:t>
            </a:r>
            <a:endParaRPr lang="ru-RU" sz="2000" dirty="0">
              <a:solidFill>
                <a:srgbClr val="403152"/>
              </a:solidFill>
              <a:latin typeface="-apple-system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37920" y="497212"/>
            <a:ext cx="30060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000" dirty="0">
                <a:solidFill>
                  <a:srgbClr val="403152"/>
                </a:solidFill>
                <a:latin typeface="-apple-system"/>
              </a:rPr>
              <a:t/>
            </a:r>
            <a:br>
              <a:rPr lang="ru-RU" sz="2000" dirty="0">
                <a:solidFill>
                  <a:srgbClr val="403152"/>
                </a:solidFill>
                <a:latin typeface="-apple-system"/>
              </a:rPr>
            </a:br>
            <a:endParaRPr lang="ru-RU" sz="2000" dirty="0">
              <a:solidFill>
                <a:srgbClr val="403152"/>
              </a:solidFill>
              <a:latin typeface="-apple-system"/>
            </a:endParaRPr>
          </a:p>
          <a:p>
            <a:pPr algn="l"/>
            <a:r>
              <a:rPr lang="ru-RU" sz="2000" b="1" dirty="0" smtClean="0">
                <a:solidFill>
                  <a:srgbClr val="403152"/>
                </a:solidFill>
                <a:latin typeface="-apple-system"/>
              </a:rPr>
              <a:t>Каналы продаж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rgbClr val="403152"/>
                </a:solidFill>
                <a:latin typeface="-apple-system"/>
              </a:rPr>
              <a:t>м</a:t>
            </a:r>
            <a:r>
              <a:rPr lang="ru-RU" sz="1600" dirty="0" err="1" smtClean="0">
                <a:solidFill>
                  <a:srgbClr val="403152"/>
                </a:solidFill>
                <a:latin typeface="-apple-system"/>
              </a:rPr>
              <a:t>аркетплейсы</a:t>
            </a:r>
            <a:endParaRPr lang="ru-RU" sz="1600" dirty="0" smtClean="0">
              <a:solidFill>
                <a:srgbClr val="403152"/>
              </a:solidFill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dirty="0" err="1" smtClean="0">
                <a:solidFill>
                  <a:srgbClr val="403152"/>
                </a:solidFill>
                <a:latin typeface="-apple-system"/>
              </a:rPr>
              <a:t>мед.центры</a:t>
            </a:r>
            <a:endParaRPr lang="ru-RU" sz="1600" dirty="0" smtClean="0">
              <a:solidFill>
                <a:srgbClr val="403152"/>
              </a:solidFill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dirty="0" err="1" smtClean="0">
                <a:solidFill>
                  <a:srgbClr val="403152"/>
                </a:solidFill>
                <a:latin typeface="-apple-system"/>
              </a:rPr>
              <a:t>мед.сообщества</a:t>
            </a:r>
            <a:r>
              <a:rPr lang="ru-RU" sz="2000" dirty="0" smtClean="0">
                <a:solidFill>
                  <a:srgbClr val="403152"/>
                </a:solidFill>
                <a:latin typeface="-apple-system"/>
              </a:rPr>
              <a:t/>
            </a:r>
            <a:br>
              <a:rPr lang="ru-RU" sz="2000" dirty="0" smtClean="0">
                <a:solidFill>
                  <a:srgbClr val="403152"/>
                </a:solidFill>
                <a:latin typeface="-apple-system"/>
              </a:rPr>
            </a:br>
            <a:endParaRPr lang="ru-RU"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2629273"/>
            <a:ext cx="38884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400" b="1" dirty="0">
                <a:solidFill>
                  <a:srgbClr val="403152"/>
                </a:solidFill>
                <a:latin typeface="-apple-system"/>
              </a:rPr>
              <a:t>Что делаем сами</a:t>
            </a:r>
            <a:r>
              <a:rPr lang="ru-RU" sz="1400" dirty="0">
                <a:solidFill>
                  <a:srgbClr val="403152"/>
                </a:solidFill>
                <a:latin typeface="-apple-system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403152"/>
                </a:solidFill>
                <a:latin typeface="-apple-system"/>
              </a:rPr>
              <a:t>разработка </a:t>
            </a:r>
            <a:r>
              <a:rPr lang="ru-RU" sz="1400" dirty="0">
                <a:solidFill>
                  <a:srgbClr val="403152"/>
                </a:solidFill>
                <a:latin typeface="-apple-system"/>
              </a:rPr>
              <a:t>и производство </a:t>
            </a:r>
            <a:r>
              <a:rPr lang="ru-RU" sz="1400" dirty="0" smtClean="0">
                <a:solidFill>
                  <a:srgbClr val="403152"/>
                </a:solidFill>
                <a:latin typeface="-apple-system"/>
              </a:rPr>
              <a:t>устройства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403152"/>
                </a:solidFill>
                <a:latin typeface="-apple-system"/>
              </a:rPr>
              <a:t>разработка ПО</a:t>
            </a:r>
            <a:endParaRPr lang="ru-RU" sz="1400" dirty="0">
              <a:solidFill>
                <a:srgbClr val="403152"/>
              </a:solidFill>
              <a:latin typeface="-apple-system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403152"/>
                </a:solidFill>
                <a:latin typeface="-apple-system"/>
              </a:rPr>
              <a:t>обслуживание </a:t>
            </a:r>
            <a:r>
              <a:rPr lang="ru-RU" sz="1400" dirty="0">
                <a:solidFill>
                  <a:srgbClr val="403152"/>
                </a:solidFill>
                <a:latin typeface="-apple-system"/>
              </a:rPr>
              <a:t>клиентов и техническая </a:t>
            </a:r>
            <a:r>
              <a:rPr lang="ru-RU" sz="1400" dirty="0" smtClean="0">
                <a:solidFill>
                  <a:srgbClr val="403152"/>
                </a:solidFill>
                <a:latin typeface="-apple-system"/>
              </a:rPr>
              <a:t>поддержка</a:t>
            </a:r>
            <a:endParaRPr lang="ru-RU" sz="1400" dirty="0">
              <a:solidFill>
                <a:srgbClr val="403152"/>
              </a:solidFill>
              <a:latin typeface="-apple-system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20172" y="2624081"/>
            <a:ext cx="406794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400" b="1" dirty="0">
                <a:solidFill>
                  <a:srgbClr val="403152"/>
                </a:solidFill>
                <a:latin typeface="-apple-system"/>
              </a:rPr>
              <a:t>Что отдаем на аутсорсинг</a:t>
            </a:r>
            <a:r>
              <a:rPr lang="ru-RU" sz="1400" b="1" dirty="0" smtClean="0">
                <a:solidFill>
                  <a:srgbClr val="403152"/>
                </a:solidFill>
                <a:latin typeface="-apple-system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403152"/>
                </a:solidFill>
                <a:latin typeface="-apple-system"/>
              </a:rPr>
              <a:t>логистика </a:t>
            </a:r>
            <a:r>
              <a:rPr lang="ru-RU" sz="1400" dirty="0">
                <a:solidFill>
                  <a:srgbClr val="403152"/>
                </a:solidFill>
                <a:latin typeface="-apple-system"/>
              </a:rPr>
              <a:t>и </a:t>
            </a:r>
            <a:r>
              <a:rPr lang="ru-RU" sz="1400" dirty="0" smtClean="0">
                <a:solidFill>
                  <a:srgbClr val="403152"/>
                </a:solidFill>
                <a:latin typeface="-apple-system"/>
              </a:rPr>
              <a:t>доставка</a:t>
            </a:r>
            <a:endParaRPr lang="ru-RU" sz="1400" dirty="0">
              <a:solidFill>
                <a:srgbClr val="403152"/>
              </a:solidFill>
              <a:latin typeface="-apple-system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403152"/>
                </a:solidFill>
                <a:latin typeface="-apple-system"/>
              </a:rPr>
              <a:t>реклама </a:t>
            </a:r>
            <a:r>
              <a:rPr lang="ru-RU" sz="1400" dirty="0">
                <a:solidFill>
                  <a:srgbClr val="403152"/>
                </a:solidFill>
                <a:latin typeface="-apple-system"/>
              </a:rPr>
              <a:t>и </a:t>
            </a:r>
            <a:r>
              <a:rPr lang="en-US" sz="1400" dirty="0">
                <a:solidFill>
                  <a:srgbClr val="403152"/>
                </a:solidFill>
                <a:latin typeface="-apple-system"/>
              </a:rPr>
              <a:t>PR-</a:t>
            </a:r>
            <a:r>
              <a:rPr lang="ru-RU" sz="1400" dirty="0" smtClean="0">
                <a:solidFill>
                  <a:srgbClr val="403152"/>
                </a:solidFill>
                <a:latin typeface="-apple-system"/>
              </a:rPr>
              <a:t>кампании</a:t>
            </a:r>
            <a:endParaRPr lang="ru-RU" sz="1400" dirty="0">
              <a:solidFill>
                <a:srgbClr val="403152"/>
              </a:solidFill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ru-RU" sz="1600" b="1" dirty="0">
              <a:solidFill>
                <a:srgbClr val="403152"/>
              </a:solidFill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ru-RU" sz="1600" b="1" dirty="0">
              <a:solidFill>
                <a:srgbClr val="403152"/>
              </a:solidFill>
              <a:latin typeface="-apple-system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2857"/>
          <a:stretch/>
        </p:blipFill>
        <p:spPr>
          <a:xfrm>
            <a:off x="269709" y="2931790"/>
            <a:ext cx="2358075" cy="1799834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softEdge rad="0"/>
          </a:effec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6020172" y="2499742"/>
            <a:ext cx="0" cy="1479784"/>
          </a:xfrm>
          <a:prstGeom prst="line">
            <a:avLst/>
          </a:prstGeom>
          <a:noFill/>
          <a:ln w="25400" cap="flat">
            <a:solidFill>
              <a:srgbClr val="B483B7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Номер слайда 11"/>
          <p:cNvSpPr>
            <a:spLocks noGrp="1"/>
          </p:cNvSpPr>
          <p:nvPr>
            <p:ph type="sldNum" sz="quarter" idx="2"/>
          </p:nvPr>
        </p:nvSpPr>
        <p:spPr>
          <a:xfrm>
            <a:off x="8799965" y="4800322"/>
            <a:ext cx="217077" cy="220925"/>
          </a:xfrm>
        </p:spPr>
        <p:txBody>
          <a:bodyPr/>
          <a:lstStyle/>
          <a:p>
            <a:fld id="{86CB4B4D-7CA3-9044-876B-883B54F8677D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236034" y="-172768"/>
            <a:ext cx="9704578" cy="988197"/>
          </a:xfrm>
          <a:prstGeom prst="rect">
            <a:avLst/>
          </a:prstGeom>
        </p:spPr>
      </p:pic>
      <p:pic>
        <p:nvPicPr>
          <p:cNvPr id="18" name="Picture 100" descr="Файл:Логотип НГТУ НЭТИ.png — Википеди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84" y="75356"/>
            <a:ext cx="1395264" cy="5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MedInvestGroup | Mosco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064" y="-64606"/>
            <a:ext cx="848075" cy="8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Как к нам попасть? — ИСП РАН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98472"/>
            <a:ext cx="1589477" cy="41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803" y="-140659"/>
            <a:ext cx="843558" cy="84355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Слайд 6. Конкуренция"/>
          <p:cNvSpPr txBox="1"/>
          <p:nvPr/>
        </p:nvSpPr>
        <p:spPr>
          <a:xfrm>
            <a:off x="463697" y="915566"/>
            <a:ext cx="1574821" cy="390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0814" tIns="40814" rIns="40814" bIns="40814">
            <a:spAutoFit/>
          </a:bodyPr>
          <a:lstStyle>
            <a:lvl1pPr algn="l" defTabSz="712787">
              <a:defRPr sz="4000" b="1">
                <a:solidFill>
                  <a:srgbClr val="FA8F0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2000" dirty="0" err="1" smtClean="0">
                <a:solidFill>
                  <a:srgbClr val="947BB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Конкуренция</a:t>
            </a:r>
            <a:endParaRPr sz="2000" dirty="0">
              <a:solidFill>
                <a:srgbClr val="947BB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233987"/>
              </p:ext>
            </p:extLst>
          </p:nvPr>
        </p:nvGraphicFramePr>
        <p:xfrm>
          <a:off x="448767" y="1305768"/>
          <a:ext cx="8356774" cy="356444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224701"/>
                <a:gridCol w="1921164"/>
                <a:gridCol w="1548807"/>
                <a:gridCol w="1704350"/>
                <a:gridCol w="957752"/>
              </a:tblGrid>
              <a:tr h="8339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Тип устройства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Анализ </a:t>
                      </a:r>
                      <a:r>
                        <a:rPr lang="ru-RU" sz="1200" dirty="0">
                          <a:effectLst/>
                        </a:rPr>
                        <a:t>кариограммы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(Полный/ЧСС</a:t>
                      </a:r>
                      <a:r>
                        <a:rPr lang="en-US" sz="1200" dirty="0" smtClean="0">
                          <a:effectLst/>
                        </a:rPr>
                        <a:t>/</a:t>
                      </a: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нет</a:t>
                      </a:r>
                      <a:r>
                        <a:rPr lang="ru-RU" sz="1200" dirty="0">
                          <a:effectLst/>
                        </a:rPr>
                        <a:t>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Совместимость с устройствами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Цена, руб.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09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Домашний </a:t>
                      </a:r>
                      <a:r>
                        <a:rPr lang="ru-RU" sz="1200" dirty="0" smtClean="0">
                          <a:effectLst/>
                        </a:rPr>
                        <a:t>кардиограф</a:t>
                      </a:r>
                      <a:br>
                        <a:rPr lang="ru-RU" sz="1200" dirty="0" smtClean="0">
                          <a:effectLst/>
                        </a:rPr>
                      </a:br>
                      <a:r>
                        <a:rPr lang="ru-RU" sz="1200" dirty="0" smtClean="0">
                          <a:effectLst/>
                        </a:rPr>
                        <a:t>(РФ)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9546D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3-х канальный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9546D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Полный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9546D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</a:rPr>
                        <a:t>iOS</a:t>
                      </a:r>
                      <a:r>
                        <a:rPr lang="en-US" sz="1200" dirty="0" smtClean="0">
                          <a:effectLst/>
                        </a:rPr>
                        <a:t>, </a:t>
                      </a:r>
                      <a:r>
                        <a:rPr lang="ru-RU" sz="1200" dirty="0" err="1" smtClean="0">
                          <a:effectLst/>
                        </a:rPr>
                        <a:t>Android</a:t>
                      </a:r>
                      <a:endParaRPr lang="en-US" sz="1200" dirty="0" smtClean="0">
                        <a:effectLst/>
                      </a:endParaRPr>
                    </a:p>
                  </a:txBody>
                  <a:tcPr marL="68580" marR="68580" marT="9525" marB="0" anchor="ctr">
                    <a:solidFill>
                      <a:srgbClr val="9546D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7000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9546DE">
                        <a:alpha val="20000"/>
                      </a:srgbClr>
                    </a:solidFill>
                  </a:tcPr>
                </a:tc>
              </a:tr>
              <a:tr h="8437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Кардиомонитор </a:t>
                      </a:r>
                      <a:r>
                        <a:rPr lang="ru-RU" sz="1200" dirty="0" err="1">
                          <a:effectLst/>
                        </a:rPr>
                        <a:t>кардиокарта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CardioQVARK</a:t>
                      </a:r>
                      <a:r>
                        <a:rPr lang="ru-RU" sz="1200" dirty="0" smtClean="0">
                          <a:effectLst/>
                        </a:rPr>
                        <a:t/>
                      </a:r>
                      <a:br>
                        <a:rPr lang="ru-RU" sz="1200" dirty="0" smtClean="0">
                          <a:effectLst/>
                        </a:rPr>
                      </a:br>
                      <a:r>
                        <a:rPr lang="ru-RU" sz="1200" dirty="0" smtClean="0">
                          <a:effectLst/>
                        </a:rPr>
                        <a:t>(КНР)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</a:t>
                      </a:r>
                      <a:r>
                        <a:rPr lang="ru-RU" sz="1200" dirty="0" smtClean="0">
                          <a:effectLst/>
                        </a:rPr>
                        <a:t>-но </a:t>
                      </a:r>
                      <a:r>
                        <a:rPr lang="ru-RU" sz="1200" dirty="0">
                          <a:effectLst/>
                        </a:rPr>
                        <a:t>канальный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ЧСС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Android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9830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09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Фитнес-браслет </a:t>
                      </a:r>
                      <a:r>
                        <a:rPr lang="ru-RU" sz="1200" dirty="0" err="1">
                          <a:effectLst/>
                        </a:rPr>
                        <a:t>Whoop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4.0</a:t>
                      </a:r>
                      <a:br>
                        <a:rPr lang="ru-RU" sz="1200" dirty="0" smtClean="0">
                          <a:effectLst/>
                        </a:rPr>
                      </a:br>
                      <a:r>
                        <a:rPr lang="ru-RU" sz="1200" dirty="0" smtClean="0">
                          <a:effectLst/>
                        </a:rPr>
                        <a:t>(КНР)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9546D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1-но канальный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9546D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9546D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iOS, Android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9546D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7500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9546DE">
                        <a:alpha val="20000"/>
                      </a:srgbClr>
                    </a:solidFill>
                  </a:tcPr>
                </a:tc>
              </a:tr>
              <a:tr h="4308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Кардиофлешка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ECG </a:t>
                      </a:r>
                      <a:r>
                        <a:rPr lang="en-US" sz="1100" dirty="0" smtClean="0">
                          <a:effectLst/>
                        </a:rPr>
                        <a:t>Dongle</a:t>
                      </a:r>
                      <a:br>
                        <a:rPr lang="en-US" sz="1100" dirty="0" smtClean="0">
                          <a:effectLst/>
                        </a:rPr>
                      </a:br>
                      <a:r>
                        <a:rPr lang="ru-RU" sz="1100" dirty="0" smtClean="0">
                          <a:effectLst/>
                        </a:rPr>
                        <a:t>(РФ)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3-но </a:t>
                      </a:r>
                      <a:r>
                        <a:rPr lang="ru-RU" sz="1200" dirty="0">
                          <a:effectLst/>
                        </a:rPr>
                        <a:t>канальный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Полный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Android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15200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42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Wellue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DuoEK</a:t>
                      </a:r>
                      <a:r>
                        <a:rPr lang="ru-RU" sz="1200" dirty="0" smtClean="0">
                          <a:effectLst/>
                        </a:rPr>
                        <a:t/>
                      </a:r>
                      <a:br>
                        <a:rPr lang="ru-RU" sz="1200" dirty="0" smtClean="0">
                          <a:effectLst/>
                        </a:rPr>
                      </a:br>
                      <a:r>
                        <a:rPr lang="ru-RU" sz="1200" dirty="0" smtClean="0">
                          <a:effectLst/>
                        </a:rPr>
                        <a:t>(КНР)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9546D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1-но </a:t>
                      </a:r>
                      <a:r>
                        <a:rPr lang="ru-RU" sz="1200" dirty="0">
                          <a:effectLst/>
                        </a:rPr>
                        <a:t>канальный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9546D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ЧСС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9546D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iOS</a:t>
                      </a:r>
                      <a:r>
                        <a:rPr lang="ru-RU" sz="1200" dirty="0">
                          <a:effectLst/>
                        </a:rPr>
                        <a:t>, </a:t>
                      </a:r>
                      <a:r>
                        <a:rPr lang="ru-RU" sz="1200" dirty="0" err="1">
                          <a:effectLst/>
                        </a:rPr>
                        <a:t>Android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9546D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8000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9546DE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>
          <a:xfrm>
            <a:off x="8820472" y="4876006"/>
            <a:ext cx="217077" cy="220925"/>
          </a:xfrm>
        </p:spPr>
        <p:txBody>
          <a:bodyPr/>
          <a:lstStyle/>
          <a:p>
            <a:fld id="{86CB4B4D-7CA3-9044-876B-883B54F8677D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-236034" y="-172768"/>
            <a:ext cx="9704578" cy="988197"/>
          </a:xfrm>
          <a:prstGeom prst="rect">
            <a:avLst/>
          </a:prstGeom>
        </p:spPr>
      </p:pic>
      <p:pic>
        <p:nvPicPr>
          <p:cNvPr id="10" name="Picture 100" descr="Файл:Логотип НГТУ НЭТИ.png — Википед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84" y="75356"/>
            <a:ext cx="1395264" cy="5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MedInvestGroup | Mosco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064" y="-64606"/>
            <a:ext cx="848075" cy="8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Как к нам попасть? — ИСП РАН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98472"/>
            <a:ext cx="1589477" cy="41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803" y="-140659"/>
            <a:ext cx="843558" cy="84355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Слайд 7. Маркетинг"/>
          <p:cNvSpPr txBox="1"/>
          <p:nvPr/>
        </p:nvSpPr>
        <p:spPr>
          <a:xfrm>
            <a:off x="426201" y="987574"/>
            <a:ext cx="1300707" cy="390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0814" tIns="40814" rIns="40814" bIns="40814">
            <a:spAutoFit/>
          </a:bodyPr>
          <a:lstStyle>
            <a:lvl1pPr algn="l" defTabSz="712787">
              <a:defRPr sz="4000" b="1">
                <a:solidFill>
                  <a:srgbClr val="FA8F0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2000" dirty="0" err="1" smtClean="0">
                <a:solidFill>
                  <a:srgbClr val="947BB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Маркетинг</a:t>
            </a:r>
            <a:endParaRPr sz="2000" dirty="0">
              <a:solidFill>
                <a:srgbClr val="947BB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9549" y="1415811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ru-RU" sz="2000" b="1" dirty="0">
                <a:solidFill>
                  <a:srgbClr val="403152"/>
                </a:solidFill>
                <a:latin typeface="-apple-system"/>
              </a:rPr>
              <a:t>Способы привлечения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800" b="1" dirty="0" err="1" smtClean="0">
                <a:solidFill>
                  <a:srgbClr val="403152"/>
                </a:solidFill>
                <a:latin typeface="-apple-system"/>
              </a:rPr>
              <a:t>Таргетированная</a:t>
            </a:r>
            <a:r>
              <a:rPr lang="ru-RU" sz="1800" b="1" dirty="0" smtClean="0">
                <a:solidFill>
                  <a:srgbClr val="403152"/>
                </a:solidFill>
                <a:latin typeface="-apple-system"/>
              </a:rPr>
              <a:t> реклама</a:t>
            </a:r>
            <a:r>
              <a:rPr lang="ru-RU" sz="1800" dirty="0" smtClean="0">
                <a:solidFill>
                  <a:srgbClr val="403152"/>
                </a:solidFill>
                <a:latin typeface="-apple-system"/>
              </a:rPr>
              <a:t>:</a:t>
            </a:r>
          </a:p>
          <a:p>
            <a:pPr algn="l"/>
            <a:r>
              <a:rPr lang="ru-RU" sz="1800" dirty="0" err="1">
                <a:solidFill>
                  <a:srgbClr val="403152"/>
                </a:solidFill>
                <a:latin typeface="-apple-system"/>
              </a:rPr>
              <a:t>Вк</a:t>
            </a:r>
            <a:r>
              <a:rPr lang="en-US" sz="1800" dirty="0">
                <a:solidFill>
                  <a:srgbClr val="403152"/>
                </a:solidFill>
                <a:latin typeface="-apple-system"/>
              </a:rPr>
              <a:t>:</a:t>
            </a:r>
            <a:br>
              <a:rPr lang="en-US" sz="1800" dirty="0">
                <a:solidFill>
                  <a:srgbClr val="403152"/>
                </a:solidFill>
                <a:latin typeface="-apple-system"/>
              </a:rPr>
            </a:br>
            <a:r>
              <a:rPr lang="ru-RU" sz="1800" dirty="0">
                <a:solidFill>
                  <a:srgbClr val="403152"/>
                </a:solidFill>
                <a:latin typeface="-apple-system"/>
              </a:rPr>
              <a:t>Одноклассники</a:t>
            </a:r>
            <a:r>
              <a:rPr lang="en-US" sz="1800" dirty="0">
                <a:solidFill>
                  <a:srgbClr val="403152"/>
                </a:solidFill>
                <a:latin typeface="-apple-system"/>
              </a:rPr>
              <a:t>:</a:t>
            </a:r>
            <a:r>
              <a:rPr lang="ru-RU" sz="1800" dirty="0">
                <a:solidFill>
                  <a:srgbClr val="403152"/>
                </a:solidFill>
                <a:latin typeface="-apple-system"/>
              </a:rPr>
              <a:t> </a:t>
            </a:r>
            <a:endParaRPr lang="ru-RU" sz="1800" dirty="0" smtClean="0">
              <a:solidFill>
                <a:srgbClr val="403152"/>
              </a:solidFill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800" b="1" dirty="0" err="1" smtClean="0">
                <a:solidFill>
                  <a:srgbClr val="403152"/>
                </a:solidFill>
                <a:latin typeface="-apple-system"/>
              </a:rPr>
              <a:t>Google</a:t>
            </a:r>
            <a:r>
              <a:rPr lang="ru-RU" sz="1800" b="1" dirty="0" smtClean="0">
                <a:solidFill>
                  <a:srgbClr val="403152"/>
                </a:solidFill>
                <a:latin typeface="-apple-system"/>
              </a:rPr>
              <a:t> </a:t>
            </a:r>
            <a:r>
              <a:rPr lang="ru-RU" sz="1800" b="1" dirty="0" err="1">
                <a:solidFill>
                  <a:srgbClr val="403152"/>
                </a:solidFill>
                <a:latin typeface="-apple-system"/>
              </a:rPr>
              <a:t>Ads</a:t>
            </a:r>
            <a:r>
              <a:rPr lang="ru-RU" sz="1800" b="1" dirty="0">
                <a:solidFill>
                  <a:srgbClr val="403152"/>
                </a:solidFill>
                <a:latin typeface="-apple-system"/>
              </a:rPr>
              <a:t> и Яндекс </a:t>
            </a:r>
            <a:r>
              <a:rPr lang="ru-RU" sz="1800" b="1" dirty="0" err="1" smtClean="0">
                <a:solidFill>
                  <a:srgbClr val="403152"/>
                </a:solidFill>
                <a:latin typeface="-apple-system"/>
              </a:rPr>
              <a:t>Директ</a:t>
            </a:r>
            <a:endParaRPr lang="ru-RU" sz="1800" dirty="0" smtClean="0">
              <a:solidFill>
                <a:srgbClr val="403152"/>
              </a:solidFill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rgbClr val="403152"/>
                </a:solidFill>
                <a:latin typeface="-apple-system"/>
              </a:rPr>
              <a:t>Акции </a:t>
            </a:r>
            <a:r>
              <a:rPr lang="ru-RU" sz="1800" b="1" dirty="0">
                <a:solidFill>
                  <a:srgbClr val="403152"/>
                </a:solidFill>
                <a:latin typeface="-apple-system"/>
              </a:rPr>
              <a:t>и реклама </a:t>
            </a:r>
            <a:r>
              <a:rPr lang="en-US" sz="1800" dirty="0" err="1">
                <a:solidFill>
                  <a:srgbClr val="403152"/>
                </a:solidFill>
                <a:latin typeface="-apple-system"/>
              </a:rPr>
              <a:t>Wildberris</a:t>
            </a:r>
            <a:r>
              <a:rPr lang="en-US" sz="1800" dirty="0">
                <a:solidFill>
                  <a:srgbClr val="403152"/>
                </a:solidFill>
                <a:latin typeface="-apple-system"/>
              </a:rPr>
              <a:t> </a:t>
            </a:r>
            <a:r>
              <a:rPr lang="ru-RU" sz="1800" dirty="0">
                <a:solidFill>
                  <a:srgbClr val="403152"/>
                </a:solidFill>
                <a:latin typeface="-apple-system"/>
              </a:rPr>
              <a:t>и </a:t>
            </a:r>
            <a:r>
              <a:rPr lang="en-US" sz="1800" dirty="0" err="1" smtClean="0">
                <a:solidFill>
                  <a:srgbClr val="403152"/>
                </a:solidFill>
                <a:latin typeface="-apple-system"/>
              </a:rPr>
              <a:t>Ozon</a:t>
            </a:r>
            <a:endParaRPr lang="ru-RU" sz="1800" b="1" dirty="0" smtClean="0">
              <a:solidFill>
                <a:srgbClr val="403152"/>
              </a:solidFill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rgbClr val="403152"/>
                </a:solidFill>
                <a:latin typeface="-apple-system"/>
              </a:rPr>
              <a:t>Сотрудничество </a:t>
            </a:r>
            <a:r>
              <a:rPr lang="ru-RU" sz="1800" b="1" dirty="0">
                <a:solidFill>
                  <a:srgbClr val="403152"/>
                </a:solidFill>
                <a:latin typeface="-apple-system"/>
              </a:rPr>
              <a:t>с клиниками</a:t>
            </a:r>
            <a:r>
              <a:rPr lang="ru-RU" sz="1800" dirty="0">
                <a:solidFill>
                  <a:srgbClr val="403152"/>
                </a:solidFill>
                <a:latin typeface="-apple-system"/>
              </a:rPr>
              <a:t>: Партнерство с медицинскими </a:t>
            </a:r>
            <a:r>
              <a:rPr lang="ru-RU" sz="1800" dirty="0" smtClean="0">
                <a:solidFill>
                  <a:srgbClr val="403152"/>
                </a:solidFill>
                <a:latin typeface="-apple-system"/>
              </a:rPr>
              <a:t>центрами</a:t>
            </a:r>
            <a:br>
              <a:rPr lang="ru-RU" sz="1800" dirty="0" smtClean="0">
                <a:solidFill>
                  <a:srgbClr val="403152"/>
                </a:solidFill>
                <a:latin typeface="-apple-system"/>
              </a:rPr>
            </a:br>
            <a:r>
              <a:rPr lang="ru-RU" sz="1800" dirty="0" smtClean="0">
                <a:solidFill>
                  <a:srgbClr val="403152"/>
                </a:solidFill>
                <a:latin typeface="-apple-system"/>
              </a:rPr>
              <a:t>(Партнеры </a:t>
            </a:r>
            <a:r>
              <a:rPr lang="ru-RU" sz="1800" dirty="0" err="1" smtClean="0">
                <a:solidFill>
                  <a:srgbClr val="403152"/>
                </a:solidFill>
                <a:latin typeface="-apple-system"/>
              </a:rPr>
              <a:t>МедИнвестГрупп</a:t>
            </a:r>
            <a:r>
              <a:rPr lang="ru-RU" sz="1800" dirty="0" smtClean="0">
                <a:solidFill>
                  <a:srgbClr val="403152"/>
                </a:solidFill>
                <a:latin typeface="-apple-system"/>
              </a:rPr>
              <a:t>)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ru-RU" sz="1800" dirty="0">
              <a:solidFill>
                <a:srgbClr val="403152"/>
              </a:solidFill>
              <a:latin typeface="-apple-system"/>
            </a:endParaRPr>
          </a:p>
          <a:p>
            <a:pPr algn="l"/>
            <a:endParaRPr lang="ru-RU" sz="1800" dirty="0">
              <a:solidFill>
                <a:srgbClr val="403152"/>
              </a:solidFill>
              <a:latin typeface="-apple-system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1410416"/>
            <a:ext cx="399593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000" b="1" dirty="0" smtClean="0">
                <a:solidFill>
                  <a:srgbClr val="403152"/>
                </a:solidFill>
                <a:latin typeface="-apple-system"/>
              </a:rPr>
              <a:t>Стоимость привлечения и эффективность</a:t>
            </a:r>
          </a:p>
          <a:p>
            <a:pPr algn="l"/>
            <a:r>
              <a:rPr lang="ru-RU" sz="1800" dirty="0" smtClean="0">
                <a:solidFill>
                  <a:srgbClr val="403152"/>
                </a:solidFill>
                <a:latin typeface="-apple-system"/>
              </a:rPr>
              <a:t>Стоимость </a:t>
            </a:r>
            <a:r>
              <a:rPr lang="ru-RU" sz="1800" dirty="0">
                <a:solidFill>
                  <a:srgbClr val="403152"/>
                </a:solidFill>
                <a:latin typeface="-apple-system"/>
              </a:rPr>
              <a:t>привлечения одного </a:t>
            </a:r>
            <a:r>
              <a:rPr lang="ru-RU" sz="1800" dirty="0" smtClean="0">
                <a:solidFill>
                  <a:srgbClr val="403152"/>
                </a:solidFill>
                <a:latin typeface="-apple-system"/>
              </a:rPr>
              <a:t>клиента 300-500 руб.</a:t>
            </a:r>
            <a:br>
              <a:rPr lang="ru-RU" sz="1800" dirty="0" smtClean="0">
                <a:solidFill>
                  <a:srgbClr val="403152"/>
                </a:solidFill>
                <a:latin typeface="-apple-system"/>
              </a:rPr>
            </a:br>
            <a:endParaRPr lang="ru-RU" sz="1800" dirty="0">
              <a:solidFill>
                <a:srgbClr val="403152"/>
              </a:solidFill>
              <a:latin typeface="-apple-system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>
          <a:xfrm>
            <a:off x="8855968" y="4803998"/>
            <a:ext cx="217077" cy="220925"/>
          </a:xfrm>
        </p:spPr>
        <p:txBody>
          <a:bodyPr/>
          <a:lstStyle/>
          <a:p>
            <a:fld id="{86CB4B4D-7CA3-9044-876B-883B54F8677D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-236034" y="-172768"/>
            <a:ext cx="9704578" cy="988197"/>
          </a:xfrm>
          <a:prstGeom prst="rect">
            <a:avLst/>
          </a:prstGeom>
        </p:spPr>
      </p:pic>
      <p:pic>
        <p:nvPicPr>
          <p:cNvPr id="12" name="Picture 100" descr="Файл:Логотип НГТУ НЭТИ.png — Википед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84" y="75356"/>
            <a:ext cx="1395264" cy="5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MedInvestGroup | Mosco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064" y="-64606"/>
            <a:ext cx="848075" cy="8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Как к нам попасть? — ИСП РАН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98472"/>
            <a:ext cx="1589477" cy="41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803" y="-140659"/>
            <a:ext cx="843558" cy="84355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Слайд 8. Команда проекта"/>
          <p:cNvSpPr txBox="1"/>
          <p:nvPr/>
        </p:nvSpPr>
        <p:spPr>
          <a:xfrm>
            <a:off x="393136" y="1008967"/>
            <a:ext cx="2041295" cy="390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0814" tIns="40814" rIns="40814" bIns="40814">
            <a:spAutoFit/>
          </a:bodyPr>
          <a:lstStyle>
            <a:lvl1pPr algn="l" defTabSz="712787">
              <a:defRPr sz="4000" b="1">
                <a:solidFill>
                  <a:srgbClr val="FA8F0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2000" dirty="0" err="1" smtClean="0">
                <a:solidFill>
                  <a:srgbClr val="947BB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Команда</a:t>
            </a:r>
            <a:r>
              <a:rPr sz="2000" dirty="0" smtClean="0">
                <a:solidFill>
                  <a:srgbClr val="947BB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 err="1">
                <a:solidFill>
                  <a:srgbClr val="947BB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проекта</a:t>
            </a:r>
            <a:endParaRPr sz="2000" dirty="0">
              <a:solidFill>
                <a:srgbClr val="947BB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xmlns="" id="{99FF9CA9-D6D7-FBD2-6467-958B59C9D1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347843"/>
              </p:ext>
            </p:extLst>
          </p:nvPr>
        </p:nvGraphicFramePr>
        <p:xfrm>
          <a:off x="611560" y="1583322"/>
          <a:ext cx="2232248" cy="3468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" name="CorelDRAW" r:id="rId4" imgW="5321594" imgH="6578781" progId="CorelDraw.Graphic.25">
                  <p:embed/>
                </p:oleObj>
              </mc:Choice>
              <mc:Fallback>
                <p:oleObj name="CorelDRAW" r:id="rId4" imgW="5321594" imgH="6578781" progId="CorelDraw.Graphic.25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xmlns="" id="{8C3E4757-9E71-55E4-34DD-88A22C11F1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560" y="1583322"/>
                        <a:ext cx="2232248" cy="34688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01AD2DA-C134-2DDC-FF1B-5E591477BF66}"/>
              </a:ext>
            </a:extLst>
          </p:cNvPr>
          <p:cNvSpPr txBox="1"/>
          <p:nvPr/>
        </p:nvSpPr>
        <p:spPr>
          <a:xfrm>
            <a:off x="845584" y="3851853"/>
            <a:ext cx="1764197" cy="1015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447416">
              <a:buSzPct val="100000"/>
              <a:buChar char="-"/>
              <a:defRPr sz="2800">
                <a:solidFill>
                  <a:srgbClr val="4040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Скоробогатов Ярослав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-CEO 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 разработчик</a:t>
            </a:r>
            <a:b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-Есть 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научные публикации по теме проекта</a:t>
            </a:r>
          </a:p>
        </p:txBody>
      </p:sp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xmlns="" id="{99FF9CA9-D6D7-FBD2-6467-958B59C9D1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910803"/>
              </p:ext>
            </p:extLst>
          </p:nvPr>
        </p:nvGraphicFramePr>
        <p:xfrm>
          <a:off x="3629804" y="1583321"/>
          <a:ext cx="2232248" cy="3468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9" name="CorelDRAW" r:id="rId6" imgW="5321594" imgH="6578781" progId="CorelDraw.Graphic.25">
                  <p:embed/>
                </p:oleObj>
              </mc:Choice>
              <mc:Fallback>
                <p:oleObj name="CorelDRAW" r:id="rId6" imgW="5321594" imgH="6578781" progId="CorelDraw.Graphic.2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29804" y="1583321"/>
                        <a:ext cx="2232248" cy="34688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01AD2DA-C134-2DDC-FF1B-5E591477BF66}"/>
              </a:ext>
            </a:extLst>
          </p:cNvPr>
          <p:cNvSpPr txBox="1"/>
          <p:nvPr/>
        </p:nvSpPr>
        <p:spPr>
          <a:xfrm>
            <a:off x="3953840" y="3851853"/>
            <a:ext cx="1584176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447416">
              <a:buSzPct val="100000"/>
              <a:buChar char="-"/>
              <a:defRPr sz="2800">
                <a:solidFill>
                  <a:srgbClr val="4040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ru-RU" sz="1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Просвиркин</a:t>
            </a: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Никита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-Программист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-Победитель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хакатонов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олимпиад</a:t>
            </a:r>
          </a:p>
        </p:txBody>
      </p:sp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xmlns="" id="{99FF9CA9-D6D7-FBD2-6467-958B59C9D1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122101"/>
              </p:ext>
            </p:extLst>
          </p:nvPr>
        </p:nvGraphicFramePr>
        <p:xfrm>
          <a:off x="6648048" y="1583320"/>
          <a:ext cx="2232248" cy="3468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0" name="CorelDRAW" r:id="rId7" imgW="5321594" imgH="6578781" progId="CorelDraw.Graphic.25">
                  <p:embed/>
                </p:oleObj>
              </mc:Choice>
              <mc:Fallback>
                <p:oleObj name="CorelDRAW" r:id="rId7" imgW="5321594" imgH="6578781" progId="CorelDraw.Graphic.2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48048" y="1583320"/>
                        <a:ext cx="2232248" cy="34688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01AD2DA-C134-2DDC-FF1B-5E591477BF66}"/>
              </a:ext>
            </a:extLst>
          </p:cNvPr>
          <p:cNvSpPr txBox="1"/>
          <p:nvPr/>
        </p:nvSpPr>
        <p:spPr>
          <a:xfrm>
            <a:off x="6972084" y="3851853"/>
            <a:ext cx="1584176" cy="1015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447416">
              <a:buSzPct val="100000"/>
              <a:buChar char="-"/>
              <a:defRPr sz="2800">
                <a:solidFill>
                  <a:srgbClr val="4040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Алексеев Дмитрий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-Врач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-Есть 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научные публикации по теме проекта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>
          <a:xfrm>
            <a:off x="8859011" y="4862541"/>
            <a:ext cx="217077" cy="220925"/>
          </a:xfrm>
        </p:spPr>
        <p:txBody>
          <a:bodyPr/>
          <a:lstStyle/>
          <a:p>
            <a:fld id="{86CB4B4D-7CA3-9044-876B-883B54F8677D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99" y="1695015"/>
            <a:ext cx="1619340" cy="21568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084" y="1695016"/>
            <a:ext cx="1619172" cy="21707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527" y="1695015"/>
            <a:ext cx="1519518" cy="215683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V="1">
            <a:off x="-236034" y="-172768"/>
            <a:ext cx="9704578" cy="988197"/>
          </a:xfrm>
          <a:prstGeom prst="rect">
            <a:avLst/>
          </a:prstGeom>
        </p:spPr>
      </p:pic>
      <p:pic>
        <p:nvPicPr>
          <p:cNvPr id="22" name="Picture 100" descr="Файл:Логотип НГТУ НЭТИ.png — Википеди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84" y="75356"/>
            <a:ext cx="1395264" cy="5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MedInvestGroup | Moscow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064" y="-64606"/>
            <a:ext cx="848075" cy="8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Как к нам попасть? — ИСП РАН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98472"/>
            <a:ext cx="1589477" cy="41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803" y="-140659"/>
            <a:ext cx="843558" cy="84355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White">
      <a:majorFont>
        <a:latin typeface="Lucida Grande"/>
        <a:ea typeface="Lucida Grande"/>
        <a:cs typeface="Lucida Grand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White">
      <a:majorFont>
        <a:latin typeface="Lucida Grande"/>
        <a:ea typeface="Lucida Grande"/>
        <a:cs typeface="Lucida Grand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2281</TotalTime>
  <Words>390</Words>
  <Application>Microsoft Office PowerPoint</Application>
  <PresentationFormat>Экран (16:9)</PresentationFormat>
  <Paragraphs>171</Paragraphs>
  <Slides>13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30" baseType="lpstr">
      <vt:lpstr>-apple-system</vt:lpstr>
      <vt:lpstr>Arial</vt:lpstr>
      <vt:lpstr>Arial Black</vt:lpstr>
      <vt:lpstr>Calibri</vt:lpstr>
      <vt:lpstr>DINPro-Bold</vt:lpstr>
      <vt:lpstr>DINPro-Regular</vt:lpstr>
      <vt:lpstr>Helvetica</vt:lpstr>
      <vt:lpstr>Helvetica Light</vt:lpstr>
      <vt:lpstr>Helvetica Neue</vt:lpstr>
      <vt:lpstr>Helvetica Neue Bold Condensed</vt:lpstr>
      <vt:lpstr>Helvetica Neue Light</vt:lpstr>
      <vt:lpstr>Helvetica Neue Medium</vt:lpstr>
      <vt:lpstr>Lucida Grande</vt:lpstr>
      <vt:lpstr>Times New Roman</vt:lpstr>
      <vt:lpstr>Trebuchet MS</vt:lpstr>
      <vt:lpstr>White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Pavel A. Lomakin</dc:creator>
  <cp:lastModifiedBy>Iars78</cp:lastModifiedBy>
  <cp:revision>67</cp:revision>
  <dcterms:modified xsi:type="dcterms:W3CDTF">2025-10-25T07:56:05Z</dcterms:modified>
</cp:coreProperties>
</file>