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 SemiBold"/>
      <p:regular r:id="rId20"/>
      <p:bold r:id="rId21"/>
      <p:italic r:id="rId22"/>
      <p:boldItalic r:id="rId23"/>
    </p:embeddedFont>
    <p:embeddedFont>
      <p:font typeface="Raleway"/>
      <p:regular r:id="rId24"/>
      <p:bold r:id="rId25"/>
      <p:italic r:id="rId26"/>
      <p:boldItalic r:id="rId27"/>
    </p:embeddedFont>
    <p:embeddedFont>
      <p:font typeface="Caveat"/>
      <p:regular r:id="rId28"/>
      <p:bold r:id="rId29"/>
    </p:embeddedFont>
    <p:embeddedFont>
      <p:font typeface="Amatic SC"/>
      <p:regular r:id="rId30"/>
      <p:bold r:id="rId31"/>
    </p:embeddedFont>
    <p:embeddedFont>
      <p:font typeface="Source Code Pro"/>
      <p:regular r:id="rId32"/>
      <p:bold r:id="rId33"/>
      <p:italic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AF5121-367D-41E7-818B-C8F8CC0EBE1A}">
  <a:tblStyle styleId="{FAAF5121-367D-41E7-818B-C8F8CC0EBE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D806B7C-9DB5-4256-A4E6-90EC44FD37F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SemiBold-regular.fntdata"/><Relationship Id="rId22" Type="http://schemas.openxmlformats.org/officeDocument/2006/relationships/font" Target="fonts/RalewaySemiBold-italic.fntdata"/><Relationship Id="rId21" Type="http://schemas.openxmlformats.org/officeDocument/2006/relationships/font" Target="fonts/RalewaySemiBold-bold.fntdata"/><Relationship Id="rId24" Type="http://schemas.openxmlformats.org/officeDocument/2006/relationships/font" Target="fonts/Raleway-regular.fntdata"/><Relationship Id="rId23" Type="http://schemas.openxmlformats.org/officeDocument/2006/relationships/font" Target="fonts/RalewaySemi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Caveat-regular.fntdata"/><Relationship Id="rId27" Type="http://schemas.openxmlformats.org/officeDocument/2006/relationships/font" Target="fonts/Raleway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Cavea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maticSC-bold.fntdata"/><Relationship Id="rId30" Type="http://schemas.openxmlformats.org/officeDocument/2006/relationships/font" Target="fonts/AmaticSC-regular.fntdata"/><Relationship Id="rId11" Type="http://schemas.openxmlformats.org/officeDocument/2006/relationships/slide" Target="slides/slide5.xml"/><Relationship Id="rId33" Type="http://schemas.openxmlformats.org/officeDocument/2006/relationships/font" Target="fonts/SourceCodePro-bold.fntdata"/><Relationship Id="rId10" Type="http://schemas.openxmlformats.org/officeDocument/2006/relationships/slide" Target="slides/slide4.xml"/><Relationship Id="rId32" Type="http://schemas.openxmlformats.org/officeDocument/2006/relationships/font" Target="fonts/SourceCodePro-regular.fntdata"/><Relationship Id="rId13" Type="http://schemas.openxmlformats.org/officeDocument/2006/relationships/slide" Target="slides/slide7.xml"/><Relationship Id="rId35" Type="http://schemas.openxmlformats.org/officeDocument/2006/relationships/font" Target="fonts/SourceCodePro-boldItalic.fntdata"/><Relationship Id="rId12" Type="http://schemas.openxmlformats.org/officeDocument/2006/relationships/slide" Target="slides/slide6.xml"/><Relationship Id="rId34" Type="http://schemas.openxmlformats.org/officeDocument/2006/relationships/font" Target="fonts/SourceCodePro-italic.fntdata"/><Relationship Id="rId15" Type="http://schemas.openxmlformats.org/officeDocument/2006/relationships/slide" Target="slides/slide9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8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1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10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vinogradov_av@edu.surgu.ru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01718" y="1385056"/>
            <a:ext cx="38253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9500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IT</a:t>
            </a:r>
            <a:r>
              <a:rPr b="1" lang="ru" sz="95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rPr>
              <a:t>zoo</a:t>
            </a:r>
            <a:endParaRPr b="1" sz="9500">
              <a:solidFill>
                <a:schemeClr val="accent3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4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22625" y="1460649"/>
            <a:ext cx="3334875" cy="33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456825" y="1883053"/>
            <a:ext cx="6153300" cy="17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/>
              <a:t>Поскольку мы живём в информационном обществе и переживаем нехватку IT кадров, а так же не все люди имеют возможность обучаться в вузах, наш проект по общедоступному обучению языкам программирования имеет большую актуальность</a:t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86" name="Google Shape;86;p15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87" name="Google Shape;87;p1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ЦЕЛЕВАЯ АУДИТОРИЯ</a:t>
            </a:r>
            <a:endParaRPr sz="3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7" name="Google Shape;97;p16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1  Студенты, которые поступили в университет без знаний языков программирования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400">
                <a:latin typeface="Calibri"/>
                <a:ea typeface="Calibri"/>
                <a:cs typeface="Calibri"/>
                <a:sym typeface="Calibri"/>
              </a:rPr>
              <a:t>2 Студенты, которые окончили вуз, либо работающие студенты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801142" y="241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ПРОБЛЕМА</a:t>
            </a:r>
            <a:endParaRPr sz="3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113250" y="1010300"/>
            <a:ext cx="8552400" cy="3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Книги:</a:t>
            </a:r>
            <a:endParaRPr b="1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/>
              <a:t>первые 20% книг по программированию одно и то же. Не хочется это читать</a:t>
            </a:r>
            <a:endParaRPr b="1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/>
              <a:t>В большинстве книг нет практики, а также нет проверки практики</a:t>
            </a:r>
            <a:endParaRPr b="1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Курсы:</a:t>
            </a:r>
            <a:endParaRPr b="1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/>
              <a:t>Наличие дедлайнов</a:t>
            </a:r>
            <a:endParaRPr b="1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/>
              <a:t>Нет возможности вернуться к информации</a:t>
            </a:r>
            <a:endParaRPr b="1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/>
              <a:t>ограничение на кол-во пользователей </a:t>
            </a:r>
            <a:endParaRPr b="1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/>
              <a:t>ограничение на доступ к информации(после прохождения всех тем)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113243" y="1874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9" name="Google Shape;11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225" y="26146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1007667" y="3601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РЕШЕНИЕ</a:t>
            </a:r>
            <a:endParaRPr sz="3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328750" y="939725"/>
            <a:ext cx="8121600" cy="3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Курс в виде игрового приложения с </a:t>
            </a:r>
            <a:r>
              <a:rPr lang="ru">
                <a:solidFill>
                  <a:srgbClr val="132C40"/>
                </a:solidFill>
              </a:rPr>
              <a:t>отсутствием</a:t>
            </a:r>
            <a:r>
              <a:rPr lang="ru">
                <a:solidFill>
                  <a:srgbClr val="132C40"/>
                </a:solidFill>
              </a:rPr>
              <a:t> дедлайнов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 с </a:t>
            </a:r>
            <a:r>
              <a:rPr lang="ru">
                <a:solidFill>
                  <a:srgbClr val="132C40"/>
                </a:solidFill>
              </a:rPr>
              <a:t>отсутствием</a:t>
            </a:r>
            <a:r>
              <a:rPr lang="ru">
                <a:solidFill>
                  <a:srgbClr val="132C40"/>
                </a:solidFill>
              </a:rPr>
              <a:t> ограничения на доступ к информации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 визуализация системы навигации под </a:t>
            </a:r>
            <a:r>
              <a:rPr lang="ru">
                <a:solidFill>
                  <a:srgbClr val="132C40"/>
                </a:solidFill>
              </a:rPr>
              <a:t>вольеры</a:t>
            </a:r>
            <a:r>
              <a:rPr lang="ru">
                <a:solidFill>
                  <a:srgbClr val="132C40"/>
                </a:solidFill>
              </a:rPr>
              <a:t> для животных(в виде различных локаций под различных видов животных)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доступ к различным языкам программирования(Си, Python, JS, JAVA, С++) на одной платформе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Пример: мини-игра “морской бой”, где для того чтобы потопить корабль противника, необходимо написать блоки кода.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254843" y="2518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746" y="3257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>
            <a:off x="432332" y="4450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808047" y="1486325"/>
            <a:ext cx="71364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команда ITZoo помогаем студентам в ситуации закрытия сессии решать проблему наличие программирования в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непрофильных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предметов и отсутствие базовых знаний в яп С помощью приложения с подготовленные планом обучения и соответствующими занятиями и получать ценность Учиться на отлично и хорошо, а самое главное без долгов 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РЫНОК</a:t>
            </a:r>
            <a:endParaRPr sz="30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50" name="Google Shape;150;p20"/>
          <p:cNvSpPr txBox="1"/>
          <p:nvPr>
            <p:ph idx="1" type="body"/>
          </p:nvPr>
        </p:nvSpPr>
        <p:spPr>
          <a:xfrm>
            <a:off x="456827" y="2146106"/>
            <a:ext cx="79932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Мы работаем на рынке B2С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Наша ЦА это студенты у которых есть программирование в предметах а также студенты которые закончили вуз либо обучаются в магистратуре .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Наше решение будет стоить </a:t>
            </a:r>
            <a:r>
              <a:rPr lang="ru" sz="1300"/>
              <a:t>5000 р в месяц - это 1,25 млрд. р ( 5000 * 2,5 млн. человек)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ru" sz="1300"/>
              <a:t>Сегмент А - </a:t>
            </a:r>
            <a:r>
              <a:rPr lang="ru" sz="1300"/>
              <a:t>7,5 млн. рублей, сегмент B - 3,75 млн. рублей.</a:t>
            </a:r>
            <a:endParaRPr sz="1300"/>
          </a:p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ru" sz="1300"/>
              <a:t>36 млн. сможем заработать в первый год.</a:t>
            </a:r>
            <a:endParaRPr sz="13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151" name="Google Shape;151;p2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1"/>
          <p:cNvSpPr/>
          <p:nvPr/>
        </p:nvSpPr>
        <p:spPr>
          <a:xfrm>
            <a:off x="43901" y="34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1"/>
          <p:cNvSpPr txBox="1"/>
          <p:nvPr>
            <p:ph type="title"/>
          </p:nvPr>
        </p:nvSpPr>
        <p:spPr>
          <a:xfrm>
            <a:off x="43900" y="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КОНКУРЕНТЫ</a:t>
            </a:r>
            <a:endParaRPr sz="30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67" name="Google Shape;167;p21"/>
          <p:cNvGraphicFramePr/>
          <p:nvPr/>
        </p:nvGraphicFramePr>
        <p:xfrm>
          <a:off x="80500" y="64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{FAAF5121-367D-41E7-818B-C8F8CC0EBE1A}</a:tableStyleId>
              </a:tblPr>
              <a:tblGrid>
                <a:gridCol w="1080875"/>
                <a:gridCol w="637900"/>
                <a:gridCol w="859400"/>
                <a:gridCol w="859400"/>
                <a:gridCol w="1045425"/>
                <a:gridCol w="779675"/>
                <a:gridCol w="753075"/>
                <a:gridCol w="859400"/>
                <a:gridCol w="859400"/>
                <a:gridCol w="859400"/>
              </a:tblGrid>
              <a:tr h="583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цена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отзывы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дизайн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удобство пользования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материал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платформа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время на рынке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наличие диплома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обратная связь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54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Skillbox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 ср. 200к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Веб-сайт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7 лет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631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Нетология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 ср. 150к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Веб-сайт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12 лет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54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sololearn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900р.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приложение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546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mimo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500р.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приложение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631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geekbrains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8500 р. в месяц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веб-сайт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13 лет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631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Itzoo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5000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приложение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-</a:t>
                      </a:r>
                      <a:endParaRPr sz="1100"/>
                    </a:p>
                  </a:txBody>
                  <a:tcPr marT="91425" marB="91425" marR="91425" marL="91425" anchor="ctr"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+</a:t>
                      </a:r>
                      <a:endParaRPr sz="1100"/>
                    </a:p>
                  </a:txBody>
                  <a:tcPr marT="91425" marB="91425" marR="91425" marL="91425" anchor="ctr"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70843" y="122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/>
          <p:nvPr>
            <p:ph type="title"/>
          </p:nvPr>
        </p:nvSpPr>
        <p:spPr>
          <a:xfrm>
            <a:off x="70842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БИЗНЕС-МОДЕЛЬ</a:t>
            </a:r>
            <a:endParaRPr sz="3000">
              <a:solidFill>
                <a:schemeClr val="l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76" name="Google Shape;176;p22"/>
          <p:cNvSpPr txBox="1"/>
          <p:nvPr>
            <p:ph idx="1" type="body"/>
          </p:nvPr>
        </p:nvSpPr>
        <p:spPr>
          <a:xfrm>
            <a:off x="143025" y="646500"/>
            <a:ext cx="8504400" cy="3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49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500"/>
              <a:t>запустить пиар компанию через </a:t>
            </a:r>
            <a:r>
              <a:rPr lang="ru" sz="1500"/>
              <a:t>информационные</a:t>
            </a:r>
            <a:r>
              <a:rPr lang="ru" sz="1500"/>
              <a:t> ресурсы университета, через соц. сети(Telegram, Вконтакте), другие различные ресурсы, связанные с онлайн обучением по языкам программированию </a:t>
            </a:r>
            <a:r>
              <a:rPr lang="ru" sz="1500"/>
              <a:t>(решуегэ, math100, Поляков и др.)</a:t>
            </a:r>
            <a:endParaRPr sz="1500"/>
          </a:p>
          <a:p>
            <a:pPr indent="-2349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500"/>
              <a:t>Предоставлять доступ к пробному периоду для пользователей (месяц)</a:t>
            </a:r>
            <a:endParaRPr sz="1500"/>
          </a:p>
          <a:p>
            <a:pPr indent="-2349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500"/>
              <a:t>Это будет стоить 5000 рублей в месяц</a:t>
            </a:r>
            <a:endParaRPr sz="1500"/>
          </a:p>
          <a:p>
            <a:pPr indent="-2349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500"/>
              <a:t>тестирование пользователей через систему поощрения внутри приложения</a:t>
            </a:r>
            <a:endParaRPr sz="1500"/>
          </a:p>
          <a:p>
            <a:pPr indent="-2349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500"/>
              <a:t>наличие пробной консультации после регистрации в приложении и после прохождения локации внутри игры, вторая консультация, которая определяет дальнейший вектор обучения человека. (и делает до продажу)</a:t>
            </a:r>
            <a:endParaRPr sz="1500"/>
          </a:p>
        </p:txBody>
      </p:sp>
      <p:sp>
        <p:nvSpPr>
          <p:cNvPr id="177" name="Google Shape;177;p2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>
            <p:ph type="title"/>
          </p:nvPr>
        </p:nvSpPr>
        <p:spPr>
          <a:xfrm>
            <a:off x="456817" y="620556"/>
            <a:ext cx="4655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ТЕКУЩИЕ РЕЗУЛЬТАТЫ</a:t>
            </a:r>
            <a:endParaRPr b="1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6" name="Google Shape;186;p23"/>
          <p:cNvSpPr txBox="1"/>
          <p:nvPr>
            <p:ph idx="1" type="body"/>
          </p:nvPr>
        </p:nvSpPr>
        <p:spPr>
          <a:xfrm>
            <a:off x="440700" y="1388775"/>
            <a:ext cx="8247600" cy="3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Мы создали группу в Соц. сети Вконтакте для того, чтобы показать потенциальным пользователям наши планы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определились</a:t>
            </a:r>
            <a:r>
              <a:rPr lang="ru" sz="2000"/>
              <a:t> с языком программирования для курса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провели 15 проблемных интервью, сделали вывод о важности правильного плана обучения для пользователей.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Подготовили интерфейс и программу обучения. А также, описали бизнес-модель.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87" name="Google Shape;187;p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КОМАНДА СТАРТАПА</a:t>
            </a:r>
            <a:endParaRPr sz="3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196" name="Google Shape;196;p24"/>
          <p:cNvGraphicFramePr/>
          <p:nvPr/>
        </p:nvGraphicFramePr>
        <p:xfrm>
          <a:off x="469997" y="849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{9D806B7C-9DB5-4256-A4E6-90EC44FD37F7}</a:tableStyleId>
              </a:tblPr>
              <a:tblGrid>
                <a:gridCol w="2734675"/>
                <a:gridCol w="2734675"/>
                <a:gridCol w="2734675"/>
              </a:tblGrid>
              <a:tr h="506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930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Виноградов Алексей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0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Гаджибеков Бейбала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0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Сарычев Александр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Егор Игнатьев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7" name="Google Shape;197;p2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2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2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2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2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3" name="Google Shape;20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9601" y="1352199"/>
            <a:ext cx="934574" cy="93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8114" y="2286798"/>
            <a:ext cx="934574" cy="93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98113" y="3216950"/>
            <a:ext cx="934598" cy="934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21825" y="4147100"/>
            <a:ext cx="887177" cy="887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ПЛАНЫ РАЗВИТИЯ</a:t>
            </a:r>
            <a:endParaRPr sz="28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12" name="Google Shape;212;p25"/>
          <p:cNvSpPr txBox="1"/>
          <p:nvPr>
            <p:ph idx="1" type="body"/>
          </p:nvPr>
        </p:nvSpPr>
        <p:spPr>
          <a:xfrm>
            <a:off x="456825" y="1433725"/>
            <a:ext cx="7973700" cy="13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Запустить пиар компанию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доделать материалы для бета теста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сделать бета дизайн приложения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договориться с преподавателями, которые будут заполнять материалы курса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протестировать рекламные каналы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выйти на продажу на 1 000 000 рублей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13" name="Google Shape;2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2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2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2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/>
          <p:nvPr>
            <p:ph type="title"/>
          </p:nvPr>
        </p:nvSpPr>
        <p:spPr>
          <a:xfrm>
            <a:off x="1255217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КОНТАКТЫ ЛИДЕРА</a:t>
            </a:r>
            <a:endParaRPr sz="3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6" name="Google Shape;226;p26"/>
          <p:cNvSpPr txBox="1"/>
          <p:nvPr>
            <p:ph idx="1" type="body"/>
          </p:nvPr>
        </p:nvSpPr>
        <p:spPr>
          <a:xfrm>
            <a:off x="1255228" y="1347175"/>
            <a:ext cx="5266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Телефон - 8 950 483 56 04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 - </a:t>
            </a:r>
            <a:r>
              <a:rPr lang="ru" u="sng">
                <a:solidFill>
                  <a:schemeClr val="hlink"/>
                </a:solidFill>
                <a:hlinkClick r:id="rId3"/>
              </a:rPr>
              <a:t>vinogradov_av@edu.surgu.ru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27" name="Google Shape;227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2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2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2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7353" y="2295525"/>
            <a:ext cx="1961950" cy="196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