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6858000" cy="9144000"/>
  <p:embeddedFontLst>
    <p:embeddedFont>
      <p:font typeface="Roboto" panose="02000000000000000000" pitchFamily="2" charset="0"/>
      <p:regular r:id="rId11"/>
      <p:bold r:id="rId12"/>
      <p:italic r:id="rId13"/>
      <p:boldItalic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64B809-788E-4CBB-A63C-BE9C82457905}">
  <a:tblStyle styleId="{3B64B809-788E-4CBB-A63C-BE9C8245790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3" d="100"/>
          <a:sy n="143" d="100"/>
        </p:scale>
        <p:origin x="684" y="11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SEfPcX-YjMjTYJPnDER3HBd7eQdGMtXUKxFTh5nG74M/edit?usp=sharing"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14826357153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1482635715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solidFill>
                  <a:schemeClr val="dk1"/>
                </a:solidFill>
              </a:rPr>
              <a:t>В презентации вы можете использовать любой дизайн, который вам нравится. Данный шаблон предназначен для копирования!</a:t>
            </a:r>
            <a:br>
              <a:rPr lang="ru">
                <a:solidFill>
                  <a:schemeClr val="dk1"/>
                </a:solidFill>
              </a:rPr>
            </a:br>
            <a:br>
              <a:rPr lang="ru">
                <a:solidFill>
                  <a:schemeClr val="dk1"/>
                </a:solidFill>
              </a:rPr>
            </a:br>
            <a:r>
              <a:rPr lang="ru">
                <a:solidFill>
                  <a:schemeClr val="dk1"/>
                </a:solidFill>
              </a:rPr>
              <a:t>На титульном слайде укажите: </a:t>
            </a:r>
            <a:br>
              <a:rPr lang="ru">
                <a:solidFill>
                  <a:schemeClr val="dk1"/>
                </a:solidFill>
              </a:rPr>
            </a:br>
            <a:r>
              <a:rPr lang="ru">
                <a:solidFill>
                  <a:schemeClr val="dk1"/>
                </a:solidFill>
              </a:rPr>
              <a:t>- название вашего проекта</a:t>
            </a:r>
            <a:br>
              <a:rPr lang="ru">
                <a:solidFill>
                  <a:schemeClr val="dk1"/>
                </a:solidFill>
              </a:rPr>
            </a:br>
            <a:r>
              <a:rPr lang="ru">
                <a:solidFill>
                  <a:schemeClr val="dk1"/>
                </a:solidFill>
              </a:rPr>
              <a:t>- ваш вуз (принятая аббревиатура)</a:t>
            </a:r>
            <a:endParaRPr>
              <a:solidFill>
                <a:schemeClr val="dk1"/>
              </a:solidFill>
            </a:endParaRPr>
          </a:p>
          <a:p>
            <a:pPr marL="0" lvl="0" indent="0" algn="l" rtl="0">
              <a:spcBef>
                <a:spcPts val="0"/>
              </a:spcBef>
              <a:spcAft>
                <a:spcPts val="0"/>
              </a:spcAft>
              <a:buNone/>
            </a:pPr>
            <a:r>
              <a:rPr lang="ru">
                <a:solidFill>
                  <a:schemeClr val="dk1"/>
                </a:solidFill>
              </a:rPr>
              <a:t>- название компании, чью задачу вы решаете</a:t>
            </a:r>
            <a:endParaRPr>
              <a:solidFill>
                <a:schemeClr val="dk1"/>
              </a:solidFill>
            </a:endParaRPr>
          </a:p>
          <a:p>
            <a:pPr marL="0" lvl="0" indent="0" algn="l" rtl="0">
              <a:spcBef>
                <a:spcPts val="0"/>
              </a:spcBef>
              <a:spcAft>
                <a:spcPts val="0"/>
              </a:spcAft>
              <a:buNone/>
            </a:pPr>
            <a:r>
              <a:rPr lang="ru">
                <a:solidFill>
                  <a:schemeClr val="dk1"/>
                </a:solidFill>
              </a:rPr>
              <a:t>- полное название задачи</a:t>
            </a:r>
            <a:endParaRPr>
              <a:solidFill>
                <a:schemeClr val="dk1"/>
              </a:solidFill>
            </a:endParaRPr>
          </a:p>
          <a:p>
            <a:pPr marL="0" lvl="0" indent="0" algn="l" rtl="0">
              <a:spcBef>
                <a:spcPts val="0"/>
              </a:spcBef>
              <a:spcAft>
                <a:spcPts val="0"/>
              </a:spcAft>
              <a:buNone/>
            </a:pPr>
            <a:r>
              <a:rPr lang="ru">
                <a:solidFill>
                  <a:schemeClr val="dk1"/>
                </a:solidFill>
              </a:rPr>
              <a:t>Этот шаблон создан для команд с заказной разработкой. Это значит, что шаблон подходит для команд, которые работают над задачами из Банка задач или над задачами от отраслевых партнеров своих вузов. Если ваша команда придумала проектную идею самостоятельно и конкретного заказчика у вас нет, воспользуйтесь другим шаблоном </a:t>
            </a:r>
            <a:r>
              <a:rPr lang="ru" u="sng">
                <a:solidFill>
                  <a:schemeClr val="hlink"/>
                </a:solidFill>
                <a:hlinkClick r:id="rId3"/>
              </a:rPr>
              <a:t>https://docs.google.com/presentation/d/1SEfPcX-YjMjTYJPnDER3HBd7eQdGMtXUKxFTh5nG74M/edit?usp=sharing</a:t>
            </a:r>
            <a:r>
              <a:rPr lang="ru">
                <a:solidFill>
                  <a:schemeClr val="dk1"/>
                </a:solidFill>
              </a:rPr>
              <a:t>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14826357153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14826357153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2c3bd3c4d1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22c3bd3c4d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14826357153_0_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14826357153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22387720c7a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22387720c7a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4826357153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14826357153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ru">
                <a:solidFill>
                  <a:schemeClr val="dk1"/>
                </a:solidFill>
              </a:rPr>
              <a:t>В случае с заказной разработкой под аналогами чаще всего подразумевается те способы, которыми проблема решается сейчас.</a:t>
            </a:r>
            <a:endParaRPr>
              <a:solidFill>
                <a:schemeClr val="dk1"/>
              </a:solidFill>
            </a:endParaRPr>
          </a:p>
          <a:p>
            <a:pPr marL="0" lvl="0" indent="0" algn="l" rtl="0">
              <a:spcBef>
                <a:spcPts val="1200"/>
              </a:spcBef>
              <a:spcAft>
                <a:spcPts val="0"/>
              </a:spcAft>
              <a:buClr>
                <a:schemeClr val="dk1"/>
              </a:buClr>
              <a:buSzPts val="1100"/>
              <a:buFont typeface="Arial"/>
              <a:buNone/>
            </a:pPr>
            <a:r>
              <a:rPr lang="ru">
                <a:solidFill>
                  <a:schemeClr val="dk1"/>
                </a:solidFill>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a:solidFill>
                  <a:schemeClr val="dk1"/>
                </a:solidFill>
              </a:rPr>
              <a:t>чем ваш проект отличается от аналогов, в чем превосходит их и как это помогает решать заявленную проблему.</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14826357153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14826357153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
                <a:solidFill>
                  <a:schemeClr val="dk1"/>
                </a:solidFill>
              </a:rPr>
              <a:t>Слайд с командой — это ваш способ представиться.</a:t>
            </a:r>
            <a:endParaRPr>
              <a:solidFill>
                <a:schemeClr val="dk1"/>
              </a:solidFill>
            </a:endParaRPr>
          </a:p>
          <a:p>
            <a:pPr marL="0" lvl="0" indent="0" algn="l" rtl="0">
              <a:spcBef>
                <a:spcPts val="0"/>
              </a:spcBef>
              <a:spcAft>
                <a:spcPts val="0"/>
              </a:spcAft>
              <a:buClr>
                <a:schemeClr val="dk1"/>
              </a:buClr>
              <a:buSzPts val="1100"/>
              <a:buFont typeface="Arial"/>
              <a:buNone/>
            </a:pPr>
            <a:r>
              <a:rPr lang="ru">
                <a:solidFill>
                  <a:schemeClr val="dk1"/>
                </a:solidFill>
              </a:rPr>
              <a:t>Обычно здесь размещают фотографии, указывают, как кого зовут, должность в проекте</a:t>
            </a:r>
            <a:endParaRPr>
              <a:solidFill>
                <a:schemeClr val="dk1"/>
              </a:solidFill>
            </a:endParaRPr>
          </a:p>
          <a:p>
            <a:pPr marL="0" lvl="0" indent="0" algn="l" rtl="0">
              <a:spcBef>
                <a:spcPts val="0"/>
              </a:spcBef>
              <a:spcAft>
                <a:spcPts val="0"/>
              </a:spcAft>
              <a:buClr>
                <a:schemeClr val="dk1"/>
              </a:buClr>
              <a:buSzPts val="1100"/>
              <a:buFont typeface="Arial"/>
              <a:buNone/>
            </a:pPr>
            <a:r>
              <a:rPr lang="ru">
                <a:solidFill>
                  <a:schemeClr val="dk1"/>
                </a:solidFill>
              </a:rPr>
              <a:t>Уместно рассказать о каких-то компетенциях и достижениях (если они у вас есть). Главное, чтобы эти они имели отношение к тому, что вы делаете. </a:t>
            </a:r>
            <a:endParaRPr>
              <a:solidFill>
                <a:schemeClr val="dk1"/>
              </a:solidFill>
            </a:endParaRPr>
          </a:p>
          <a:p>
            <a:pPr marL="0" lvl="0" indent="0" algn="l" rtl="0">
              <a:spcBef>
                <a:spcPts val="0"/>
              </a:spcBef>
              <a:spcAft>
                <a:spcPts val="0"/>
              </a:spcAft>
              <a:buClr>
                <a:schemeClr val="dk1"/>
              </a:buClr>
              <a:buSzPts val="1100"/>
              <a:buFont typeface="Arial"/>
              <a:buNone/>
            </a:pPr>
            <a:r>
              <a:rPr lang="ru" i="1">
                <a:solidFill>
                  <a:schemeClr val="dk1"/>
                </a:solidFill>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ru">
                <a:solidFill>
                  <a:schemeClr val="dk1"/>
                </a:solidFill>
              </a:rPr>
              <a:t>Но ни в коем случае ничего не придумывайте и не вводите ваших зрителей в заблуждение! </a:t>
            </a:r>
            <a:endParaRPr>
              <a:solidFill>
                <a:schemeClr val="dk1"/>
              </a:solidFill>
            </a:endParaRPr>
          </a:p>
          <a:p>
            <a:pPr marL="0" lvl="0" indent="0" algn="l" rtl="0">
              <a:spcBef>
                <a:spcPts val="0"/>
              </a:spcBef>
              <a:spcAft>
                <a:spcPts val="0"/>
              </a:spcAft>
              <a:buClr>
                <a:schemeClr val="dk1"/>
              </a:buClr>
              <a:buSzPts val="1100"/>
              <a:buFont typeface="Arial"/>
              <a:buNone/>
            </a:pPr>
            <a:r>
              <a:rPr lang="ru">
                <a:solidFill>
                  <a:schemeClr val="dk1"/>
                </a:solidFill>
              </a:rPr>
              <a:t>Если ваша задача получена от компании, которая работает с вашим вузом или Университетом 2035, то задачи изначально подобраны так, чтобы их могли решить студенты в течение 2-3 месяцев. Таким образом, вам не нужно доказывать, что вы способны решить задачу — мы и так это знаем.</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14826357153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14826357153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a:t>ЭТОТ СЛАЙД ЗАПОЛНЯЕТСЯ СОВМЕСТНО С ЭКСПЕРТАМИ ВО ВРЕМЯ КОНСУЛЬТАЦИИ</a:t>
            </a:r>
            <a:endParaRPr/>
          </a:p>
          <a:p>
            <a:pPr marL="0" lvl="0" indent="0" algn="l" rtl="0">
              <a:spcBef>
                <a:spcPts val="0"/>
              </a:spcBef>
              <a:spcAft>
                <a:spcPts val="0"/>
              </a:spcAft>
              <a:buNone/>
            </a:pPr>
            <a:r>
              <a:rPr lang="ru"/>
              <a:t>ПОКА ОСТАВЬТЕ ЕГО ПУСТЫМ</a:t>
            </a:r>
            <a:endParaRPr/>
          </a:p>
          <a:p>
            <a:pPr marL="0" lvl="0" indent="0" algn="l" rtl="0">
              <a:spcBef>
                <a:spcPts val="0"/>
              </a:spcBef>
              <a:spcAft>
                <a:spcPts val="0"/>
              </a:spcAft>
              <a:buNone/>
            </a:pPr>
            <a:endParaRPr/>
          </a:p>
          <a:p>
            <a:pPr marL="0" lvl="0" indent="0" algn="l" rtl="0">
              <a:spcBef>
                <a:spcPts val="0"/>
              </a:spcBef>
              <a:spcAft>
                <a:spcPts val="0"/>
              </a:spcAft>
              <a:buNone/>
            </a:pPr>
            <a:r>
              <a:rPr lang="ru"/>
              <a:t>Дальше у вас этап исследование … если у вас уже есть понимание, каким образов вы проверите актуальность вашей идей: с кем будете проводить интервью, как изучите проблему, которую решает ваш проект - напишите об этом на этом слайде. Во время консультаций эксперты помогут вам уточнить задачи.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flipH="1">
            <a:off x="8246400" y="4245925"/>
            <a:ext cx="897600" cy="897600"/>
          </a:xfrm>
          <a:prstGeom prst="rtTriangl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flipH="1">
            <a:off x="8246400" y="4245875"/>
            <a:ext cx="897600" cy="897600"/>
          </a:xfrm>
          <a:prstGeom prst="round1Rect">
            <a:avLst>
              <a:gd name="adj" fmla="val 16667"/>
            </a:avLst>
          </a:prstGeom>
          <a:solidFill>
            <a:schemeClr val="lt1">
              <a:alpha val="680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90525" y="1819275"/>
            <a:ext cx="8222100" cy="933600"/>
          </a:xfrm>
          <a:prstGeom prst="rect">
            <a:avLst/>
          </a:prstGeom>
        </p:spPr>
        <p:txBody>
          <a:bodyPr spcFirstLastPara="1" wrap="square" lIns="91425" tIns="91425" rIns="91425" bIns="91425" anchor="b"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3" name="Google Shape;13;p2"/>
          <p:cNvSpPr txBox="1">
            <a:spLocks noGrp="1"/>
          </p:cNvSpPr>
          <p:nvPr>
            <p:ph type="subTitle" idx="1"/>
          </p:nvPr>
        </p:nvSpPr>
        <p:spPr>
          <a:xfrm>
            <a:off x="390525" y="2789130"/>
            <a:ext cx="8222100" cy="4329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4" name="Google Shape;14;p2"/>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460950" y="2065350"/>
            <a:ext cx="8222100" cy="1012800"/>
          </a:xfrm>
          <a:prstGeom prst="rect">
            <a:avLst/>
          </a:prstGeom>
        </p:spPr>
        <p:txBody>
          <a:bodyPr spcFirstLastPara="1" wrap="square" lIns="91425" tIns="91425" rIns="91425" bIns="91425" anchor="ctr" anchorCtr="0">
            <a:normAutofit/>
          </a:bodyPr>
          <a:lstStyle>
            <a:lvl1pPr lvl="0" rtl="0">
              <a:spcBef>
                <a:spcPts val="0"/>
              </a:spcBef>
              <a:spcAft>
                <a:spcPts val="0"/>
              </a:spcAft>
              <a:buSzPts val="4200"/>
              <a:buNone/>
              <a:defRPr sz="4200"/>
            </a:lvl1pPr>
            <a:lvl2pPr lvl="1" rtl="0">
              <a:spcBef>
                <a:spcPts val="0"/>
              </a:spcBef>
              <a:spcAft>
                <a:spcPts val="0"/>
              </a:spcAft>
              <a:buSzPts val="4200"/>
              <a:buNone/>
              <a:defRPr sz="4200"/>
            </a:lvl2pPr>
            <a:lvl3pPr lvl="2" rtl="0">
              <a:spcBef>
                <a:spcPts val="0"/>
              </a:spcBef>
              <a:spcAft>
                <a:spcPts val="0"/>
              </a:spcAft>
              <a:buSzPts val="4200"/>
              <a:buNone/>
              <a:defRPr sz="4200"/>
            </a:lvl3pPr>
            <a:lvl4pPr lvl="3" rtl="0">
              <a:spcBef>
                <a:spcPts val="0"/>
              </a:spcBef>
              <a:spcAft>
                <a:spcPts val="0"/>
              </a:spcAft>
              <a:buSzPts val="4200"/>
              <a:buNone/>
              <a:defRPr sz="4200"/>
            </a:lvl4pPr>
            <a:lvl5pPr lvl="4" rtl="0">
              <a:spcBef>
                <a:spcPts val="0"/>
              </a:spcBef>
              <a:spcAft>
                <a:spcPts val="0"/>
              </a:spcAft>
              <a:buSzPts val="4200"/>
              <a:buNone/>
              <a:defRPr sz="4200"/>
            </a:lvl5pPr>
            <a:lvl6pPr lvl="5" rtl="0">
              <a:spcBef>
                <a:spcPts val="0"/>
              </a:spcBef>
              <a:spcAft>
                <a:spcPts val="0"/>
              </a:spcAft>
              <a:buSzPts val="4200"/>
              <a:buNone/>
              <a:defRPr sz="4200"/>
            </a:lvl6pPr>
            <a:lvl7pPr lvl="6" rtl="0">
              <a:spcBef>
                <a:spcPts val="0"/>
              </a:spcBef>
              <a:spcAft>
                <a:spcPts val="0"/>
              </a:spcAft>
              <a:buSzPts val="4200"/>
              <a:buNone/>
              <a:defRPr sz="4200"/>
            </a:lvl7pPr>
            <a:lvl8pPr lvl="7" rtl="0">
              <a:spcBef>
                <a:spcPts val="0"/>
              </a:spcBef>
              <a:spcAft>
                <a:spcPts val="0"/>
              </a:spcAft>
              <a:buSzPts val="4200"/>
              <a:buNone/>
              <a:defRPr sz="4200"/>
            </a:lvl8pPr>
            <a:lvl9pPr lvl="8" rtl="0">
              <a:spcBef>
                <a:spcPts val="0"/>
              </a:spcBef>
              <a:spcAft>
                <a:spcPts val="0"/>
              </a:spcAft>
              <a:buSzPts val="4200"/>
              <a:buNone/>
              <a:defRPr sz="4200"/>
            </a:lvl9pPr>
          </a:lstStyle>
          <a:p>
            <a:endParaRPr/>
          </a:p>
        </p:txBody>
      </p:sp>
      <p:sp>
        <p:nvSpPr>
          <p:cNvPr id="17" name="Google Shape;17;p3"/>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p:nvPr/>
        </p:nvSpPr>
        <p:spPr>
          <a:xfrm>
            <a:off x="0" y="1027031"/>
            <a:ext cx="9144000" cy="7677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txBox="1">
            <a:spLocks noGrp="1"/>
          </p:cNvSpPr>
          <p:nvPr>
            <p:ph type="title"/>
          </p:nvPr>
        </p:nvSpPr>
        <p:spPr>
          <a:xfrm>
            <a:off x="460950" y="415175"/>
            <a:ext cx="8222100" cy="767700"/>
          </a:xfrm>
          <a:prstGeom prst="rect">
            <a:avLst/>
          </a:prstGeom>
        </p:spPr>
        <p:txBody>
          <a:bodyPr spcFirstLastPara="1" wrap="square" lIns="91425" tIns="91425" rIns="91425" bIns="91425" anchor="b" anchorCtr="0">
            <a:norm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22" name="Google Shape;22;p4"/>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23" name="Google Shape;23;p4"/>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5"/>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5"/>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rm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28" name="Google Shape;28;p5"/>
          <p:cNvSpPr txBox="1">
            <a:spLocks noGrp="1"/>
          </p:cNvSpPr>
          <p:nvPr>
            <p:ph type="body" idx="1"/>
          </p:nvPr>
        </p:nvSpPr>
        <p:spPr>
          <a:xfrm>
            <a:off x="471900" y="1919075"/>
            <a:ext cx="3999900" cy="27102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9" name="Google Shape;29;p5"/>
          <p:cNvSpPr txBox="1">
            <a:spLocks noGrp="1"/>
          </p:cNvSpPr>
          <p:nvPr>
            <p:ph type="body" idx="2"/>
          </p:nvPr>
        </p:nvSpPr>
        <p:spPr>
          <a:xfrm>
            <a:off x="4694250" y="1919075"/>
            <a:ext cx="3999900" cy="27102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0" name="Google Shape;30;p5"/>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p:nvPr/>
        </p:nvSpPr>
        <p:spPr>
          <a:xfrm rot="10800000" flipH="1">
            <a:off x="0" y="656400"/>
            <a:ext cx="9144000" cy="448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rm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35" name="Google Shape;35;p6"/>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7"/>
          <p:cNvSpPr txBox="1"/>
          <p:nvPr/>
        </p:nvSpPr>
        <p:spPr>
          <a:xfrm rot="10800000" flipH="1">
            <a:off x="3276600" y="25"/>
            <a:ext cx="58674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7"/>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7"/>
          <p:cNvSpPr txBox="1">
            <a:spLocks noGrp="1"/>
          </p:cNvSpPr>
          <p:nvPr>
            <p:ph type="title"/>
          </p:nvPr>
        </p:nvSpPr>
        <p:spPr>
          <a:xfrm>
            <a:off x="226078" y="357800"/>
            <a:ext cx="2808000" cy="9534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226075" y="1465800"/>
            <a:ext cx="2808000" cy="31635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Clr>
                <a:schemeClr val="lt1"/>
              </a:buClr>
              <a:buSzPts val="1200"/>
              <a:buChar char="●"/>
              <a:defRPr sz="1200">
                <a:solidFill>
                  <a:schemeClr val="lt1"/>
                </a:solidFill>
              </a:defRPr>
            </a:lvl1pPr>
            <a:lvl2pPr marL="914400" lvl="1" indent="-304800" rtl="0">
              <a:spcBef>
                <a:spcPts val="0"/>
              </a:spcBef>
              <a:spcAft>
                <a:spcPts val="0"/>
              </a:spcAft>
              <a:buClr>
                <a:schemeClr val="lt1"/>
              </a:buClr>
              <a:buSzPts val="1200"/>
              <a:buChar char="○"/>
              <a:defRPr sz="1200">
                <a:solidFill>
                  <a:schemeClr val="lt1"/>
                </a:solidFill>
              </a:defRPr>
            </a:lvl2pPr>
            <a:lvl3pPr marL="1371600" lvl="2" indent="-304800" rtl="0">
              <a:spcBef>
                <a:spcPts val="0"/>
              </a:spcBef>
              <a:spcAft>
                <a:spcPts val="0"/>
              </a:spcAft>
              <a:buClr>
                <a:schemeClr val="lt1"/>
              </a:buClr>
              <a:buSzPts val="1200"/>
              <a:buChar char="■"/>
              <a:defRPr sz="1200">
                <a:solidFill>
                  <a:schemeClr val="lt1"/>
                </a:solidFill>
              </a:defRPr>
            </a:lvl3pPr>
            <a:lvl4pPr marL="1828800" lvl="3" indent="-304800" rtl="0">
              <a:spcBef>
                <a:spcPts val="0"/>
              </a:spcBef>
              <a:spcAft>
                <a:spcPts val="0"/>
              </a:spcAft>
              <a:buClr>
                <a:schemeClr val="lt1"/>
              </a:buClr>
              <a:buSzPts val="1200"/>
              <a:buChar char="●"/>
              <a:defRPr sz="1200">
                <a:solidFill>
                  <a:schemeClr val="lt1"/>
                </a:solidFill>
              </a:defRPr>
            </a:lvl4pPr>
            <a:lvl5pPr marL="2286000" lvl="4" indent="-304800" rtl="0">
              <a:spcBef>
                <a:spcPts val="0"/>
              </a:spcBef>
              <a:spcAft>
                <a:spcPts val="0"/>
              </a:spcAft>
              <a:buClr>
                <a:schemeClr val="lt1"/>
              </a:buClr>
              <a:buSzPts val="1200"/>
              <a:buChar char="○"/>
              <a:defRPr sz="1200">
                <a:solidFill>
                  <a:schemeClr val="lt1"/>
                </a:solidFill>
              </a:defRPr>
            </a:lvl5pPr>
            <a:lvl6pPr marL="2743200" lvl="5" indent="-304800" rtl="0">
              <a:spcBef>
                <a:spcPts val="0"/>
              </a:spcBef>
              <a:spcAft>
                <a:spcPts val="0"/>
              </a:spcAft>
              <a:buClr>
                <a:schemeClr val="lt1"/>
              </a:buClr>
              <a:buSzPts val="1200"/>
              <a:buChar char="■"/>
              <a:defRPr sz="1200">
                <a:solidFill>
                  <a:schemeClr val="lt1"/>
                </a:solidFill>
              </a:defRPr>
            </a:lvl6pPr>
            <a:lvl7pPr marL="3200400" lvl="6" indent="-304800" rtl="0">
              <a:spcBef>
                <a:spcPts val="0"/>
              </a:spcBef>
              <a:spcAft>
                <a:spcPts val="0"/>
              </a:spcAft>
              <a:buClr>
                <a:schemeClr val="lt1"/>
              </a:buClr>
              <a:buSzPts val="1200"/>
              <a:buChar char="●"/>
              <a:defRPr sz="1200">
                <a:solidFill>
                  <a:schemeClr val="lt1"/>
                </a:solidFill>
              </a:defRPr>
            </a:lvl7pPr>
            <a:lvl8pPr marL="3657600" lvl="7" indent="-304800" rtl="0">
              <a:spcBef>
                <a:spcPts val="0"/>
              </a:spcBef>
              <a:spcAft>
                <a:spcPts val="0"/>
              </a:spcAft>
              <a:buClr>
                <a:schemeClr val="lt1"/>
              </a:buClr>
              <a:buSzPts val="1200"/>
              <a:buChar char="○"/>
              <a:defRPr sz="1200">
                <a:solidFill>
                  <a:schemeClr val="lt1"/>
                </a:solidFill>
              </a:defRPr>
            </a:lvl8pPr>
            <a:lvl9pPr marL="4114800" lvl="8" indent="-304800" rtl="0">
              <a:spcBef>
                <a:spcPts val="0"/>
              </a:spcBef>
              <a:spcAft>
                <a:spcPts val="0"/>
              </a:spcAft>
              <a:buClr>
                <a:schemeClr val="lt1"/>
              </a:buClr>
              <a:buSzPts val="1200"/>
              <a:buChar char="■"/>
              <a:defRPr sz="1200">
                <a:solidFill>
                  <a:schemeClr val="lt1"/>
                </a:solidFill>
              </a:defRPr>
            </a:lvl9pPr>
          </a:lstStyle>
          <a:p>
            <a:endParaRPr/>
          </a:p>
        </p:txBody>
      </p:sp>
      <p:sp>
        <p:nvSpPr>
          <p:cNvPr id="41" name="Google Shape;41;p7"/>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488250"/>
            <a:ext cx="62271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6000"/>
              <a:buNone/>
              <a:defRPr sz="6000"/>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endParaRPr/>
          </a:p>
        </p:txBody>
      </p:sp>
      <p:sp>
        <p:nvSpPr>
          <p:cNvPr id="44" name="Google Shape;44;p8"/>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flipH="1">
            <a:off x="0" y="0"/>
            <a:ext cx="4572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9"/>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Clr>
                <a:schemeClr val="dk2"/>
              </a:buClr>
              <a:buSzPts val="4200"/>
              <a:buNone/>
              <a:defRPr sz="4200">
                <a:solidFill>
                  <a:schemeClr val="dk2"/>
                </a:solidFill>
              </a:defRPr>
            </a:lvl1pPr>
            <a:lvl2pPr lvl="1" algn="ctr" rtl="0">
              <a:spcBef>
                <a:spcPts val="0"/>
              </a:spcBef>
              <a:spcAft>
                <a:spcPts val="0"/>
              </a:spcAft>
              <a:buClr>
                <a:schemeClr val="dk2"/>
              </a:buClr>
              <a:buSzPts val="4200"/>
              <a:buNone/>
              <a:defRPr sz="4200">
                <a:solidFill>
                  <a:schemeClr val="dk2"/>
                </a:solidFill>
              </a:defRPr>
            </a:lvl2pPr>
            <a:lvl3pPr lvl="2" algn="ctr" rtl="0">
              <a:spcBef>
                <a:spcPts val="0"/>
              </a:spcBef>
              <a:spcAft>
                <a:spcPts val="0"/>
              </a:spcAft>
              <a:buClr>
                <a:schemeClr val="dk2"/>
              </a:buClr>
              <a:buSzPts val="4200"/>
              <a:buNone/>
              <a:defRPr sz="4200">
                <a:solidFill>
                  <a:schemeClr val="dk2"/>
                </a:solidFill>
              </a:defRPr>
            </a:lvl3pPr>
            <a:lvl4pPr lvl="3" algn="ctr" rtl="0">
              <a:spcBef>
                <a:spcPts val="0"/>
              </a:spcBef>
              <a:spcAft>
                <a:spcPts val="0"/>
              </a:spcAft>
              <a:buClr>
                <a:schemeClr val="dk2"/>
              </a:buClr>
              <a:buSzPts val="4200"/>
              <a:buNone/>
              <a:defRPr sz="4200">
                <a:solidFill>
                  <a:schemeClr val="dk2"/>
                </a:solidFill>
              </a:defRPr>
            </a:lvl4pPr>
            <a:lvl5pPr lvl="4" algn="ctr" rtl="0">
              <a:spcBef>
                <a:spcPts val="0"/>
              </a:spcBef>
              <a:spcAft>
                <a:spcPts val="0"/>
              </a:spcAft>
              <a:buClr>
                <a:schemeClr val="dk2"/>
              </a:buClr>
              <a:buSzPts val="4200"/>
              <a:buNone/>
              <a:defRPr sz="4200">
                <a:solidFill>
                  <a:schemeClr val="dk2"/>
                </a:solidFill>
              </a:defRPr>
            </a:lvl5pPr>
            <a:lvl6pPr lvl="5" algn="ctr" rtl="0">
              <a:spcBef>
                <a:spcPts val="0"/>
              </a:spcBef>
              <a:spcAft>
                <a:spcPts val="0"/>
              </a:spcAft>
              <a:buClr>
                <a:schemeClr val="dk2"/>
              </a:buClr>
              <a:buSzPts val="4200"/>
              <a:buNone/>
              <a:defRPr sz="4200">
                <a:solidFill>
                  <a:schemeClr val="dk2"/>
                </a:solidFill>
              </a:defRPr>
            </a:lvl6pPr>
            <a:lvl7pPr lvl="6" algn="ctr" rtl="0">
              <a:spcBef>
                <a:spcPts val="0"/>
              </a:spcBef>
              <a:spcAft>
                <a:spcPts val="0"/>
              </a:spcAft>
              <a:buClr>
                <a:schemeClr val="dk2"/>
              </a:buClr>
              <a:buSzPts val="4200"/>
              <a:buNone/>
              <a:defRPr sz="4200">
                <a:solidFill>
                  <a:schemeClr val="dk2"/>
                </a:solidFill>
              </a:defRPr>
            </a:lvl7pPr>
            <a:lvl8pPr lvl="7" algn="ctr" rtl="0">
              <a:spcBef>
                <a:spcPts val="0"/>
              </a:spcBef>
              <a:spcAft>
                <a:spcPts val="0"/>
              </a:spcAft>
              <a:buClr>
                <a:schemeClr val="dk2"/>
              </a:buClr>
              <a:buSzPts val="4200"/>
              <a:buNone/>
              <a:defRPr sz="4200">
                <a:solidFill>
                  <a:schemeClr val="dk2"/>
                </a:solidFill>
              </a:defRPr>
            </a:lvl8pPr>
            <a:lvl9pPr lvl="8" algn="ctr" rtl="0">
              <a:spcBef>
                <a:spcPts val="0"/>
              </a:spcBef>
              <a:spcAft>
                <a:spcPts val="0"/>
              </a:spcAft>
              <a:buClr>
                <a:schemeClr val="dk2"/>
              </a:buClr>
              <a:buSzPts val="4200"/>
              <a:buNone/>
              <a:defRPr sz="4200">
                <a:solidFill>
                  <a:schemeClr val="dk2"/>
                </a:solidFill>
              </a:defRPr>
            </a:lvl9pPr>
          </a:lstStyle>
          <a:p>
            <a:endParaRPr/>
          </a:p>
        </p:txBody>
      </p:sp>
      <p:sp>
        <p:nvSpPr>
          <p:cNvPr id="49" name="Google Shape;49;p9"/>
          <p:cNvSpPr txBox="1">
            <a:spLocks noGrp="1"/>
          </p:cNvSpPr>
          <p:nvPr>
            <p:ph type="subTitle" idx="1"/>
          </p:nvPr>
        </p:nvSpPr>
        <p:spPr>
          <a:xfrm>
            <a:off x="265500" y="2779467"/>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Clr>
                <a:schemeClr val="lt1"/>
              </a:buClr>
              <a:buSzPts val="1800"/>
              <a:buChar char="●"/>
              <a:defRPr>
                <a:solidFill>
                  <a:schemeClr val="lt1"/>
                </a:solidFill>
              </a:defRPr>
            </a:lvl1pPr>
            <a:lvl2pPr marL="914400" lvl="1" indent="-317500" rtl="0">
              <a:spcBef>
                <a:spcPts val="0"/>
              </a:spcBef>
              <a:spcAft>
                <a:spcPts val="0"/>
              </a:spcAft>
              <a:buClr>
                <a:schemeClr val="lt1"/>
              </a:buClr>
              <a:buSzPts val="1400"/>
              <a:buChar char="○"/>
              <a:defRPr>
                <a:solidFill>
                  <a:schemeClr val="lt1"/>
                </a:solidFill>
              </a:defRPr>
            </a:lvl2pPr>
            <a:lvl3pPr marL="1371600" lvl="2" indent="-317500" rtl="0">
              <a:spcBef>
                <a:spcPts val="0"/>
              </a:spcBef>
              <a:spcAft>
                <a:spcPts val="0"/>
              </a:spcAft>
              <a:buClr>
                <a:schemeClr val="lt1"/>
              </a:buClr>
              <a:buSzPts val="1400"/>
              <a:buChar char="■"/>
              <a:defRPr>
                <a:solidFill>
                  <a:schemeClr val="lt1"/>
                </a:solidFill>
              </a:defRPr>
            </a:lvl3pPr>
            <a:lvl4pPr marL="1828800" lvl="3" indent="-317500" rtl="0">
              <a:spcBef>
                <a:spcPts val="0"/>
              </a:spcBef>
              <a:spcAft>
                <a:spcPts val="0"/>
              </a:spcAft>
              <a:buClr>
                <a:schemeClr val="lt1"/>
              </a:buClr>
              <a:buSzPts val="1400"/>
              <a:buChar char="●"/>
              <a:defRPr>
                <a:solidFill>
                  <a:schemeClr val="lt1"/>
                </a:solidFill>
              </a:defRPr>
            </a:lvl4pPr>
            <a:lvl5pPr marL="2286000" lvl="4" indent="-317500" rtl="0">
              <a:spcBef>
                <a:spcPts val="0"/>
              </a:spcBef>
              <a:spcAft>
                <a:spcPts val="0"/>
              </a:spcAft>
              <a:buClr>
                <a:schemeClr val="lt1"/>
              </a:buClr>
              <a:buSzPts val="1400"/>
              <a:buChar char="○"/>
              <a:defRPr>
                <a:solidFill>
                  <a:schemeClr val="lt1"/>
                </a:solidFill>
              </a:defRPr>
            </a:lvl5pPr>
            <a:lvl6pPr marL="2743200" lvl="5" indent="-317500" rtl="0">
              <a:spcBef>
                <a:spcPts val="0"/>
              </a:spcBef>
              <a:spcAft>
                <a:spcPts val="0"/>
              </a:spcAft>
              <a:buClr>
                <a:schemeClr val="lt1"/>
              </a:buClr>
              <a:buSzPts val="1400"/>
              <a:buChar char="■"/>
              <a:defRPr>
                <a:solidFill>
                  <a:schemeClr val="lt1"/>
                </a:solidFill>
              </a:defRPr>
            </a:lvl6pPr>
            <a:lvl7pPr marL="3200400" lvl="6" indent="-317500" rtl="0">
              <a:spcBef>
                <a:spcPts val="0"/>
              </a:spcBef>
              <a:spcAft>
                <a:spcPts val="0"/>
              </a:spcAft>
              <a:buClr>
                <a:schemeClr val="lt1"/>
              </a:buClr>
              <a:buSzPts val="1400"/>
              <a:buChar char="●"/>
              <a:defRPr>
                <a:solidFill>
                  <a:schemeClr val="lt1"/>
                </a:solidFill>
              </a:defRPr>
            </a:lvl7pPr>
            <a:lvl8pPr marL="3657600" lvl="7" indent="-317500" rtl="0">
              <a:spcBef>
                <a:spcPts val="0"/>
              </a:spcBef>
              <a:spcAft>
                <a:spcPts val="0"/>
              </a:spcAft>
              <a:buClr>
                <a:schemeClr val="lt1"/>
              </a:buClr>
              <a:buSzPts val="1400"/>
              <a:buChar char="○"/>
              <a:defRPr>
                <a:solidFill>
                  <a:schemeClr val="lt1"/>
                </a:solidFill>
              </a:defRPr>
            </a:lvl8pPr>
            <a:lvl9pPr marL="4114800" lvl="8" indent="-317500" rtl="0">
              <a:spcBef>
                <a:spcPts val="0"/>
              </a:spcBef>
              <a:spcAft>
                <a:spcPts val="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p:nvPr/>
        </p:nvSpPr>
        <p:spPr>
          <a:xfrm rot="10800000" flipH="1">
            <a:off x="0" y="0"/>
            <a:ext cx="9144000" cy="4695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0"/>
          <p:cNvSpPr/>
          <p:nvPr/>
        </p:nvSpPr>
        <p:spPr>
          <a:xfrm rot="10800000" flipH="1">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0"/>
          <p:cNvSpPr txBox="1">
            <a:spLocks noGrp="1"/>
          </p:cNvSpPr>
          <p:nvPr>
            <p:ph type="body" idx="1"/>
          </p:nvPr>
        </p:nvSpPr>
        <p:spPr>
          <a:xfrm>
            <a:off x="57150" y="4696825"/>
            <a:ext cx="8382000" cy="4467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Clr>
                <a:schemeClr val="lt1"/>
              </a:buClr>
              <a:buSzPts val="1200"/>
              <a:buNone/>
              <a:defRPr sz="1200">
                <a:solidFill>
                  <a:schemeClr val="lt1"/>
                </a:solidFill>
              </a:defRPr>
            </a:lvl1pPr>
          </a:lstStyle>
          <a:p>
            <a:endParaRPr/>
          </a:p>
        </p:txBody>
      </p:sp>
      <p:sp>
        <p:nvSpPr>
          <p:cNvPr id="56" name="Google Shape;56;p10"/>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7"/>
        <p:cNvGrpSpPr/>
        <p:nvPr/>
      </p:nvGrpSpPr>
      <p:grpSpPr>
        <a:xfrm>
          <a:off x="0" y="0"/>
          <a:ext cx="0" cy="0"/>
          <a:chOff x="0" y="0"/>
          <a:chExt cx="0" cy="0"/>
        </a:xfrm>
      </p:grpSpPr>
      <p:sp>
        <p:nvSpPr>
          <p:cNvPr id="58" name="Google Shape;58;p11"/>
          <p:cNvSpPr txBox="1">
            <a:spLocks noGrp="1"/>
          </p:cNvSpPr>
          <p:nvPr>
            <p:ph type="title" hasCustomPrompt="1"/>
          </p:nvPr>
        </p:nvSpPr>
        <p:spPr>
          <a:xfrm>
            <a:off x="475500" y="1258525"/>
            <a:ext cx="82221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Clr>
                <a:schemeClr val="dk2"/>
              </a:buClr>
              <a:buSzPts val="12000"/>
              <a:buNone/>
              <a:defRPr sz="12000">
                <a:solidFill>
                  <a:schemeClr val="dk2"/>
                </a:solidFill>
              </a:defRPr>
            </a:lvl1pPr>
            <a:lvl2pPr lvl="1" algn="ctr" rtl="0">
              <a:spcBef>
                <a:spcPts val="0"/>
              </a:spcBef>
              <a:spcAft>
                <a:spcPts val="0"/>
              </a:spcAft>
              <a:buClr>
                <a:schemeClr val="dk2"/>
              </a:buClr>
              <a:buSzPts val="12000"/>
              <a:buNone/>
              <a:defRPr sz="12000">
                <a:solidFill>
                  <a:schemeClr val="dk2"/>
                </a:solidFill>
              </a:defRPr>
            </a:lvl2pPr>
            <a:lvl3pPr lvl="2" algn="ctr" rtl="0">
              <a:spcBef>
                <a:spcPts val="0"/>
              </a:spcBef>
              <a:spcAft>
                <a:spcPts val="0"/>
              </a:spcAft>
              <a:buClr>
                <a:schemeClr val="dk2"/>
              </a:buClr>
              <a:buSzPts val="12000"/>
              <a:buNone/>
              <a:defRPr sz="12000">
                <a:solidFill>
                  <a:schemeClr val="dk2"/>
                </a:solidFill>
              </a:defRPr>
            </a:lvl3pPr>
            <a:lvl4pPr lvl="3" algn="ctr" rtl="0">
              <a:spcBef>
                <a:spcPts val="0"/>
              </a:spcBef>
              <a:spcAft>
                <a:spcPts val="0"/>
              </a:spcAft>
              <a:buClr>
                <a:schemeClr val="dk2"/>
              </a:buClr>
              <a:buSzPts val="12000"/>
              <a:buNone/>
              <a:defRPr sz="12000">
                <a:solidFill>
                  <a:schemeClr val="dk2"/>
                </a:solidFill>
              </a:defRPr>
            </a:lvl4pPr>
            <a:lvl5pPr lvl="4" algn="ctr" rtl="0">
              <a:spcBef>
                <a:spcPts val="0"/>
              </a:spcBef>
              <a:spcAft>
                <a:spcPts val="0"/>
              </a:spcAft>
              <a:buClr>
                <a:schemeClr val="dk2"/>
              </a:buClr>
              <a:buSzPts val="12000"/>
              <a:buNone/>
              <a:defRPr sz="12000">
                <a:solidFill>
                  <a:schemeClr val="dk2"/>
                </a:solidFill>
              </a:defRPr>
            </a:lvl5pPr>
            <a:lvl6pPr lvl="5" algn="ctr" rtl="0">
              <a:spcBef>
                <a:spcPts val="0"/>
              </a:spcBef>
              <a:spcAft>
                <a:spcPts val="0"/>
              </a:spcAft>
              <a:buClr>
                <a:schemeClr val="dk2"/>
              </a:buClr>
              <a:buSzPts val="12000"/>
              <a:buNone/>
              <a:defRPr sz="12000">
                <a:solidFill>
                  <a:schemeClr val="dk2"/>
                </a:solidFill>
              </a:defRPr>
            </a:lvl6pPr>
            <a:lvl7pPr lvl="6" algn="ctr" rtl="0">
              <a:spcBef>
                <a:spcPts val="0"/>
              </a:spcBef>
              <a:spcAft>
                <a:spcPts val="0"/>
              </a:spcAft>
              <a:buClr>
                <a:schemeClr val="dk2"/>
              </a:buClr>
              <a:buSzPts val="12000"/>
              <a:buNone/>
              <a:defRPr sz="12000">
                <a:solidFill>
                  <a:schemeClr val="dk2"/>
                </a:solidFill>
              </a:defRPr>
            </a:lvl7pPr>
            <a:lvl8pPr lvl="7" algn="ctr" rtl="0">
              <a:spcBef>
                <a:spcPts val="0"/>
              </a:spcBef>
              <a:spcAft>
                <a:spcPts val="0"/>
              </a:spcAft>
              <a:buClr>
                <a:schemeClr val="dk2"/>
              </a:buClr>
              <a:buSzPts val="12000"/>
              <a:buNone/>
              <a:defRPr sz="12000">
                <a:solidFill>
                  <a:schemeClr val="dk2"/>
                </a:solidFill>
              </a:defRPr>
            </a:lvl8pPr>
            <a:lvl9pPr lvl="8" algn="ctr" rtl="0">
              <a:spcBef>
                <a:spcPts val="0"/>
              </a:spcBef>
              <a:spcAft>
                <a:spcPts val="0"/>
              </a:spcAft>
              <a:buClr>
                <a:schemeClr val="dk2"/>
              </a:buClr>
              <a:buSzPts val="12000"/>
              <a:buNone/>
              <a:defRPr sz="12000">
                <a:solidFill>
                  <a:schemeClr val="dk2"/>
                </a:solidFill>
              </a:defRPr>
            </a:lvl9pPr>
          </a:lstStyle>
          <a:p>
            <a:r>
              <a:t>xx%</a:t>
            </a:r>
          </a:p>
        </p:txBody>
      </p:sp>
      <p:sp>
        <p:nvSpPr>
          <p:cNvPr id="59" name="Google Shape;59;p11"/>
          <p:cNvSpPr txBox="1">
            <a:spLocks noGrp="1"/>
          </p:cNvSpPr>
          <p:nvPr>
            <p:ph type="body" idx="1"/>
          </p:nvPr>
        </p:nvSpPr>
        <p:spPr>
          <a:xfrm>
            <a:off x="475500" y="3304625"/>
            <a:ext cx="82221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60" name="Google Shape;60;p11"/>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1"/>
        <p:cNvGrpSpPr/>
        <p:nvPr/>
      </p:nvGrpSpPr>
      <p:grpSpPr>
        <a:xfrm>
          <a:off x="0" y="0"/>
          <a:ext cx="0" cy="0"/>
          <a:chOff x="0" y="0"/>
          <a:chExt cx="0" cy="0"/>
        </a:xfrm>
      </p:grpSpPr>
      <p:sp>
        <p:nvSpPr>
          <p:cNvPr id="62" name="Google Shape;62;p12"/>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terial">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71900" y="738725"/>
            <a:ext cx="8222100" cy="767700"/>
          </a:xfrm>
          <a:prstGeom prst="rect">
            <a:avLst/>
          </a:prstGeom>
          <a:noFill/>
          <a:ln>
            <a:noFill/>
          </a:ln>
        </p:spPr>
        <p:txBody>
          <a:bodyPr spcFirstLastPara="1" wrap="square" lIns="91425" tIns="91425" rIns="91425" bIns="91425" anchor="b" anchorCtr="0">
            <a:normAutofit/>
          </a:bodyPr>
          <a:lstStyle>
            <a:lvl1pPr lvl="0"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a:endParaRPr/>
          </a:p>
        </p:txBody>
      </p:sp>
      <p:sp>
        <p:nvSpPr>
          <p:cNvPr id="7" name="Google Shape;7;p1"/>
          <p:cNvSpPr txBox="1">
            <a:spLocks noGrp="1"/>
          </p:cNvSpPr>
          <p:nvPr>
            <p:ph type="body" idx="1"/>
          </p:nvPr>
        </p:nvSpPr>
        <p:spPr>
          <a:xfrm>
            <a:off x="471900" y="1919075"/>
            <a:ext cx="8222100" cy="27102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marL="914400" lvl="1" indent="-317500" rtl="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2pPr>
            <a:lvl3pPr marL="1371600" lvl="2" indent="-317500" rtl="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3pPr>
            <a:lvl4pPr marL="1828800" lvl="3" indent="-317500" rtl="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4pPr>
            <a:lvl5pPr marL="2286000" lvl="4" indent="-317500" rtl="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5pPr>
            <a:lvl6pPr marL="2743200" lvl="5" indent="-317500" rtl="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6pPr>
            <a:lvl7pPr marL="3200400" lvl="6" indent="-317500" rtl="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7pPr>
            <a:lvl8pPr marL="3657600" lvl="7" indent="-317500" rtl="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8pPr>
            <a:lvl9pPr marL="4114800" lvl="8" indent="-317500" rtl="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523541" y="4695623"/>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lt2"/>
                </a:solidFill>
                <a:latin typeface="Roboto"/>
                <a:ea typeface="Roboto"/>
                <a:cs typeface="Roboto"/>
                <a:sym typeface="Roboto"/>
              </a:defRPr>
            </a:lvl1pPr>
            <a:lvl2pPr lvl="1" algn="r" rtl="0">
              <a:buNone/>
              <a:defRPr sz="1000">
                <a:solidFill>
                  <a:schemeClr val="lt2"/>
                </a:solidFill>
                <a:latin typeface="Roboto"/>
                <a:ea typeface="Roboto"/>
                <a:cs typeface="Roboto"/>
                <a:sym typeface="Roboto"/>
              </a:defRPr>
            </a:lvl2pPr>
            <a:lvl3pPr lvl="2" algn="r" rtl="0">
              <a:buNone/>
              <a:defRPr sz="1000">
                <a:solidFill>
                  <a:schemeClr val="lt2"/>
                </a:solidFill>
                <a:latin typeface="Roboto"/>
                <a:ea typeface="Roboto"/>
                <a:cs typeface="Roboto"/>
                <a:sym typeface="Roboto"/>
              </a:defRPr>
            </a:lvl3pPr>
            <a:lvl4pPr lvl="3" algn="r" rtl="0">
              <a:buNone/>
              <a:defRPr sz="1000">
                <a:solidFill>
                  <a:schemeClr val="lt2"/>
                </a:solidFill>
                <a:latin typeface="Roboto"/>
                <a:ea typeface="Roboto"/>
                <a:cs typeface="Roboto"/>
                <a:sym typeface="Roboto"/>
              </a:defRPr>
            </a:lvl4pPr>
            <a:lvl5pPr lvl="4" algn="r" rtl="0">
              <a:buNone/>
              <a:defRPr sz="1000">
                <a:solidFill>
                  <a:schemeClr val="lt2"/>
                </a:solidFill>
                <a:latin typeface="Roboto"/>
                <a:ea typeface="Roboto"/>
                <a:cs typeface="Roboto"/>
                <a:sym typeface="Roboto"/>
              </a:defRPr>
            </a:lvl5pPr>
            <a:lvl6pPr lvl="5" algn="r" rtl="0">
              <a:buNone/>
              <a:defRPr sz="1000">
                <a:solidFill>
                  <a:schemeClr val="lt2"/>
                </a:solidFill>
                <a:latin typeface="Roboto"/>
                <a:ea typeface="Roboto"/>
                <a:cs typeface="Roboto"/>
                <a:sym typeface="Roboto"/>
              </a:defRPr>
            </a:lvl6pPr>
            <a:lvl7pPr lvl="6" algn="r" rtl="0">
              <a:buNone/>
              <a:defRPr sz="1000">
                <a:solidFill>
                  <a:schemeClr val="lt2"/>
                </a:solidFill>
                <a:latin typeface="Roboto"/>
                <a:ea typeface="Roboto"/>
                <a:cs typeface="Roboto"/>
                <a:sym typeface="Roboto"/>
              </a:defRPr>
            </a:lvl7pPr>
            <a:lvl8pPr lvl="7" algn="r" rtl="0">
              <a:buNone/>
              <a:defRPr sz="1000">
                <a:solidFill>
                  <a:schemeClr val="lt2"/>
                </a:solidFill>
                <a:latin typeface="Roboto"/>
                <a:ea typeface="Roboto"/>
                <a:cs typeface="Roboto"/>
                <a:sym typeface="Roboto"/>
              </a:defRPr>
            </a:lvl8pPr>
            <a:lvl9pPr lvl="8" algn="r" rtl="0">
              <a:buNone/>
              <a:defRPr sz="1000">
                <a:solidFill>
                  <a:schemeClr val="lt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hh.ru/"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hyperlink" Target="https://www.rabota.ru/" TargetMode="External"/><Relationship Id="rId4" Type="http://schemas.openxmlformats.org/officeDocument/2006/relationships/hyperlink" Target="https://www.avito.ru/all/vakansii?_openstat=ZGlyZWN0LnlhbmRleC5ydTs4MTgxOTE2MTsxMzI4MTU0MDMwNzt5YW5kZXgucnU6cHJlbWl1bQ&amp;adjust_adgroup=81819161&amp;adjust_campaign=perf_yd_c2c_jobs_all_site_sea_b_271222_autotageting&amp;adjust_creative=13281540307_---autotargeting&amp;adjust_t=bkgc5n_oxuwg2&amp;adjust_ya_click_id=1437144943163134156&amp;avito_campaign_id=81819161&amp;utm_campaign=perf_yd_c2c_jobs_all_site_sea_b_271222_autotageting&amp;utm_content=5106602885_13281540307&amp;utm_medium=cpc&amp;utm_source=yandex&amp;utm_term=---autotargeting_desktop_%D0%A1%D0%B8%D0%BC%D1%84%D0%B5%D1%80%D0%BE%D0%BF%D0%BE%D0%BB%D1%8C&amp;yclid=11104619184453844991"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3"/>
          <p:cNvSpPr txBox="1">
            <a:spLocks noGrp="1"/>
          </p:cNvSpPr>
          <p:nvPr>
            <p:ph type="ctrTitle"/>
          </p:nvPr>
        </p:nvSpPr>
        <p:spPr>
          <a:xfrm>
            <a:off x="0" y="472200"/>
            <a:ext cx="9144000" cy="877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Clr>
                <a:schemeClr val="dk1"/>
              </a:buClr>
              <a:buSzPts val="990"/>
              <a:buFont typeface="Arial"/>
              <a:buNone/>
            </a:pPr>
            <a:r>
              <a:rPr lang="ru" sz="5020">
                <a:latin typeface="Arial"/>
                <a:ea typeface="Arial"/>
                <a:cs typeface="Arial"/>
                <a:sym typeface="Arial"/>
              </a:rPr>
              <a:t>SewingWeb</a:t>
            </a:r>
            <a:endParaRPr sz="6730">
              <a:latin typeface="Arial"/>
              <a:ea typeface="Arial"/>
              <a:cs typeface="Arial"/>
              <a:sym typeface="Arial"/>
            </a:endParaRPr>
          </a:p>
        </p:txBody>
      </p:sp>
      <p:sp>
        <p:nvSpPr>
          <p:cNvPr id="68" name="Google Shape;68;p13"/>
          <p:cNvSpPr txBox="1"/>
          <p:nvPr/>
        </p:nvSpPr>
        <p:spPr>
          <a:xfrm>
            <a:off x="1512725" y="1509275"/>
            <a:ext cx="6198300" cy="861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ru" sz="2200" b="1">
                <a:solidFill>
                  <a:schemeClr val="lt1"/>
                </a:solidFill>
              </a:rPr>
              <a:t>Крымский инженерно-педагогический университет им. Февзи Якубова (КИПУ)</a:t>
            </a:r>
            <a:endParaRPr sz="2200" b="1">
              <a:solidFill>
                <a:schemeClr val="lt1"/>
              </a:solidFill>
            </a:endParaRPr>
          </a:p>
        </p:txBody>
      </p:sp>
      <p:sp>
        <p:nvSpPr>
          <p:cNvPr id="69" name="Google Shape;69;p13"/>
          <p:cNvSpPr txBox="1"/>
          <p:nvPr/>
        </p:nvSpPr>
        <p:spPr>
          <a:xfrm>
            <a:off x="3410675" y="2479175"/>
            <a:ext cx="2092200" cy="600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ru" sz="2600">
                <a:solidFill>
                  <a:schemeClr val="lt1"/>
                </a:solidFill>
              </a:rPr>
              <a:t>LegpromRF</a:t>
            </a:r>
            <a:r>
              <a:rPr lang="ru" sz="2700"/>
              <a:t> </a:t>
            </a:r>
            <a:endParaRPr sz="1700">
              <a:latin typeface="Roboto"/>
              <a:ea typeface="Roboto"/>
              <a:cs typeface="Roboto"/>
              <a:sym typeface="Roboto"/>
            </a:endParaRPr>
          </a:p>
        </p:txBody>
      </p:sp>
      <p:sp>
        <p:nvSpPr>
          <p:cNvPr id="70" name="Google Shape;70;p13"/>
          <p:cNvSpPr txBox="1"/>
          <p:nvPr/>
        </p:nvSpPr>
        <p:spPr>
          <a:xfrm>
            <a:off x="1472850" y="3141275"/>
            <a:ext cx="61983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ru" sz="2400">
                <a:solidFill>
                  <a:schemeClr val="lt1"/>
                </a:solidFill>
              </a:rPr>
              <a:t>«</a:t>
            </a:r>
            <a:r>
              <a:rPr lang="ru" sz="2300" b="1">
                <a:solidFill>
                  <a:schemeClr val="lt1"/>
                </a:solidFill>
              </a:rPr>
              <a:t>Job-сайт для вакансий швейных предприятий и резюме кандидатов</a:t>
            </a:r>
            <a:r>
              <a:rPr lang="ru" sz="2400">
                <a:solidFill>
                  <a:schemeClr val="accent4"/>
                </a:solidFill>
              </a:rPr>
              <a:t>»</a:t>
            </a:r>
            <a:endParaRPr sz="2400">
              <a:solidFill>
                <a:schemeClr val="accent4"/>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4"/>
          <p:cNvSpPr txBox="1">
            <a:spLocks noGrp="1"/>
          </p:cNvSpPr>
          <p:nvPr>
            <p:ph type="title"/>
          </p:nvPr>
        </p:nvSpPr>
        <p:spPr>
          <a:xfrm>
            <a:off x="425250" y="249250"/>
            <a:ext cx="8222100" cy="55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ru" sz="2700"/>
              <a:t>Решаемая задача и Заказчик</a:t>
            </a:r>
            <a:endParaRPr sz="2700"/>
          </a:p>
        </p:txBody>
      </p:sp>
      <p:sp>
        <p:nvSpPr>
          <p:cNvPr id="76" name="Google Shape;76;p14"/>
          <p:cNvSpPr txBox="1"/>
          <p:nvPr/>
        </p:nvSpPr>
        <p:spPr>
          <a:xfrm>
            <a:off x="425250" y="1150700"/>
            <a:ext cx="76569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1600">
              <a:solidFill>
                <a:schemeClr val="lt2"/>
              </a:solidFill>
            </a:endParaRPr>
          </a:p>
        </p:txBody>
      </p:sp>
      <p:sp>
        <p:nvSpPr>
          <p:cNvPr id="77" name="Google Shape;77;p14"/>
          <p:cNvSpPr txBox="1"/>
          <p:nvPr/>
        </p:nvSpPr>
        <p:spPr>
          <a:xfrm>
            <a:off x="188900" y="1227775"/>
            <a:ext cx="8600400" cy="2805300"/>
          </a:xfrm>
          <a:prstGeom prst="rect">
            <a:avLst/>
          </a:prstGeom>
          <a:noFill/>
          <a:ln>
            <a:noFill/>
          </a:ln>
        </p:spPr>
        <p:txBody>
          <a:bodyPr spcFirstLastPara="1" wrap="square" lIns="91425" tIns="91425" rIns="91425" bIns="91425" anchor="t" anchorCtr="0">
            <a:spAutoFit/>
          </a:bodyPr>
          <a:lstStyle/>
          <a:p>
            <a:pPr marL="457200" lvl="0" indent="-323850" algn="l" rtl="0">
              <a:lnSpc>
                <a:spcPct val="115000"/>
              </a:lnSpc>
              <a:spcBef>
                <a:spcPts val="0"/>
              </a:spcBef>
              <a:spcAft>
                <a:spcPts val="0"/>
              </a:spcAft>
              <a:buClr>
                <a:schemeClr val="lt2"/>
              </a:buClr>
              <a:buSzPts val="1500"/>
              <a:buChar char="❖"/>
            </a:pPr>
            <a:r>
              <a:rPr lang="ru" sz="1500">
                <a:solidFill>
                  <a:schemeClr val="lt2"/>
                </a:solidFill>
              </a:rPr>
              <a:t>Наша команда разработчиков ставит перед собой решение такой задачи как создание Job-сайта для размещения вакансий швейных предприятий и резюме кандидатов, для привлечения и обучения работников.</a:t>
            </a:r>
            <a:endParaRPr sz="1500">
              <a:solidFill>
                <a:schemeClr val="lt2"/>
              </a:solidFill>
            </a:endParaRPr>
          </a:p>
          <a:p>
            <a:pPr marL="457200" lvl="0" indent="0" algn="l" rtl="0">
              <a:lnSpc>
                <a:spcPct val="115000"/>
              </a:lnSpc>
              <a:spcBef>
                <a:spcPts val="0"/>
              </a:spcBef>
              <a:spcAft>
                <a:spcPts val="0"/>
              </a:spcAft>
              <a:buNone/>
            </a:pPr>
            <a:endParaRPr sz="1500">
              <a:solidFill>
                <a:schemeClr val="lt2"/>
              </a:solidFill>
            </a:endParaRPr>
          </a:p>
          <a:p>
            <a:pPr marL="457200" lvl="0" indent="-323850" algn="l" rtl="0">
              <a:lnSpc>
                <a:spcPct val="115000"/>
              </a:lnSpc>
              <a:spcBef>
                <a:spcPts val="0"/>
              </a:spcBef>
              <a:spcAft>
                <a:spcPts val="0"/>
              </a:spcAft>
              <a:buClr>
                <a:schemeClr val="lt2"/>
              </a:buClr>
              <a:buSzPts val="1500"/>
              <a:buChar char="❖"/>
            </a:pPr>
            <a:r>
              <a:rPr lang="ru" sz="1500">
                <a:solidFill>
                  <a:schemeClr val="lt2"/>
                </a:solidFill>
              </a:rPr>
              <a:t>Компания LegptomRF </a:t>
            </a:r>
            <a:r>
              <a:rPr lang="ru">
                <a:solidFill>
                  <a:schemeClr val="lt2"/>
                </a:solidFill>
                <a:latin typeface="Roboto"/>
                <a:ea typeface="Roboto"/>
                <a:cs typeface="Roboto"/>
                <a:sym typeface="Roboto"/>
              </a:rPr>
              <a:t>–</a:t>
            </a:r>
            <a:r>
              <a:rPr lang="ru" sz="1500">
                <a:solidFill>
                  <a:schemeClr val="lt2"/>
                </a:solidFill>
              </a:rPr>
              <a:t> онлайн-сервис легкой промышленности, объединяющий частных специалистов для восстановление цепочек поставок, распределенного контрактного производства и централизованного продвижения швейно продукции. </a:t>
            </a:r>
            <a:endParaRPr sz="1500">
              <a:solidFill>
                <a:schemeClr val="lt2"/>
              </a:solidFill>
            </a:endParaRPr>
          </a:p>
          <a:p>
            <a:pPr marL="457200" lvl="0" indent="0" algn="l" rtl="0">
              <a:lnSpc>
                <a:spcPct val="115000"/>
              </a:lnSpc>
              <a:spcBef>
                <a:spcPts val="0"/>
              </a:spcBef>
              <a:spcAft>
                <a:spcPts val="0"/>
              </a:spcAft>
              <a:buNone/>
            </a:pPr>
            <a:endParaRPr sz="1500">
              <a:solidFill>
                <a:schemeClr val="lt2"/>
              </a:solidFill>
            </a:endParaRPr>
          </a:p>
          <a:p>
            <a:pPr marL="457200" lvl="0" indent="-323850" algn="l" rtl="0">
              <a:lnSpc>
                <a:spcPct val="115000"/>
              </a:lnSpc>
              <a:spcBef>
                <a:spcPts val="0"/>
              </a:spcBef>
              <a:spcAft>
                <a:spcPts val="0"/>
              </a:spcAft>
              <a:buClr>
                <a:schemeClr val="lt2"/>
              </a:buClr>
              <a:buSzPts val="1500"/>
              <a:buChar char="❖"/>
            </a:pPr>
            <a:r>
              <a:rPr lang="ru" sz="1500">
                <a:solidFill>
                  <a:schemeClr val="lt2"/>
                </a:solidFill>
              </a:rPr>
              <a:t>Заказчик ожидает от нашей команды веб-сервис, который можно легко интегрировать в его систему легпрома.</a:t>
            </a:r>
            <a:endParaRPr sz="1500">
              <a:solidFill>
                <a:schemeClr val="lt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5"/>
          <p:cNvSpPr txBox="1">
            <a:spLocks noGrp="1"/>
          </p:cNvSpPr>
          <p:nvPr>
            <p:ph type="title"/>
          </p:nvPr>
        </p:nvSpPr>
        <p:spPr>
          <a:xfrm>
            <a:off x="282500" y="66075"/>
            <a:ext cx="8222100" cy="7677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ru" sz="2700"/>
              <a:t>Проблемы</a:t>
            </a:r>
            <a:endParaRPr sz="2700"/>
          </a:p>
        </p:txBody>
      </p:sp>
      <p:sp>
        <p:nvSpPr>
          <p:cNvPr id="83" name="Google Shape;83;p15"/>
          <p:cNvSpPr txBox="1">
            <a:spLocks noGrp="1"/>
          </p:cNvSpPr>
          <p:nvPr>
            <p:ph type="body" idx="1"/>
          </p:nvPr>
        </p:nvSpPr>
        <p:spPr>
          <a:xfrm>
            <a:off x="460950" y="1422575"/>
            <a:ext cx="8222100" cy="27102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ru"/>
              <a:t>Решение данной задачи потребовалось в связи с описанными ниже проблемами:</a:t>
            </a:r>
            <a:endParaRPr/>
          </a:p>
          <a:p>
            <a:pPr marL="457200" lvl="0" indent="-342900" algn="l" rtl="0">
              <a:spcBef>
                <a:spcPts val="1200"/>
              </a:spcBef>
              <a:spcAft>
                <a:spcPts val="0"/>
              </a:spcAft>
              <a:buSzPts val="1800"/>
              <a:buChar char="❖"/>
            </a:pPr>
            <a:r>
              <a:rPr lang="ru"/>
              <a:t>Проблема непопулярности профессии среди средних слоев населения, в связи чего возникает нехватка квалифицированных кадров.</a:t>
            </a:r>
            <a:endParaRPr/>
          </a:p>
          <a:p>
            <a:pPr marL="457200" lvl="0" indent="-342900" algn="l" rtl="0">
              <a:spcBef>
                <a:spcPts val="1000"/>
              </a:spcBef>
              <a:spcAft>
                <a:spcPts val="0"/>
              </a:spcAft>
              <a:buSzPts val="1800"/>
              <a:buChar char="❖"/>
            </a:pPr>
            <a:r>
              <a:rPr lang="ru"/>
              <a:t>Проблема чрезмерного импортозамещения швейных предприятий.</a:t>
            </a:r>
            <a:endParaRPr/>
          </a:p>
          <a:p>
            <a:pPr marL="0" lvl="0" indent="0" algn="l" rtl="0">
              <a:spcBef>
                <a:spcPts val="1200"/>
              </a:spcBef>
              <a:spcAft>
                <a:spcPts val="12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6"/>
          <p:cNvSpPr txBox="1">
            <a:spLocks noGrp="1"/>
          </p:cNvSpPr>
          <p:nvPr>
            <p:ph type="title"/>
          </p:nvPr>
        </p:nvSpPr>
        <p:spPr>
          <a:xfrm>
            <a:off x="284200" y="197125"/>
            <a:ext cx="8222100" cy="6339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ru" sz="2700"/>
              <a:t>Как мы будем решать данную задачу.</a:t>
            </a:r>
            <a:endParaRPr sz="2700"/>
          </a:p>
        </p:txBody>
      </p:sp>
      <p:sp>
        <p:nvSpPr>
          <p:cNvPr id="89" name="Google Shape;89;p16"/>
          <p:cNvSpPr txBox="1">
            <a:spLocks noGrp="1"/>
          </p:cNvSpPr>
          <p:nvPr>
            <p:ph type="body" idx="1"/>
          </p:nvPr>
        </p:nvSpPr>
        <p:spPr>
          <a:xfrm>
            <a:off x="284200" y="1023350"/>
            <a:ext cx="8618700" cy="406620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0"/>
              </a:spcAft>
              <a:buNone/>
            </a:pPr>
            <a:endParaRPr sz="3297"/>
          </a:p>
          <a:p>
            <a:pPr marL="457200" lvl="0" indent="-317500" algn="l" rtl="0">
              <a:spcBef>
                <a:spcPts val="1200"/>
              </a:spcBef>
              <a:spcAft>
                <a:spcPts val="0"/>
              </a:spcAft>
              <a:buSzPct val="100000"/>
              <a:buChar char="❖"/>
            </a:pPr>
            <a:r>
              <a:rPr lang="ru" sz="5600"/>
              <a:t>К концу интенсива наша команда рассчитывает создать MVP Job-сайта.</a:t>
            </a:r>
            <a:endParaRPr sz="5600"/>
          </a:p>
          <a:p>
            <a:pPr marL="0" lvl="0" indent="0" algn="l" rtl="0">
              <a:spcBef>
                <a:spcPts val="1200"/>
              </a:spcBef>
              <a:spcAft>
                <a:spcPts val="0"/>
              </a:spcAft>
              <a:buNone/>
            </a:pPr>
            <a:endParaRPr/>
          </a:p>
          <a:p>
            <a:pPr marL="457200" lvl="0" indent="-317500" algn="l" rtl="0">
              <a:lnSpc>
                <a:spcPct val="115000"/>
              </a:lnSpc>
              <a:spcBef>
                <a:spcPts val="1200"/>
              </a:spcBef>
              <a:spcAft>
                <a:spcPts val="0"/>
              </a:spcAft>
              <a:buSzPct val="100000"/>
              <a:buChar char="❖"/>
            </a:pPr>
            <a:r>
              <a:rPr lang="ru" sz="5600"/>
              <a:t>На следующий месяц наша команда отметила следующие подзадачи:</a:t>
            </a:r>
            <a:endParaRPr sz="5600"/>
          </a:p>
          <a:p>
            <a:pPr marL="1371600" lvl="0" indent="-317500" algn="l" rtl="0">
              <a:lnSpc>
                <a:spcPct val="115000"/>
              </a:lnSpc>
              <a:spcBef>
                <a:spcPts val="0"/>
              </a:spcBef>
              <a:spcAft>
                <a:spcPts val="0"/>
              </a:spcAft>
              <a:buSzPct val="100000"/>
              <a:buFont typeface="Arial"/>
              <a:buChar char="➔"/>
            </a:pPr>
            <a:r>
              <a:rPr lang="ru" sz="5600">
                <a:latin typeface="Arial"/>
                <a:ea typeface="Arial"/>
                <a:cs typeface="Arial"/>
                <a:sym typeface="Arial"/>
              </a:rPr>
              <a:t>Полное исследование предметной области</a:t>
            </a:r>
            <a:r>
              <a:rPr lang="ru" sz="5600"/>
              <a:t>;</a:t>
            </a:r>
            <a:endParaRPr sz="5600">
              <a:latin typeface="Arial"/>
              <a:ea typeface="Arial"/>
              <a:cs typeface="Arial"/>
              <a:sym typeface="Arial"/>
            </a:endParaRPr>
          </a:p>
          <a:p>
            <a:pPr marL="1371600" lvl="0" indent="-317500" algn="l" rtl="0">
              <a:lnSpc>
                <a:spcPct val="115000"/>
              </a:lnSpc>
              <a:spcBef>
                <a:spcPts val="0"/>
              </a:spcBef>
              <a:spcAft>
                <a:spcPts val="0"/>
              </a:spcAft>
              <a:buSzPct val="100000"/>
              <a:buChar char="➔"/>
            </a:pPr>
            <a:r>
              <a:rPr lang="ru" sz="5600"/>
              <a:t>Проработать бизнес-модели проекта;</a:t>
            </a:r>
            <a:endParaRPr sz="5600"/>
          </a:p>
          <a:p>
            <a:pPr marL="1371600" lvl="0" indent="-317500" algn="l" rtl="0">
              <a:lnSpc>
                <a:spcPct val="115000"/>
              </a:lnSpc>
              <a:spcBef>
                <a:spcPts val="0"/>
              </a:spcBef>
              <a:spcAft>
                <a:spcPts val="0"/>
              </a:spcAft>
              <a:buSzPct val="100000"/>
              <a:buChar char="➔"/>
            </a:pPr>
            <a:r>
              <a:rPr lang="ru" sz="5600"/>
              <a:t>Выделить задачи для MVP проекта и инициализировать его в GitHub;</a:t>
            </a:r>
            <a:endParaRPr sz="5600"/>
          </a:p>
          <a:p>
            <a:pPr marL="1371600" lvl="0" indent="-317500" algn="l" rtl="0">
              <a:lnSpc>
                <a:spcPct val="115000"/>
              </a:lnSpc>
              <a:spcBef>
                <a:spcPts val="0"/>
              </a:spcBef>
              <a:spcAft>
                <a:spcPts val="0"/>
              </a:spcAft>
              <a:buSzPct val="100000"/>
              <a:buChar char="➔"/>
            </a:pPr>
            <a:r>
              <a:rPr lang="ru" sz="5600"/>
              <a:t>Разработать дизайн сайта (UX/UI).</a:t>
            </a:r>
            <a:endParaRPr sz="5600"/>
          </a:p>
          <a:p>
            <a:pPr marL="0" lvl="0" indent="0" algn="l" rtl="0">
              <a:spcBef>
                <a:spcPts val="1200"/>
              </a:spcBef>
              <a:spcAft>
                <a:spcPts val="0"/>
              </a:spcAft>
              <a:buNone/>
            </a:pPr>
            <a:endParaRPr/>
          </a:p>
          <a:p>
            <a:pPr marL="457200" lvl="0" indent="-317500" algn="l" rtl="0">
              <a:lnSpc>
                <a:spcPct val="115000"/>
              </a:lnSpc>
              <a:spcBef>
                <a:spcPts val="1200"/>
              </a:spcBef>
              <a:spcAft>
                <a:spcPts val="0"/>
              </a:spcAft>
              <a:buSzPct val="100000"/>
              <a:buChar char="❖"/>
            </a:pPr>
            <a:r>
              <a:rPr lang="ru" sz="5600"/>
              <a:t>Так как Заказчик хочет сделать полноценную платформу для легкой промышленности, нам предоставили следующие технические решения:</a:t>
            </a:r>
            <a:endParaRPr sz="5600"/>
          </a:p>
          <a:p>
            <a:pPr marL="1371600" lvl="0" indent="-317500" algn="l" rtl="0">
              <a:lnSpc>
                <a:spcPct val="115000"/>
              </a:lnSpc>
              <a:spcBef>
                <a:spcPts val="0"/>
              </a:spcBef>
              <a:spcAft>
                <a:spcPts val="0"/>
              </a:spcAft>
              <a:buSzPct val="100000"/>
              <a:buChar char="➔"/>
            </a:pPr>
            <a:r>
              <a:rPr lang="ru" sz="5600"/>
              <a:t>для легкой интеграции с другими проекта легпрома Заказчик предоставил хостинг и список желаемых стек технологий для разработки веб-сайта;</a:t>
            </a:r>
            <a:endParaRPr sz="5600"/>
          </a:p>
          <a:p>
            <a:pPr marL="1371600" lvl="0" indent="-317500" algn="l" rtl="0">
              <a:lnSpc>
                <a:spcPct val="115000"/>
              </a:lnSpc>
              <a:spcBef>
                <a:spcPts val="0"/>
              </a:spcBef>
              <a:spcAft>
                <a:spcPts val="0"/>
              </a:spcAft>
              <a:buSzPct val="100000"/>
              <a:buChar char="➔"/>
            </a:pPr>
            <a:r>
              <a:rPr lang="ru" sz="5600"/>
              <a:t>для узнаваемости и удобство использовании легпромом Заказчик предоставил наработки примерного дизайна (UI) сайта</a:t>
            </a:r>
            <a:endParaRPr sz="5600"/>
          </a:p>
          <a:p>
            <a:pPr marL="0" lvl="0" indent="0" algn="l" rtl="0">
              <a:spcBef>
                <a:spcPts val="1200"/>
              </a:spcBef>
              <a:spcAft>
                <a:spcPts val="0"/>
              </a:spcAft>
              <a:buNone/>
            </a:pPr>
            <a:endParaRPr sz="1600"/>
          </a:p>
          <a:p>
            <a:pPr marL="0" lvl="0" indent="0" algn="l" rtl="0">
              <a:spcBef>
                <a:spcPts val="1200"/>
              </a:spcBef>
              <a:spcAft>
                <a:spcPts val="0"/>
              </a:spcAft>
              <a:buNone/>
            </a:pPr>
            <a:endParaRPr sz="1600"/>
          </a:p>
          <a:p>
            <a:pPr marL="0" lvl="0" indent="0" algn="l" rtl="0">
              <a:spcBef>
                <a:spcPts val="1200"/>
              </a:spcBef>
              <a:spcAft>
                <a:spcPts val="1200"/>
              </a:spcAft>
              <a:buNone/>
            </a:pPr>
            <a:endParaRPr sz="16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7"/>
          <p:cNvSpPr txBox="1">
            <a:spLocks noGrp="1"/>
          </p:cNvSpPr>
          <p:nvPr>
            <p:ph type="title"/>
          </p:nvPr>
        </p:nvSpPr>
        <p:spPr>
          <a:xfrm>
            <a:off x="259500" y="254350"/>
            <a:ext cx="8222100" cy="76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ru" sz="2700"/>
              <a:t>Технические, экономические и этические ограничения</a:t>
            </a:r>
            <a:endParaRPr sz="2700"/>
          </a:p>
        </p:txBody>
      </p:sp>
      <p:sp>
        <p:nvSpPr>
          <p:cNvPr id="95" name="Google Shape;95;p17"/>
          <p:cNvSpPr txBox="1">
            <a:spLocks noGrp="1"/>
          </p:cNvSpPr>
          <p:nvPr>
            <p:ph type="body" idx="1"/>
          </p:nvPr>
        </p:nvSpPr>
        <p:spPr>
          <a:xfrm>
            <a:off x="259500" y="1327800"/>
            <a:ext cx="8625000" cy="3416400"/>
          </a:xfrm>
          <a:prstGeom prst="rect">
            <a:avLst/>
          </a:prstGeom>
        </p:spPr>
        <p:txBody>
          <a:bodyPr spcFirstLastPara="1" wrap="square" lIns="91425" tIns="91425" rIns="91425" bIns="91425" anchor="t" anchorCtr="0">
            <a:normAutofit lnSpcReduction="10000"/>
          </a:bodyPr>
          <a:lstStyle/>
          <a:p>
            <a:pPr marL="457200" lvl="0" indent="-342900" algn="l" rtl="0">
              <a:lnSpc>
                <a:spcPct val="150000"/>
              </a:lnSpc>
              <a:spcBef>
                <a:spcPts val="0"/>
              </a:spcBef>
              <a:spcAft>
                <a:spcPts val="0"/>
              </a:spcAft>
              <a:buSzPts val="1800"/>
              <a:buChar char="➔"/>
            </a:pPr>
            <a:r>
              <a:rPr lang="ru"/>
              <a:t>Необходимо обеспечить стабильную работу сайта, учитывая возможные перегрузки и проблемы с доступностью ресурса.</a:t>
            </a:r>
            <a:endParaRPr/>
          </a:p>
          <a:p>
            <a:pPr marL="457200" lvl="0" indent="-342900" algn="l" rtl="0">
              <a:lnSpc>
                <a:spcPct val="150000"/>
              </a:lnSpc>
              <a:spcBef>
                <a:spcPts val="0"/>
              </a:spcBef>
              <a:spcAft>
                <a:spcPts val="0"/>
              </a:spcAft>
              <a:buSzPts val="1800"/>
              <a:buChar char="➔"/>
            </a:pPr>
            <a:r>
              <a:rPr lang="ru"/>
              <a:t>Необходимо обеспечить безопасность сайта и защиту персональных данных пользователей.</a:t>
            </a:r>
            <a:endParaRPr/>
          </a:p>
          <a:p>
            <a:pPr marL="457200" lvl="0" indent="-342900" algn="l" rtl="0">
              <a:lnSpc>
                <a:spcPct val="150000"/>
              </a:lnSpc>
              <a:spcBef>
                <a:spcPts val="0"/>
              </a:spcBef>
              <a:spcAft>
                <a:spcPts val="0"/>
              </a:spcAft>
              <a:buSzPts val="1800"/>
              <a:buChar char="➔"/>
            </a:pPr>
            <a:r>
              <a:rPr lang="ru"/>
              <a:t>Соблюдение законов и норм, которые регулируют работу Job-сайта</a:t>
            </a:r>
            <a:endParaRPr/>
          </a:p>
          <a:p>
            <a:pPr marL="457200" lvl="0" indent="-342900" algn="l" rtl="0">
              <a:lnSpc>
                <a:spcPct val="150000"/>
              </a:lnSpc>
              <a:spcBef>
                <a:spcPts val="0"/>
              </a:spcBef>
              <a:spcAft>
                <a:spcPts val="0"/>
              </a:spcAft>
              <a:buSzPts val="1800"/>
              <a:buChar char="➔"/>
            </a:pPr>
            <a:r>
              <a:rPr lang="ru"/>
              <a:t>Необходимо учитывать этические аспекты взаимодействия с клиентами, например, открытость, уважение к личности.</a:t>
            </a:r>
            <a:endParaRPr>
              <a:solidFill>
                <a:srgbClr val="000000"/>
              </a:solidFill>
              <a:latin typeface="Arial"/>
              <a:ea typeface="Arial"/>
              <a:cs typeface="Arial"/>
              <a:sym typeface="Arial"/>
            </a:endParaRPr>
          </a:p>
          <a:p>
            <a:pPr marL="0" lvl="0" indent="0" algn="l" rtl="0">
              <a:spcBef>
                <a:spcPts val="1200"/>
              </a:spcBef>
              <a:spcAft>
                <a:spcPts val="120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8"/>
          <p:cNvSpPr txBox="1">
            <a:spLocks noGrp="1"/>
          </p:cNvSpPr>
          <p:nvPr>
            <p:ph type="title"/>
          </p:nvPr>
        </p:nvSpPr>
        <p:spPr>
          <a:xfrm>
            <a:off x="248863" y="201175"/>
            <a:ext cx="8222100" cy="6234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ru" sz="2700"/>
              <a:t>Аналоги решения</a:t>
            </a:r>
            <a:endParaRPr sz="2700"/>
          </a:p>
        </p:txBody>
      </p:sp>
      <p:graphicFrame>
        <p:nvGraphicFramePr>
          <p:cNvPr id="101" name="Google Shape;101;p18"/>
          <p:cNvGraphicFramePr/>
          <p:nvPr/>
        </p:nvGraphicFramePr>
        <p:xfrm>
          <a:off x="675850" y="1248200"/>
          <a:ext cx="3000000" cy="3000000"/>
        </p:xfrm>
        <a:graphic>
          <a:graphicData uri="http://schemas.openxmlformats.org/drawingml/2006/table">
            <a:tbl>
              <a:tblPr>
                <a:noFill/>
                <a:tableStyleId>{3B64B809-788E-4CBB-A63C-BE9C82457905}</a:tableStyleId>
              </a:tblPr>
              <a:tblGrid>
                <a:gridCol w="2597425">
                  <a:extLst>
                    <a:ext uri="{9D8B030D-6E8A-4147-A177-3AD203B41FA5}">
                      <a16:colId xmlns:a16="http://schemas.microsoft.com/office/drawing/2014/main" val="20000"/>
                    </a:ext>
                  </a:extLst>
                </a:gridCol>
                <a:gridCol w="2597425">
                  <a:extLst>
                    <a:ext uri="{9D8B030D-6E8A-4147-A177-3AD203B41FA5}">
                      <a16:colId xmlns:a16="http://schemas.microsoft.com/office/drawing/2014/main" val="20001"/>
                    </a:ext>
                  </a:extLst>
                </a:gridCol>
                <a:gridCol w="2597425">
                  <a:extLst>
                    <a:ext uri="{9D8B030D-6E8A-4147-A177-3AD203B41FA5}">
                      <a16:colId xmlns:a16="http://schemas.microsoft.com/office/drawing/2014/main" val="20002"/>
                    </a:ext>
                  </a:extLst>
                </a:gridCol>
              </a:tblGrid>
              <a:tr h="406700">
                <a:tc>
                  <a:txBody>
                    <a:bodyPr/>
                    <a:lstStyle/>
                    <a:p>
                      <a:pPr marL="0" lvl="0" indent="0" algn="ctr" rtl="0">
                        <a:spcBef>
                          <a:spcPts val="0"/>
                        </a:spcBef>
                        <a:spcAft>
                          <a:spcPts val="0"/>
                        </a:spcAft>
                        <a:buNone/>
                      </a:pPr>
                      <a:r>
                        <a:rPr lang="ru">
                          <a:solidFill>
                            <a:schemeClr val="lt1"/>
                          </a:solidFill>
                        </a:rPr>
                        <a:t>Название аналога</a:t>
                      </a:r>
                      <a:endParaRPr>
                        <a:solidFill>
                          <a:schemeClr val="lt1"/>
                        </a:solidFill>
                      </a:endParaRPr>
                    </a:p>
                  </a:txBody>
                  <a:tcPr marL="91425" marR="91425" marT="91425" marB="91425">
                    <a:solidFill>
                      <a:schemeClr val="lt2"/>
                    </a:solidFill>
                  </a:tcPr>
                </a:tc>
                <a:tc>
                  <a:txBody>
                    <a:bodyPr/>
                    <a:lstStyle/>
                    <a:p>
                      <a:pPr marL="95250" lvl="0" indent="0" algn="ctr" rtl="0">
                        <a:spcBef>
                          <a:spcPts val="650"/>
                        </a:spcBef>
                        <a:spcAft>
                          <a:spcPts val="0"/>
                        </a:spcAft>
                        <a:buNone/>
                      </a:pPr>
                      <a:r>
                        <a:rPr lang="ru">
                          <a:solidFill>
                            <a:schemeClr val="lt1"/>
                          </a:solidFill>
                        </a:rPr>
                        <a:t>Преимущества</a:t>
                      </a:r>
                      <a:endParaRPr>
                        <a:solidFill>
                          <a:schemeClr val="lt1"/>
                        </a:solidFill>
                      </a:endParaRPr>
                    </a:p>
                  </a:txBody>
                  <a:tcPr marL="91425" marR="91425" marT="91425" marB="91425">
                    <a:solidFill>
                      <a:schemeClr val="lt2"/>
                    </a:solidFill>
                  </a:tcPr>
                </a:tc>
                <a:tc>
                  <a:txBody>
                    <a:bodyPr/>
                    <a:lstStyle/>
                    <a:p>
                      <a:pPr marL="97790" lvl="0" indent="0" algn="ctr" rtl="0">
                        <a:spcBef>
                          <a:spcPts val="650"/>
                        </a:spcBef>
                        <a:spcAft>
                          <a:spcPts val="0"/>
                        </a:spcAft>
                        <a:buNone/>
                      </a:pPr>
                      <a:r>
                        <a:rPr lang="ru">
                          <a:solidFill>
                            <a:schemeClr val="lt1"/>
                          </a:solidFill>
                        </a:rPr>
                        <a:t>Недостатки</a:t>
                      </a:r>
                      <a:endParaRPr>
                        <a:solidFill>
                          <a:schemeClr val="lt1"/>
                        </a:solidFill>
                      </a:endParaRPr>
                    </a:p>
                  </a:txBody>
                  <a:tcPr marL="91425" marR="91425" marT="91425" marB="91425">
                    <a:solidFill>
                      <a:schemeClr val="lt2"/>
                    </a:solidFill>
                  </a:tcPr>
                </a:tc>
                <a:extLst>
                  <a:ext uri="{0D108BD9-81ED-4DB2-BD59-A6C34878D82A}">
                    <a16:rowId xmlns:a16="http://schemas.microsoft.com/office/drawing/2014/main" val="10000"/>
                  </a:ext>
                </a:extLst>
              </a:tr>
              <a:tr h="935825">
                <a:tc>
                  <a:txBody>
                    <a:bodyPr/>
                    <a:lstStyle/>
                    <a:p>
                      <a:pPr marL="0" lvl="0" indent="0" algn="ctr" rtl="0">
                        <a:lnSpc>
                          <a:spcPct val="100000"/>
                        </a:lnSpc>
                        <a:spcBef>
                          <a:spcPts val="0"/>
                        </a:spcBef>
                        <a:spcAft>
                          <a:spcPts val="0"/>
                        </a:spcAft>
                        <a:buNone/>
                      </a:pPr>
                      <a:endParaRPr sz="800"/>
                    </a:p>
                    <a:p>
                      <a:pPr marL="0" lvl="0" indent="0" algn="ctr" rtl="0">
                        <a:lnSpc>
                          <a:spcPct val="100000"/>
                        </a:lnSpc>
                        <a:spcBef>
                          <a:spcPts val="0"/>
                        </a:spcBef>
                        <a:spcAft>
                          <a:spcPts val="0"/>
                        </a:spcAft>
                        <a:buNone/>
                      </a:pPr>
                      <a:endParaRPr sz="800"/>
                    </a:p>
                    <a:p>
                      <a:pPr marL="0" lvl="0" indent="0" algn="ctr" rtl="0">
                        <a:lnSpc>
                          <a:spcPct val="100000"/>
                        </a:lnSpc>
                        <a:spcBef>
                          <a:spcPts val="0"/>
                        </a:spcBef>
                        <a:spcAft>
                          <a:spcPts val="0"/>
                        </a:spcAft>
                        <a:buNone/>
                      </a:pPr>
                      <a:r>
                        <a:rPr lang="ru">
                          <a:solidFill>
                            <a:schemeClr val="hlink"/>
                          </a:solidFill>
                          <a:uFill>
                            <a:noFill/>
                          </a:uFill>
                          <a:hlinkClick r:id="rId3"/>
                        </a:rPr>
                        <a:t>HeadHunter</a:t>
                      </a:r>
                      <a:endParaRPr/>
                    </a:p>
                    <a:p>
                      <a:pPr marL="0" lvl="0" indent="0" algn="l" rtl="0">
                        <a:spcBef>
                          <a:spcPts val="0"/>
                        </a:spcBef>
                        <a:spcAft>
                          <a:spcPts val="0"/>
                        </a:spcAft>
                        <a:buNone/>
                      </a:pPr>
                      <a:endParaRPr sz="800"/>
                    </a:p>
                  </a:txBody>
                  <a:tcPr marL="91425" marR="91425" marT="91425" marB="91425"/>
                </a:tc>
                <a:tc>
                  <a:txBody>
                    <a:bodyPr/>
                    <a:lstStyle/>
                    <a:p>
                      <a:pPr marL="0" lvl="0" indent="0" algn="l" rtl="0">
                        <a:spcBef>
                          <a:spcPts val="0"/>
                        </a:spcBef>
                        <a:spcAft>
                          <a:spcPts val="0"/>
                        </a:spcAft>
                        <a:buNone/>
                      </a:pPr>
                      <a:r>
                        <a:rPr lang="ru" sz="1000"/>
                        <a:t>Возможность размещение онлайн резюме; объявлений по тэгам; </a:t>
                      </a:r>
                      <a:endParaRPr sz="1000"/>
                    </a:p>
                    <a:p>
                      <a:pPr marL="0" lvl="0" indent="0" algn="l" rtl="0">
                        <a:spcBef>
                          <a:spcPts val="0"/>
                        </a:spcBef>
                        <a:spcAft>
                          <a:spcPts val="0"/>
                        </a:spcAft>
                        <a:buNone/>
                      </a:pPr>
                      <a:r>
                        <a:rPr lang="ru" sz="1000"/>
                        <a:t>Связь с работодателем через онлайн чат;</a:t>
                      </a:r>
                      <a:endParaRPr sz="800"/>
                    </a:p>
                  </a:txBody>
                  <a:tcPr marL="91425" marR="91425" marT="91425" marB="91425"/>
                </a:tc>
                <a:tc>
                  <a:txBody>
                    <a:bodyPr/>
                    <a:lstStyle/>
                    <a:p>
                      <a:pPr marL="0" lvl="0" indent="0" algn="l" rtl="0">
                        <a:spcBef>
                          <a:spcPts val="0"/>
                        </a:spcBef>
                        <a:spcAft>
                          <a:spcPts val="0"/>
                        </a:spcAft>
                        <a:buNone/>
                      </a:pPr>
                      <a:r>
                        <a:rPr lang="ru" sz="1000"/>
                        <a:t>Загроможденный интерфейс; </a:t>
                      </a:r>
                      <a:endParaRPr sz="1000"/>
                    </a:p>
                    <a:p>
                      <a:pPr marL="0" lvl="0" indent="0" algn="l" rtl="0">
                        <a:spcBef>
                          <a:spcPts val="0"/>
                        </a:spcBef>
                        <a:spcAft>
                          <a:spcPts val="0"/>
                        </a:spcAft>
                        <a:buNone/>
                      </a:pPr>
                      <a:r>
                        <a:rPr lang="ru" sz="1000"/>
                        <a:t>Малое количество вакансий на швейные предприятия</a:t>
                      </a:r>
                      <a:endParaRPr sz="1000"/>
                    </a:p>
                  </a:txBody>
                  <a:tcPr marL="91425" marR="91425" marT="91425" marB="91425"/>
                </a:tc>
                <a:extLst>
                  <a:ext uri="{0D108BD9-81ED-4DB2-BD59-A6C34878D82A}">
                    <a16:rowId xmlns:a16="http://schemas.microsoft.com/office/drawing/2014/main" val="10001"/>
                  </a:ext>
                </a:extLst>
              </a:tr>
              <a:tr h="820650">
                <a:tc>
                  <a:txBody>
                    <a:bodyPr/>
                    <a:lstStyle/>
                    <a:p>
                      <a:pPr marL="0" lvl="0" indent="0" algn="ctr" rtl="0">
                        <a:spcBef>
                          <a:spcPts val="0"/>
                        </a:spcBef>
                        <a:spcAft>
                          <a:spcPts val="0"/>
                        </a:spcAft>
                        <a:buNone/>
                      </a:pPr>
                      <a:endParaRPr/>
                    </a:p>
                    <a:p>
                      <a:pPr marL="0" lvl="0" indent="0" algn="ctr" rtl="0">
                        <a:spcBef>
                          <a:spcPts val="0"/>
                        </a:spcBef>
                        <a:spcAft>
                          <a:spcPts val="0"/>
                        </a:spcAft>
                        <a:buNone/>
                      </a:pPr>
                      <a:r>
                        <a:rPr lang="ru">
                          <a:solidFill>
                            <a:schemeClr val="hlink"/>
                          </a:solidFill>
                          <a:uFill>
                            <a:noFill/>
                          </a:uFill>
                          <a:hlinkClick r:id="rId4"/>
                        </a:rPr>
                        <a:t>Авито работа</a:t>
                      </a:r>
                      <a:endParaRPr/>
                    </a:p>
                  </a:txBody>
                  <a:tcPr marL="91425" marR="91425" marT="91425" marB="91425"/>
                </a:tc>
                <a:tc>
                  <a:txBody>
                    <a:bodyPr/>
                    <a:lstStyle/>
                    <a:p>
                      <a:pPr marL="0" lvl="0" indent="0" algn="l" rtl="0">
                        <a:spcBef>
                          <a:spcPts val="0"/>
                        </a:spcBef>
                        <a:spcAft>
                          <a:spcPts val="0"/>
                        </a:spcAft>
                        <a:buNone/>
                      </a:pPr>
                      <a:r>
                        <a:rPr lang="ru" sz="1000"/>
                        <a:t>Возможность размещение онлайн резюме; объявлений по тэгам; </a:t>
                      </a:r>
                      <a:endParaRPr sz="1000"/>
                    </a:p>
                    <a:p>
                      <a:pPr marL="0" lvl="0" indent="0" algn="l" rtl="0">
                        <a:spcBef>
                          <a:spcPts val="0"/>
                        </a:spcBef>
                        <a:spcAft>
                          <a:spcPts val="0"/>
                        </a:spcAft>
                        <a:buNone/>
                      </a:pPr>
                      <a:r>
                        <a:rPr lang="ru" sz="1000"/>
                        <a:t>Связь с работодателем через онлайн чат;</a:t>
                      </a:r>
                      <a:endParaRPr sz="800"/>
                    </a:p>
                    <a:p>
                      <a:pPr marL="0" lvl="0" indent="0" algn="l" rtl="0">
                        <a:spcBef>
                          <a:spcPts val="0"/>
                        </a:spcBef>
                        <a:spcAft>
                          <a:spcPts val="0"/>
                        </a:spcAft>
                        <a:buNone/>
                      </a:pPr>
                      <a:endParaRPr sz="1000"/>
                    </a:p>
                  </a:txBody>
                  <a:tcPr marL="91425" marR="91425" marT="91425" marB="91425"/>
                </a:tc>
                <a:tc>
                  <a:txBody>
                    <a:bodyPr/>
                    <a:lstStyle/>
                    <a:p>
                      <a:pPr marL="0" lvl="0" indent="0" algn="l" rtl="0">
                        <a:spcBef>
                          <a:spcPts val="0"/>
                        </a:spcBef>
                        <a:spcAft>
                          <a:spcPts val="0"/>
                        </a:spcAft>
                        <a:buNone/>
                      </a:pPr>
                      <a:r>
                        <a:rPr lang="ru" sz="1000"/>
                        <a:t>Загроможденность интерфейса за счёт большого количество рекламных баннеров;</a:t>
                      </a:r>
                      <a:endParaRPr sz="1000"/>
                    </a:p>
                    <a:p>
                      <a:pPr marL="0" lvl="0" indent="0" algn="l" rtl="0">
                        <a:spcBef>
                          <a:spcPts val="0"/>
                        </a:spcBef>
                        <a:spcAft>
                          <a:spcPts val="0"/>
                        </a:spcAft>
                        <a:buNone/>
                      </a:pPr>
                      <a:r>
                        <a:rPr lang="ru" sz="1000"/>
                        <a:t>Малое количество вакансий на швейное дело;</a:t>
                      </a:r>
                      <a:endParaRPr sz="1000"/>
                    </a:p>
                  </a:txBody>
                  <a:tcPr marL="91425" marR="91425" marT="91425" marB="91425"/>
                </a:tc>
                <a:extLst>
                  <a:ext uri="{0D108BD9-81ED-4DB2-BD59-A6C34878D82A}">
                    <a16:rowId xmlns:a16="http://schemas.microsoft.com/office/drawing/2014/main" val="10002"/>
                  </a:ext>
                </a:extLst>
              </a:tr>
              <a:tr h="1324575">
                <a:tc>
                  <a:txBody>
                    <a:bodyPr/>
                    <a:lstStyle/>
                    <a:p>
                      <a:pPr marL="0" lvl="0" indent="0" algn="l" rtl="0">
                        <a:spcBef>
                          <a:spcPts val="0"/>
                        </a:spcBef>
                        <a:spcAft>
                          <a:spcPts val="0"/>
                        </a:spcAft>
                        <a:buNone/>
                      </a:pPr>
                      <a:endParaRPr sz="800"/>
                    </a:p>
                    <a:p>
                      <a:pPr marL="0" lvl="0" indent="0" algn="l" rtl="0">
                        <a:spcBef>
                          <a:spcPts val="0"/>
                        </a:spcBef>
                        <a:spcAft>
                          <a:spcPts val="0"/>
                        </a:spcAft>
                        <a:buNone/>
                      </a:pPr>
                      <a:endParaRPr/>
                    </a:p>
                    <a:p>
                      <a:pPr marL="0" lvl="0" indent="0" algn="ctr" rtl="0">
                        <a:spcBef>
                          <a:spcPts val="0"/>
                        </a:spcBef>
                        <a:spcAft>
                          <a:spcPts val="0"/>
                        </a:spcAft>
                        <a:buNone/>
                      </a:pPr>
                      <a:r>
                        <a:rPr lang="ru">
                          <a:solidFill>
                            <a:schemeClr val="hlink"/>
                          </a:solidFill>
                          <a:uFill>
                            <a:noFill/>
                          </a:uFill>
                          <a:hlinkClick r:id="rId5"/>
                        </a:rPr>
                        <a:t>Работа.ру</a:t>
                      </a:r>
                      <a:endParaRPr/>
                    </a:p>
                  </a:txBody>
                  <a:tcPr marL="91425" marR="91425" marT="91425" marB="91425"/>
                </a:tc>
                <a:tc>
                  <a:txBody>
                    <a:bodyPr/>
                    <a:lstStyle/>
                    <a:p>
                      <a:pPr marL="0" lvl="0" indent="0" algn="l" rtl="0">
                        <a:spcBef>
                          <a:spcPts val="0"/>
                        </a:spcBef>
                        <a:spcAft>
                          <a:spcPts val="0"/>
                        </a:spcAft>
                        <a:buNone/>
                      </a:pPr>
                      <a:r>
                        <a:rPr lang="ru" sz="1000"/>
                        <a:t>Возможность прямой связи с работодателем через регистрацию на звонок;</a:t>
                      </a:r>
                      <a:endParaRPr sz="1000"/>
                    </a:p>
                    <a:p>
                      <a:pPr marL="0" lvl="0" indent="0" algn="l" rtl="0">
                        <a:spcBef>
                          <a:spcPts val="0"/>
                        </a:spcBef>
                        <a:spcAft>
                          <a:spcPts val="0"/>
                        </a:spcAft>
                        <a:buNone/>
                      </a:pPr>
                      <a:r>
                        <a:rPr lang="ru" sz="1000"/>
                        <a:t>Онлайн резюме;</a:t>
                      </a:r>
                      <a:endParaRPr sz="1000"/>
                    </a:p>
                    <a:p>
                      <a:pPr marL="0" lvl="0" indent="0" algn="l" rtl="0">
                        <a:spcBef>
                          <a:spcPts val="0"/>
                        </a:spcBef>
                        <a:spcAft>
                          <a:spcPts val="0"/>
                        </a:spcAft>
                        <a:buNone/>
                      </a:pPr>
                      <a:r>
                        <a:rPr lang="ru" sz="1000"/>
                        <a:t>Расширенный поиск вакансий по нескольким параметрам; </a:t>
                      </a:r>
                      <a:endParaRPr sz="1000"/>
                    </a:p>
                    <a:p>
                      <a:pPr marL="0" lvl="0" indent="0" algn="l" rtl="0">
                        <a:spcBef>
                          <a:spcPts val="0"/>
                        </a:spcBef>
                        <a:spcAft>
                          <a:spcPts val="0"/>
                        </a:spcAft>
                        <a:buNone/>
                      </a:pPr>
                      <a:endParaRPr sz="800"/>
                    </a:p>
                  </a:txBody>
                  <a:tcPr marL="91425" marR="91425" marT="91425" marB="91425"/>
                </a:tc>
                <a:tc>
                  <a:txBody>
                    <a:bodyPr/>
                    <a:lstStyle/>
                    <a:p>
                      <a:pPr marL="0" lvl="0" indent="0" algn="l" rtl="0">
                        <a:spcBef>
                          <a:spcPts val="0"/>
                        </a:spcBef>
                        <a:spcAft>
                          <a:spcPts val="0"/>
                        </a:spcAft>
                        <a:buNone/>
                      </a:pPr>
                      <a:r>
                        <a:rPr lang="ru" sz="1000"/>
                        <a:t>Малое количество вакансий на швейные дело;</a:t>
                      </a:r>
                      <a:endParaRPr sz="1000"/>
                    </a:p>
                  </a:txBody>
                  <a:tcPr marL="91425" marR="91425" marT="91425" marB="91425"/>
                </a:tc>
                <a:extLst>
                  <a:ext uri="{0D108BD9-81ED-4DB2-BD59-A6C34878D82A}">
                    <a16:rowId xmlns:a16="http://schemas.microsoft.com/office/drawing/2014/main" val="10003"/>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9"/>
          <p:cNvSpPr txBox="1">
            <a:spLocks noGrp="1"/>
          </p:cNvSpPr>
          <p:nvPr>
            <p:ph type="title"/>
          </p:nvPr>
        </p:nvSpPr>
        <p:spPr>
          <a:xfrm>
            <a:off x="235075" y="253550"/>
            <a:ext cx="8222100" cy="5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SzPts val="990"/>
              <a:buNone/>
            </a:pPr>
            <a:r>
              <a:rPr lang="ru" sz="2730"/>
              <a:t>Команда</a:t>
            </a:r>
            <a:endParaRPr sz="2730"/>
          </a:p>
        </p:txBody>
      </p:sp>
      <p:sp>
        <p:nvSpPr>
          <p:cNvPr id="107" name="Google Shape;107;p19"/>
          <p:cNvSpPr txBox="1">
            <a:spLocks noGrp="1"/>
          </p:cNvSpPr>
          <p:nvPr>
            <p:ph type="body" idx="1"/>
          </p:nvPr>
        </p:nvSpPr>
        <p:spPr>
          <a:xfrm>
            <a:off x="1037150" y="1274425"/>
            <a:ext cx="7810200" cy="3606000"/>
          </a:xfrm>
          <a:prstGeom prst="rect">
            <a:avLst/>
          </a:prstGeom>
        </p:spPr>
        <p:txBody>
          <a:bodyPr spcFirstLastPara="1" wrap="square" lIns="91425" tIns="91425" rIns="91425" bIns="91425" anchor="t" anchorCtr="0">
            <a:normAutofit/>
          </a:bodyPr>
          <a:lstStyle/>
          <a:p>
            <a:pPr marL="0" lvl="0" indent="0" algn="l" rtl="0">
              <a:lnSpc>
                <a:spcPct val="150000"/>
              </a:lnSpc>
              <a:spcBef>
                <a:spcPts val="0"/>
              </a:spcBef>
              <a:spcAft>
                <a:spcPts val="0"/>
              </a:spcAft>
              <a:buNone/>
            </a:pPr>
            <a:r>
              <a:rPr lang="ru"/>
              <a:t>Куропаткин Андрей – (TeamLead, Full-stack разработчик)</a:t>
            </a:r>
            <a:endParaRPr/>
          </a:p>
          <a:p>
            <a:pPr marL="0" lvl="0" indent="0" algn="l" rtl="0">
              <a:lnSpc>
                <a:spcPct val="150000"/>
              </a:lnSpc>
              <a:spcBef>
                <a:spcPts val="1200"/>
              </a:spcBef>
              <a:spcAft>
                <a:spcPts val="0"/>
              </a:spcAft>
              <a:buNone/>
            </a:pPr>
            <a:r>
              <a:rPr lang="ru"/>
              <a:t>Мустафаев Эмиль – (Ментор)</a:t>
            </a:r>
            <a:endParaRPr/>
          </a:p>
          <a:p>
            <a:pPr marL="0" lvl="0" indent="0" algn="l" rtl="0">
              <a:lnSpc>
                <a:spcPct val="150000"/>
              </a:lnSpc>
              <a:spcBef>
                <a:spcPts val="1200"/>
              </a:spcBef>
              <a:spcAft>
                <a:spcPts val="0"/>
              </a:spcAft>
              <a:buNone/>
            </a:pPr>
            <a:r>
              <a:rPr lang="ru"/>
              <a:t>Руденко Никита – (Full-stack разработчик, аналитик)</a:t>
            </a:r>
            <a:endParaRPr/>
          </a:p>
          <a:p>
            <a:pPr marL="0" lvl="0" indent="0" algn="l" rtl="0">
              <a:lnSpc>
                <a:spcPct val="150000"/>
              </a:lnSpc>
              <a:spcBef>
                <a:spcPts val="1200"/>
              </a:spcBef>
              <a:spcAft>
                <a:spcPts val="0"/>
              </a:spcAft>
              <a:buNone/>
            </a:pPr>
            <a:r>
              <a:rPr lang="ru"/>
              <a:t>Владычин Валерий – (Full-stack разработчик, дизайнер)</a:t>
            </a:r>
            <a:endParaRPr/>
          </a:p>
          <a:p>
            <a:pPr marL="0" lvl="0" indent="0" algn="l" rtl="0">
              <a:lnSpc>
                <a:spcPct val="150000"/>
              </a:lnSpc>
              <a:spcBef>
                <a:spcPts val="1200"/>
              </a:spcBef>
              <a:spcAft>
                <a:spcPts val="0"/>
              </a:spcAft>
              <a:buNone/>
            </a:pPr>
            <a:r>
              <a:rPr lang="ru"/>
              <a:t>Швейцер Артур – (дизайнер)</a:t>
            </a:r>
            <a:endParaRPr/>
          </a:p>
          <a:p>
            <a:pPr marL="0" lvl="0" indent="0" algn="l" rtl="0">
              <a:lnSpc>
                <a:spcPct val="150000"/>
              </a:lnSpc>
              <a:spcBef>
                <a:spcPts val="1200"/>
              </a:spcBef>
              <a:spcAft>
                <a:spcPts val="1200"/>
              </a:spcAft>
              <a:buNone/>
            </a:pPr>
            <a:r>
              <a:rPr lang="ru"/>
              <a:t>Шукурджиев Адиль – (аналитик)</a:t>
            </a:r>
            <a:endParaRPr>
              <a:solidFill>
                <a:srgbClr val="595959"/>
              </a:solidFill>
              <a:highlight>
                <a:srgbClr val="FFFFFF"/>
              </a:highlight>
            </a:endParaRPr>
          </a:p>
        </p:txBody>
      </p:sp>
      <p:pic>
        <p:nvPicPr>
          <p:cNvPr id="108" name="Google Shape;108;p19"/>
          <p:cNvPicPr preferRelativeResize="0"/>
          <p:nvPr/>
        </p:nvPicPr>
        <p:blipFill>
          <a:blip r:embed="rId3">
            <a:alphaModFix/>
          </a:blip>
          <a:stretch>
            <a:fillRect/>
          </a:stretch>
        </p:blipFill>
        <p:spPr>
          <a:xfrm>
            <a:off x="560100" y="1873474"/>
            <a:ext cx="370975" cy="370975"/>
          </a:xfrm>
          <a:prstGeom prst="rect">
            <a:avLst/>
          </a:prstGeom>
          <a:noFill/>
          <a:ln>
            <a:noFill/>
          </a:ln>
        </p:spPr>
      </p:pic>
      <p:pic>
        <p:nvPicPr>
          <p:cNvPr id="109" name="Google Shape;109;p19"/>
          <p:cNvPicPr preferRelativeResize="0"/>
          <p:nvPr/>
        </p:nvPicPr>
        <p:blipFill>
          <a:blip r:embed="rId3">
            <a:alphaModFix/>
          </a:blip>
          <a:stretch>
            <a:fillRect/>
          </a:stretch>
        </p:blipFill>
        <p:spPr>
          <a:xfrm>
            <a:off x="560100" y="1311374"/>
            <a:ext cx="370975" cy="370975"/>
          </a:xfrm>
          <a:prstGeom prst="rect">
            <a:avLst/>
          </a:prstGeom>
          <a:noFill/>
          <a:ln>
            <a:noFill/>
          </a:ln>
        </p:spPr>
      </p:pic>
      <p:pic>
        <p:nvPicPr>
          <p:cNvPr id="110" name="Google Shape;110;p19"/>
          <p:cNvPicPr preferRelativeResize="0"/>
          <p:nvPr/>
        </p:nvPicPr>
        <p:blipFill>
          <a:blip r:embed="rId3">
            <a:alphaModFix/>
          </a:blip>
          <a:stretch>
            <a:fillRect/>
          </a:stretch>
        </p:blipFill>
        <p:spPr>
          <a:xfrm>
            <a:off x="560100" y="2435587"/>
            <a:ext cx="370975" cy="370975"/>
          </a:xfrm>
          <a:prstGeom prst="rect">
            <a:avLst/>
          </a:prstGeom>
          <a:noFill/>
          <a:ln>
            <a:noFill/>
          </a:ln>
        </p:spPr>
      </p:pic>
      <p:pic>
        <p:nvPicPr>
          <p:cNvPr id="111" name="Google Shape;111;p19"/>
          <p:cNvPicPr preferRelativeResize="0"/>
          <p:nvPr/>
        </p:nvPicPr>
        <p:blipFill>
          <a:blip r:embed="rId3">
            <a:alphaModFix/>
          </a:blip>
          <a:stretch>
            <a:fillRect/>
          </a:stretch>
        </p:blipFill>
        <p:spPr>
          <a:xfrm>
            <a:off x="560100" y="2983774"/>
            <a:ext cx="370975" cy="370975"/>
          </a:xfrm>
          <a:prstGeom prst="rect">
            <a:avLst/>
          </a:prstGeom>
          <a:noFill/>
          <a:ln>
            <a:noFill/>
          </a:ln>
        </p:spPr>
      </p:pic>
      <p:pic>
        <p:nvPicPr>
          <p:cNvPr id="112" name="Google Shape;112;p19"/>
          <p:cNvPicPr preferRelativeResize="0"/>
          <p:nvPr/>
        </p:nvPicPr>
        <p:blipFill>
          <a:blip r:embed="rId3">
            <a:alphaModFix/>
          </a:blip>
          <a:stretch>
            <a:fillRect/>
          </a:stretch>
        </p:blipFill>
        <p:spPr>
          <a:xfrm>
            <a:off x="560100" y="3546812"/>
            <a:ext cx="370975" cy="370975"/>
          </a:xfrm>
          <a:prstGeom prst="rect">
            <a:avLst/>
          </a:prstGeom>
          <a:noFill/>
          <a:ln>
            <a:noFill/>
          </a:ln>
        </p:spPr>
      </p:pic>
      <p:pic>
        <p:nvPicPr>
          <p:cNvPr id="113" name="Google Shape;113;p19"/>
          <p:cNvPicPr preferRelativeResize="0"/>
          <p:nvPr/>
        </p:nvPicPr>
        <p:blipFill>
          <a:blip r:embed="rId3">
            <a:alphaModFix/>
          </a:blip>
          <a:stretch>
            <a:fillRect/>
          </a:stretch>
        </p:blipFill>
        <p:spPr>
          <a:xfrm>
            <a:off x="560100" y="4109849"/>
            <a:ext cx="370975" cy="3709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0"/>
          <p:cNvSpPr txBox="1">
            <a:spLocks noGrp="1"/>
          </p:cNvSpPr>
          <p:nvPr>
            <p:ph type="title"/>
          </p:nvPr>
        </p:nvSpPr>
        <p:spPr>
          <a:xfrm>
            <a:off x="240000" y="231575"/>
            <a:ext cx="8222100" cy="6156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ru"/>
              <a:t>Дальнейшие шаги по разработке</a:t>
            </a:r>
            <a:endParaRPr/>
          </a:p>
        </p:txBody>
      </p:sp>
    </p:spTree>
  </p:cSld>
  <p:clrMapOvr>
    <a:masterClrMapping/>
  </p:clrMapOvr>
</p:sld>
</file>

<file path=ppt/theme/theme1.xml><?xml version="1.0" encoding="utf-8"?>
<a:theme xmlns:a="http://schemas.openxmlformats.org/drawingml/2006/main"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1A237E"/>
      </a:accent5>
      <a:accent6>
        <a:srgbClr val="F4B400"/>
      </a:accent6>
      <a:hlink>
        <a:srgbClr val="1A237E"/>
      </a:hlink>
      <a:folHlink>
        <a:srgbClr val="1A237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873</Words>
  <Application>Microsoft Office PowerPoint</Application>
  <PresentationFormat>Экран (16:9)</PresentationFormat>
  <Paragraphs>82</Paragraphs>
  <Slides>8</Slides>
  <Notes>8</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8</vt:i4>
      </vt:variant>
    </vt:vector>
  </HeadingPairs>
  <TitlesOfParts>
    <vt:vector size="11" baseType="lpstr">
      <vt:lpstr>Arial</vt:lpstr>
      <vt:lpstr>Roboto</vt:lpstr>
      <vt:lpstr>Material</vt:lpstr>
      <vt:lpstr>SewingWeb</vt:lpstr>
      <vt:lpstr>Решаемая задача и Заказчик</vt:lpstr>
      <vt:lpstr>Проблемы</vt:lpstr>
      <vt:lpstr>Как мы будем решать данную задачу.</vt:lpstr>
      <vt:lpstr>Технические, экономические и этические ограничения</vt:lpstr>
      <vt:lpstr>Аналоги решения</vt:lpstr>
      <vt:lpstr>Команда</vt:lpstr>
      <vt:lpstr>Дальнейшие шаги по разработке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SewingWeb</dc:title>
  <cp:lastModifiedBy>Andrey Kuropatkin</cp:lastModifiedBy>
  <cp:revision>1</cp:revision>
  <dcterms:modified xsi:type="dcterms:W3CDTF">2023-04-11T11:11:24Z</dcterms:modified>
</cp:coreProperties>
</file>