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301" r:id="rId6"/>
    <p:sldId id="308" r:id="rId7"/>
    <p:sldId id="306" r:id="rId8"/>
    <p:sldId id="309" r:id="rId9"/>
    <p:sldId id="310" r:id="rId10"/>
    <p:sldId id="311" r:id="rId11"/>
    <p:sldId id="269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2D"/>
    <a:srgbClr val="FD493D"/>
    <a:srgbClr val="B5D8E1"/>
    <a:srgbClr val="FCAF17"/>
    <a:srgbClr val="9F00FF"/>
    <a:srgbClr val="FBB3C1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65" d="100"/>
          <a:sy n="65" d="100"/>
        </p:scale>
        <p:origin x="512" y="3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8636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377573" y="1329147"/>
            <a:ext cx="5590607" cy="4030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ЭПИКУРЕЙСКАЯ КУХНЯ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algn="ctr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Разработка программного решения для ресторанов и кафе с интерактивной зоной столика, основанного на технологиях дополненной реальности, искусственного интеллекта</a:t>
            </a:r>
            <a:br>
              <a:rPr lang="ru-RU" dirty="0"/>
            </a:b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4306FD-0330-977F-DAC7-78C0399C23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657" r="22770"/>
          <a:stretch/>
        </p:blipFill>
        <p:spPr>
          <a:xfrm>
            <a:off x="8818529" y="2341717"/>
            <a:ext cx="3404110" cy="45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94550" y="1885001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ПРОБЛЕМЫ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096001" y="3194403"/>
            <a:ext cx="535479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8BADF3F-CF10-A563-739A-7B93CE3956C7}"/>
              </a:ext>
            </a:extLst>
          </p:cNvPr>
          <p:cNvSpPr txBox="1"/>
          <p:nvPr/>
        </p:nvSpPr>
        <p:spPr>
          <a:xfrm>
            <a:off x="594550" y="3188385"/>
            <a:ext cx="4857737" cy="923330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>
                <a:latin typeface="Gilroy-Light"/>
              </a:rPr>
              <a:t>Длительное ожидание заказа – один из когнитивных факторов, влияющих на восприятие имиджа ресторана.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0A34A7-DCD1-2BEC-27CE-4D43D639B905}"/>
              </a:ext>
            </a:extLst>
          </p:cNvPr>
          <p:cNvSpPr txBox="1"/>
          <p:nvPr/>
        </p:nvSpPr>
        <p:spPr>
          <a:xfrm>
            <a:off x="5872899" y="3188385"/>
            <a:ext cx="5961950" cy="923330"/>
          </a:xfrm>
          <a:prstGeom prst="rect">
            <a:avLst/>
          </a:prstGeom>
          <a:solidFill>
            <a:srgbClr val="FD493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latin typeface="Gilroy-Light"/>
              </a:rPr>
              <a:t>3. Отсутствие развлекательной программы Желание ресторана создать комфортное и познавательное ожидание заказа блюд.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2806F1-DE9F-D365-B65E-06D3D84E9F3A}"/>
              </a:ext>
            </a:extLst>
          </p:cNvPr>
          <p:cNvSpPr txBox="1"/>
          <p:nvPr/>
        </p:nvSpPr>
        <p:spPr>
          <a:xfrm>
            <a:off x="594550" y="4619546"/>
            <a:ext cx="4857737" cy="646331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latin typeface="Gilroy-Light"/>
              </a:rPr>
              <a:t>2. Некачественная презентация меню в ресторанах, спешка официанта.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7F76EA-7C47-6839-73BA-86BF7E8FAC20}"/>
              </a:ext>
            </a:extLst>
          </p:cNvPr>
          <p:cNvSpPr txBox="1"/>
          <p:nvPr/>
        </p:nvSpPr>
        <p:spPr>
          <a:xfrm>
            <a:off x="5872899" y="4326672"/>
            <a:ext cx="5961950" cy="1477328"/>
          </a:xfrm>
          <a:prstGeom prst="rect">
            <a:avLst/>
          </a:prstGeom>
          <a:solidFill>
            <a:srgbClr val="9F00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latin typeface="Gilroy-Light"/>
              </a:rPr>
              <a:t>4. На всплеске современных технологий и высокой конкуренции на рынке, у многих ресторанных заведений снизился трафик посетителей. Каждый ресторан придумывает что-то новое и гости ходят из одного ресторана в другой.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  <a:endParaRPr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A3498-0AAD-541F-938D-77C63A6DFA47}"/>
              </a:ext>
            </a:extLst>
          </p:cNvPr>
          <p:cNvSpPr txBox="1"/>
          <p:nvPr/>
        </p:nvSpPr>
        <p:spPr>
          <a:xfrm>
            <a:off x="559690" y="2887726"/>
            <a:ext cx="6103856" cy="3046988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Gilroy-Light"/>
              </a:rPr>
              <a:t>Наш продукт нацелен на рестораны, которые хотят повысить количество постоянных клиентов, имидж заведения и повысить конкурентоспособность. Наш продукт так же будет интересен для любителей виртуальной реальности, 3D-шоу и, в целом, для тех, кто хочет получить новые впечатления</a:t>
            </a:r>
            <a:r>
              <a:rPr lang="ru-RU" dirty="0"/>
              <a:t>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D92D8B-E1BC-5172-E81C-EBDF45ABE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826" y="1908060"/>
            <a:ext cx="4026654" cy="402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37415" y="1228324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AC93372-0E43-8E47-F67D-A288628A2784}"/>
              </a:ext>
            </a:extLst>
          </p:cNvPr>
          <p:cNvSpPr txBox="1"/>
          <p:nvPr/>
        </p:nvSpPr>
        <p:spPr>
          <a:xfrm>
            <a:off x="437415" y="2850418"/>
            <a:ext cx="5018278" cy="2585323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>
                <a:latin typeface="Gilroy-Light"/>
              </a:rPr>
              <a:t>Для качественного блюда время сократить невозможно, но можно сделать ожидание более приятным за счет небольшого 3D шоу на столе во время ожидания;</a:t>
            </a:r>
          </a:p>
          <a:p>
            <a:pPr marL="342900" indent="-342900" algn="just">
              <a:buAutoNum type="arabicPeriod"/>
            </a:pPr>
            <a:endParaRPr lang="ru-RU" dirty="0">
              <a:latin typeface="Gilroy-Light"/>
            </a:endParaRPr>
          </a:p>
          <a:p>
            <a:pPr marL="342900" indent="-342900" algn="just">
              <a:buAutoNum type="arabicPeriod"/>
            </a:pPr>
            <a:endParaRPr lang="ru-RU" dirty="0">
              <a:latin typeface="Gilroy-Light"/>
            </a:endParaRPr>
          </a:p>
          <a:p>
            <a:pPr marL="342900" indent="-342900" algn="just">
              <a:buAutoNum type="arabicPeriod"/>
            </a:pPr>
            <a:r>
              <a:rPr lang="ru-RU" dirty="0">
                <a:latin typeface="Gilroy-Light"/>
              </a:rPr>
              <a:t>Создание интерактивного, подробного меню позволит посетителю внимательно и без спешки определиться с заказом;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F4E220-77B9-AB3D-56EA-A7207C4B05F9}"/>
              </a:ext>
            </a:extLst>
          </p:cNvPr>
          <p:cNvSpPr txBox="1"/>
          <p:nvPr/>
        </p:nvSpPr>
        <p:spPr>
          <a:xfrm>
            <a:off x="5665509" y="2157921"/>
            <a:ext cx="6099142" cy="3970318"/>
          </a:xfrm>
          <a:prstGeom prst="rect">
            <a:avLst/>
          </a:prstGeom>
          <a:solidFill>
            <a:srgbClr val="9F00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latin typeface="Gilroy-Light"/>
              </a:rPr>
              <a:t>3. Предоставление программы, которая очарует всех гостей без исключения, с помощью проекции на столах. Захватывающая история культуры страны, вкусная еда и особая атмосфера в ресторане подарят взрослым и детям яркие впечатления и положительные эмоции на весь вечер;</a:t>
            </a:r>
          </a:p>
          <a:p>
            <a:pPr algn="just"/>
            <a:endParaRPr lang="ru-RU" dirty="0">
              <a:latin typeface="Gilroy-Light"/>
            </a:endParaRPr>
          </a:p>
          <a:p>
            <a:pPr algn="just"/>
            <a:endParaRPr lang="ru-RU" dirty="0">
              <a:latin typeface="Gilroy-Light"/>
            </a:endParaRPr>
          </a:p>
          <a:p>
            <a:pPr algn="just"/>
            <a:r>
              <a:rPr lang="ru-RU" dirty="0">
                <a:latin typeface="Gilroy-Light"/>
              </a:rPr>
              <a:t> 4. Рестораны должны осуществлять постоянный контроль качества обслуживания и предлагаемых блюд, чтобы максимизировать удовлетворенность своих гостей и сделать все, чтобы они вернулись к ним еще раз. Для этого им нужна своя «изюминка», индивидуальность. Поэтому мы предлагаем нашу программу 3д шоу , которая точно привлечет много клиентов.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-110017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827640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288401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20103" y="953610"/>
            <a:ext cx="491272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КОНКУРЕТЫ</a:t>
            </a:r>
            <a:endParaRPr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2DC39-CF37-C539-09C1-9F886293FB86}"/>
              </a:ext>
            </a:extLst>
          </p:cNvPr>
          <p:cNvSpPr txBox="1"/>
          <p:nvPr/>
        </p:nvSpPr>
        <p:spPr>
          <a:xfrm>
            <a:off x="163846" y="1719739"/>
            <a:ext cx="5633624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>
                <a:latin typeface="Gilroy-Light"/>
              </a:rPr>
              <a:t>Конкурент KLO ENTERTAINMENT - вот уже более 11 лет представляют на рынке профессиональное светодиодное, мультимедийное и интерактивное оборудование;</a:t>
            </a:r>
          </a:p>
          <a:p>
            <a:pPr marL="342900" indent="-342900" algn="just">
              <a:buAutoNum type="arabicPeriod"/>
            </a:pPr>
            <a:endParaRPr lang="ru-RU" dirty="0">
              <a:latin typeface="Gilroy-Ligh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Конкурент </a:t>
            </a:r>
            <a:r>
              <a:rPr lang="ru-RU" dirty="0" err="1">
                <a:latin typeface="Gilroy-Light"/>
              </a:rPr>
              <a:t>Clicksmile</a:t>
            </a:r>
            <a:r>
              <a:rPr lang="ru-RU" dirty="0">
                <a:latin typeface="Gilroy-Light"/>
              </a:rPr>
              <a:t> -цифровой формат ресторана на основе интерактивных столов;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latin typeface="Gilroy-Ligh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Конкурент ООО «ИТ </a:t>
            </a:r>
            <a:r>
              <a:rPr lang="ru-RU" dirty="0" err="1">
                <a:latin typeface="Gilroy-Light"/>
              </a:rPr>
              <a:t>Прогрессор</a:t>
            </a:r>
            <a:r>
              <a:rPr lang="ru-RU" dirty="0">
                <a:latin typeface="Gilroy-Light"/>
              </a:rPr>
              <a:t>» - </a:t>
            </a:r>
            <a:r>
              <a:rPr lang="ru-RU" dirty="0" err="1">
                <a:latin typeface="Gilroy-Light"/>
              </a:rPr>
              <a:t>изготовливают</a:t>
            </a:r>
            <a:r>
              <a:rPr lang="ru-RU" dirty="0">
                <a:latin typeface="Gilroy-Light"/>
              </a:rPr>
              <a:t> столы с интерактивным меню любого размера и дизайна; предоставляют готовое изделие или встроим комплект оборудования в ваши столы; возможность демонстрировать новые блюда и ролики об услугах ресторана.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6E469B-528A-5A78-2ECD-8F9888282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1988"/>
            <a:ext cx="542591" cy="506012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30D16043-C2E7-CB01-6FC2-BD34A684D994}"/>
              </a:ext>
            </a:extLst>
          </p:cNvPr>
          <p:cNvSpPr/>
          <p:nvPr/>
        </p:nvSpPr>
        <p:spPr>
          <a:xfrm>
            <a:off x="5955226" y="1124942"/>
            <a:ext cx="6061726" cy="4803988"/>
          </a:xfrm>
          <a:prstGeom prst="ellipse">
            <a:avLst/>
          </a:prstGeom>
          <a:solidFill>
            <a:srgbClr val="B5D8E1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Gilroy-Light"/>
                <a:sym typeface="Helvetica"/>
              </a:rPr>
              <a:t>НАШЕ ГЛАВНОЕ ПРЕИМУЩЕСТВО: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FD493D"/>
              </a:solidFill>
              <a:effectLst/>
              <a:uFillTx/>
              <a:latin typeface="Gilroy-Light"/>
              <a:sym typeface="Helvetica"/>
            </a:endParaRP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Gilroy-Light"/>
                <a:sym typeface="Helvetica"/>
              </a:rPr>
              <a:t>Программное решение превращает посещение в ресторан в уникальное путешествие. Специальное мультимедийное 3D шоу на столе, где можно будет увидеть анимированную версию приготовления заказанного блюда, описание происхождения блюда, культуры народа, чье блюдо пользуется такой популярностью, национальные танцы и песни, интересные факты.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5598941" y="-15241"/>
            <a:ext cx="6593059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-110017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827640"/>
            <a:ext cx="75979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288401"/>
            <a:ext cx="759794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98259" y="1369436"/>
            <a:ext cx="491272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2DC39-CF37-C539-09C1-9F886293FB86}"/>
              </a:ext>
            </a:extLst>
          </p:cNvPr>
          <p:cNvSpPr txBox="1"/>
          <p:nvPr/>
        </p:nvSpPr>
        <p:spPr>
          <a:xfrm>
            <a:off x="5619735" y="35837"/>
            <a:ext cx="6518934" cy="67710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Gilroy-Light"/>
              </a:rPr>
              <a:t>ТАМ 17 940 </a:t>
            </a:r>
            <a:r>
              <a:rPr lang="ru-RU" b="1" dirty="0" err="1">
                <a:solidFill>
                  <a:srgbClr val="FF0000"/>
                </a:solidFill>
                <a:latin typeface="Gilroy-Light"/>
              </a:rPr>
              <a:t>млн.руб</a:t>
            </a:r>
            <a:r>
              <a:rPr lang="ru-RU" b="1" dirty="0">
                <a:solidFill>
                  <a:srgbClr val="FF0000"/>
                </a:solidFill>
                <a:latin typeface="Gilroy-Light"/>
              </a:rPr>
              <a:t>. или 14,9 </a:t>
            </a:r>
            <a:r>
              <a:rPr lang="ru-RU" b="1" dirty="0" err="1">
                <a:solidFill>
                  <a:srgbClr val="FF0000"/>
                </a:solidFill>
                <a:latin typeface="Gilroy-Light"/>
              </a:rPr>
              <a:t>тыс.клиентов</a:t>
            </a:r>
            <a:r>
              <a:rPr lang="ru-RU" b="1" dirty="0">
                <a:solidFill>
                  <a:srgbClr val="FF0000"/>
                </a:solidFill>
                <a:latin typeface="Gilroy-Light"/>
              </a:rPr>
              <a:t> </a:t>
            </a:r>
          </a:p>
          <a:p>
            <a:pPr algn="just"/>
            <a:r>
              <a:rPr lang="ru-RU" dirty="0">
                <a:latin typeface="Gilroy-Light"/>
              </a:rPr>
              <a:t>Количество предприятий общественного питания составляет 176 тысяч, где наибольшую долю среди них занимают кафе и рестораны —85% (около 149 тысяч организаций), оставшуюся часть — бары (9 тысяч) и столовые (17,5 тысяч). Бары и столовые вряд ли будут заинтересованы в нашем продукте. Реально достижимый объем рынка оцениваем в 10% от общего числа заведений.  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Gilroy-Light"/>
              </a:rPr>
              <a:t>SAM 1 794 млн. руб. </a:t>
            </a:r>
          </a:p>
          <a:p>
            <a:pPr algn="just"/>
            <a:r>
              <a:rPr lang="ru-RU" dirty="0">
                <a:latin typeface="Gilroy-Light"/>
              </a:rPr>
              <a:t>Достижимый объем рынка 14,9 тыс. предприятий общественного питания, спрос на нашу продукцию 10%, так как затраты предприятий общественного питания на научные исследования и разработки не публикуются в целях обеспечения конфиденциальности первичных статистических данных, полученных от организаций.  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Gilroy-Light"/>
              </a:rPr>
              <a:t>SOM 24 </a:t>
            </a:r>
            <a:r>
              <a:rPr lang="ru-RU" b="1" dirty="0" err="1">
                <a:solidFill>
                  <a:srgbClr val="FF0000"/>
                </a:solidFill>
                <a:latin typeface="Gilroy-Light"/>
              </a:rPr>
              <a:t>млн.рублей</a:t>
            </a:r>
            <a:r>
              <a:rPr lang="ru-RU" b="1" dirty="0">
                <a:solidFill>
                  <a:srgbClr val="FF0000"/>
                </a:solidFill>
                <a:latin typeface="Gilroy-Light"/>
              </a:rPr>
              <a:t> </a:t>
            </a:r>
          </a:p>
          <a:p>
            <a:pPr algn="just"/>
            <a:r>
              <a:rPr lang="ru-RU" dirty="0">
                <a:latin typeface="Gilroy-Light"/>
              </a:rPr>
              <a:t>Стоимость программы составляет 1,2 млн руб.  Приобретение предлагаемого продукта носит разовый характер, а разработка программного продукта под индивидуальные запросы ограничена возможностями человеческих ресурсов стартапа. Поэтому годовой объем выполняемых заказов в 20 единиц.  </a:t>
            </a:r>
          </a:p>
          <a:p>
            <a:pPr algn="just"/>
            <a:r>
              <a:rPr lang="ru-RU" dirty="0">
                <a:latin typeface="Gilroy-Light"/>
              </a:rPr>
              <a:t>Расчеты не учитывают поступления от технического обслуживания и модернизации программы (сервисные работы с оборудованием клиента)</a:t>
            </a:r>
            <a:r>
              <a:rPr lang="ru-RU" sz="2000" dirty="0">
                <a:latin typeface="Gilroy-Light"/>
              </a:rPr>
              <a:t>.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D475DC8-6E05-3A0D-0426-9B89D923F95D}"/>
              </a:ext>
            </a:extLst>
          </p:cNvPr>
          <p:cNvSpPr/>
          <p:nvPr/>
        </p:nvSpPr>
        <p:spPr>
          <a:xfrm>
            <a:off x="598097" y="1368113"/>
            <a:ext cx="4417129" cy="5409897"/>
          </a:xfrm>
          <a:prstGeom prst="ellipse">
            <a:avLst/>
          </a:prstGeom>
          <a:solidFill>
            <a:srgbClr val="9F00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solidFill>
                  <a:schemeClr val="bg1"/>
                </a:solidFill>
                <a:latin typeface="Gilroy-Light"/>
              </a:rPr>
              <a:t>TAM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95D5269-D7C8-0698-92E0-62A28E23E380}"/>
              </a:ext>
            </a:extLst>
          </p:cNvPr>
          <p:cNvSpPr/>
          <p:nvPr/>
        </p:nvSpPr>
        <p:spPr>
          <a:xfrm>
            <a:off x="983814" y="2966984"/>
            <a:ext cx="3596147" cy="3851845"/>
          </a:xfrm>
          <a:prstGeom prst="ellipse">
            <a:avLst/>
          </a:prstGeom>
          <a:solidFill>
            <a:srgbClr val="FCAF17"/>
          </a:solidFill>
          <a:ln w="25400" cap="flat">
            <a:solidFill>
              <a:srgbClr val="FCAF1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-Light"/>
                <a:sym typeface="Helvetica"/>
              </a:rPr>
              <a:t>SAM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Gilroy-Light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Gilroy-Light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Gilroy-Light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Gilroy-Light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F947B37-4DDE-256B-1575-857FB9E1DA50}"/>
              </a:ext>
            </a:extLst>
          </p:cNvPr>
          <p:cNvSpPr/>
          <p:nvPr/>
        </p:nvSpPr>
        <p:spPr>
          <a:xfrm>
            <a:off x="1297073" y="4265361"/>
            <a:ext cx="2969628" cy="2553468"/>
          </a:xfrm>
          <a:prstGeom prst="ellipse">
            <a:avLst/>
          </a:prstGeom>
          <a:solidFill>
            <a:srgbClr val="FBB3C1"/>
          </a:solidFill>
          <a:ln w="25400" cap="flat">
            <a:solidFill>
              <a:srgbClr val="FBB3C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-Light"/>
                <a:sym typeface="Helvetica"/>
              </a:rPr>
              <a:t>SOM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b="1" dirty="0">
              <a:solidFill>
                <a:schemeClr val="bg1"/>
              </a:solidFill>
              <a:latin typeface="Gilroy-Light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-Light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F31B9A-D701-2242-559D-13B8804314B2}"/>
              </a:ext>
            </a:extLst>
          </p:cNvPr>
          <p:cNvSpPr txBox="1"/>
          <p:nvPr/>
        </p:nvSpPr>
        <p:spPr>
          <a:xfrm>
            <a:off x="336583" y="818863"/>
            <a:ext cx="373121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solidFill>
                  <a:srgbClr val="9F00FF"/>
                </a:solidFill>
                <a:latin typeface="Gilroy-ExtraBold"/>
              </a:rPr>
              <a:t>РЫНОК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Gilroy-ExtraBold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060947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20955" y="59255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МОНЕТИЗАЦИЯ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CFA8EC2-653E-182D-18A7-76869D556950}"/>
              </a:ext>
            </a:extLst>
          </p:cNvPr>
          <p:cNvSpPr txBox="1"/>
          <p:nvPr/>
        </p:nvSpPr>
        <p:spPr>
          <a:xfrm>
            <a:off x="579928" y="933293"/>
            <a:ext cx="11032143" cy="5570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latin typeface="Gilroy-Light"/>
              </a:rPr>
              <a:t>Продажа лицензии на программу: Цена будет зависеть от функционала и комплектации программы. Это может быть как базовая версия для домашнего использования, так и профессиональные пакеты для студий 3D моделирования и визуализации. Средняя стоимость лицензии может составлять </a:t>
            </a:r>
            <a:r>
              <a:rPr lang="ru-RU" sz="1600" dirty="0">
                <a:solidFill>
                  <a:srgbClr val="FD493D"/>
                </a:solidFill>
                <a:latin typeface="Gilroy-Light"/>
              </a:rPr>
              <a:t>от 50 000 до 500 000 рублей</a:t>
            </a:r>
            <a:r>
              <a:rPr lang="ru-RU" sz="1600" dirty="0">
                <a:latin typeface="Gilroy-Light"/>
              </a:rPr>
              <a:t>, в зависимости от выбранных опций. 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600" dirty="0">
              <a:latin typeface="Gilroy-Ligh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latin typeface="Gilroy-Light"/>
              </a:rPr>
              <a:t>Подписка на обновления и дополнительные функции: После покупки лицензии пользователи могут оформить подписку на получение обновлений и новых функций программы, что позволит им всегда иметь актуальную версию и использовать новые инструменты. Ежемесячная подписка на обновления может стоить </a:t>
            </a:r>
            <a:r>
              <a:rPr lang="ru-RU" sz="1600" dirty="0">
                <a:solidFill>
                  <a:srgbClr val="FD493D"/>
                </a:solidFill>
                <a:latin typeface="Gilroy-Light"/>
              </a:rPr>
              <a:t>от 5 000 до 10 000 рублей</a:t>
            </a:r>
            <a:r>
              <a:rPr lang="ru-RU" sz="1600" dirty="0">
                <a:latin typeface="Gilroy-Light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600" dirty="0">
              <a:latin typeface="Gilroy-Ligh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latin typeface="Gilroy-Light"/>
              </a:rPr>
              <a:t> Услуги по обучению и консультации: Мы можем предложить обучение работе с программой, а также услуги по настройке и адаптации программы под конкретные задачи клиента. Обучение и настройка программы могут стоить </a:t>
            </a:r>
            <a:r>
              <a:rPr lang="ru-RU" sz="1600" dirty="0">
                <a:solidFill>
                  <a:srgbClr val="FD493D"/>
                </a:solidFill>
                <a:latin typeface="Gilroy-Light"/>
              </a:rPr>
              <a:t>от 15 000 до 30 000 рублей </a:t>
            </a:r>
            <a:r>
              <a:rPr lang="ru-RU" sz="1600" dirty="0">
                <a:latin typeface="Gilroy-Light"/>
              </a:rPr>
              <a:t>за услугу.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600" dirty="0">
              <a:latin typeface="Gilroy-Ligh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latin typeface="Gilroy-Light"/>
              </a:rPr>
              <a:t>Партнерская программа: Сотрудничество с другими компаниями в области 3D графики и моделирования, которые будут рекомендовать нашу программу своим клиентам. Партнерская программа может быть предложена ресторанам и дизайнерам интерьера с комиссией от 5% до 15% от стоимости каждой проданной лицензии.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600" dirty="0">
              <a:latin typeface="Gilroy-Ligh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latin typeface="Gilroy-Light"/>
              </a:rPr>
              <a:t>Рекламные доходы: Размещение рекламы в программе, например, баннеров или спонсорских материалов от партнеров. Рекламный доход может составлять </a:t>
            </a:r>
            <a:r>
              <a:rPr lang="ru-RU" sz="1600" dirty="0">
                <a:solidFill>
                  <a:srgbClr val="FD493D"/>
                </a:solidFill>
                <a:latin typeface="Gilroy-Light"/>
              </a:rPr>
              <a:t>от 30 000 до 60 000 рублей</a:t>
            </a:r>
            <a:r>
              <a:rPr lang="ru-RU" sz="1600" dirty="0">
                <a:latin typeface="Gilroy-Light"/>
              </a:rPr>
              <a:t> в месяц в зависимости от объема рекламы и ее размещения в программе.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600" dirty="0">
              <a:latin typeface="Gilroy-Light"/>
            </a:endParaRPr>
          </a:p>
          <a:p>
            <a:pPr algn="ctr"/>
            <a:r>
              <a:rPr lang="ru-RU" sz="2000" dirty="0">
                <a:solidFill>
                  <a:srgbClr val="FD493D"/>
                </a:solidFill>
                <a:latin typeface="Gilroy-ExtraBold"/>
              </a:rPr>
              <a:t>Стоимость нашего продукта начинается от 1 200 000 рублей, включая установку и настройку.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420955" y="108459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ТЕКУЩИЕ РЕЗУЛЬТАТЫ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CFA8EC2-653E-182D-18A7-76869D556950}"/>
              </a:ext>
            </a:extLst>
          </p:cNvPr>
          <p:cNvSpPr txBox="1"/>
          <p:nvPr/>
        </p:nvSpPr>
        <p:spPr>
          <a:xfrm>
            <a:off x="647231" y="1805793"/>
            <a:ext cx="11032143" cy="18912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Gilroy-Light"/>
              </a:rPr>
              <a:t>1. Разрабатывается сайт для продажи программ 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Gilroy-Light"/>
              </a:rPr>
              <a:t>2. Идет поиск оборудования , поставщиков для нашего проекта 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Gilroy-Light"/>
              </a:rPr>
              <a:t>3. Идет поиск инвестиций в наш проект 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Gilroy-Light"/>
              </a:rPr>
              <a:t>4. Изучены конкуренты и спрос на наш продукт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2C3A88-89DB-9DEA-4F9B-F86C3BF42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857" y="3867225"/>
            <a:ext cx="2751533" cy="27515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11D66F-FDB0-48B2-6790-203479068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643" y="3867225"/>
            <a:ext cx="2810500" cy="281659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12BE43-D31B-E8E5-7B04-A421FB03F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872" y="3873321"/>
            <a:ext cx="2810500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8467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068369" y="36933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37A3AB-7226-6390-92C6-37D9F202A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40" y="1015664"/>
            <a:ext cx="2420322" cy="284098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70E1E5-24BB-DEDC-8DE6-7CA269E64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566" y="1027857"/>
            <a:ext cx="2760596" cy="284098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CA456A1-ED81-AD94-EE68-44213D2AE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495" y="1015664"/>
            <a:ext cx="2310584" cy="286536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8E64D3-A476-FDE2-8976-0B87496B26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1520" y="997374"/>
            <a:ext cx="2249619" cy="28592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F9C8AF2-6C36-F1FD-D31D-540509472AB1}"/>
              </a:ext>
            </a:extLst>
          </p:cNvPr>
          <p:cNvSpPr txBox="1"/>
          <p:nvPr/>
        </p:nvSpPr>
        <p:spPr>
          <a:xfrm>
            <a:off x="324341" y="3972201"/>
            <a:ext cx="2420322" cy="2308320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ЗАКИРОВ СЕРГЕЙ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latin typeface="Gilroy-Light"/>
            </a:endParaRP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Лидер, координирует работу команды, принимает ключевые решения, представляет компанию на внешних мероприятиях.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A0AD7-286B-3285-7899-1A6585E650CB}"/>
              </a:ext>
            </a:extLst>
          </p:cNvPr>
          <p:cNvSpPr txBox="1"/>
          <p:nvPr/>
        </p:nvSpPr>
        <p:spPr>
          <a:xfrm>
            <a:off x="3136566" y="3966291"/>
            <a:ext cx="2760596" cy="2308320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НОВИКОВА АННА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latin typeface="Gilroy-Light"/>
            </a:endParaRP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Администратор, отвечает за организацию работы команды, контроль выполнения задач, взаимодействие с другими отделами.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052675-720A-F80A-ABEB-A7BC884E3467}"/>
              </a:ext>
            </a:extLst>
          </p:cNvPr>
          <p:cNvSpPr txBox="1"/>
          <p:nvPr/>
        </p:nvSpPr>
        <p:spPr>
          <a:xfrm>
            <a:off x="6289065" y="3973324"/>
            <a:ext cx="2760596" cy="2585319"/>
          </a:xfrm>
          <a:prstGeom prst="rect">
            <a:avLst/>
          </a:prstGeom>
          <a:solidFill>
            <a:srgbClr val="9F00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КУДРЯВЦЕВА ЕЛЕНА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Интегратор, обеспечивает интеграцию новых технологий и решений в рабочий процесс, налаживает взаимодействие между отделами.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1D9BEA-BA56-0B96-0E3B-817790613D40}"/>
              </a:ext>
            </a:extLst>
          </p:cNvPr>
          <p:cNvSpPr txBox="1"/>
          <p:nvPr/>
        </p:nvSpPr>
        <p:spPr>
          <a:xfrm>
            <a:off x="9381520" y="3973324"/>
            <a:ext cx="2665936" cy="2585319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ФАЗУЛОВА АЛИНА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latin typeface="Gilroy-Light"/>
            </a:endParaRP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roy-Light"/>
                <a:sym typeface="Helvetica"/>
              </a:rPr>
              <a:t>Производитель, отвечает за разработку и производство продуктов, контролирует качество работы, взаимодействует с поставщиками и партнерами.</a:t>
            </a:r>
          </a:p>
        </p:txBody>
      </p:sp>
    </p:spTree>
    <p:extLst>
      <p:ext uri="{BB962C8B-B14F-4D97-AF65-F5344CB8AC3E}">
        <p14:creationId xmlns:p14="http://schemas.microsoft.com/office/powerpoint/2010/main" val="262470129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132401" y="324284"/>
            <a:ext cx="392719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ПЛАНЫ РАЗВИТИЯ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AC93372-0E43-8E47-F67D-A288628A2784}"/>
              </a:ext>
            </a:extLst>
          </p:cNvPr>
          <p:cNvSpPr txBox="1"/>
          <p:nvPr/>
        </p:nvSpPr>
        <p:spPr>
          <a:xfrm>
            <a:off x="756035" y="1151645"/>
            <a:ext cx="10686214" cy="1477328"/>
          </a:xfrm>
          <a:prstGeom prst="rect">
            <a:avLst/>
          </a:prstGeom>
          <a:solidFill>
            <a:srgbClr val="FCAF1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latin typeface="Gilroy-Light"/>
              </a:rPr>
              <a:t>После завершения акселерационной программы мы планируем создать MVP нашей проекционной программы и начать тестирование его с ресторанами. Мы также будем использовать различные инструменты продвижения, такие как социальные медиа, блоги и партнерские программы, чтобы привлечь больше клиентов. Кроме того, мы будем работать над улучшением качества изображения и расширением ассортимента продукции, чтобы удовлетворить потребности наших клиентов.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F4E220-77B9-AB3D-56EA-A7207C4B05F9}"/>
              </a:ext>
            </a:extLst>
          </p:cNvPr>
          <p:cNvSpPr txBox="1"/>
          <p:nvPr/>
        </p:nvSpPr>
        <p:spPr>
          <a:xfrm>
            <a:off x="756035" y="2747992"/>
            <a:ext cx="10679929" cy="3693319"/>
          </a:xfrm>
          <a:prstGeom prst="rect">
            <a:avLst/>
          </a:prstGeom>
          <a:solidFill>
            <a:srgbClr val="B5D8E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Расширение ассортимента продукции: включение дополнительных услуг, таких как проекционные игры или виртуальные дегустации.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Улучшение качества изображения.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Создание мобильного приложения.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Сотрудничество с другими компаниями: поиск партнеров для создания совместных продуктов или услуг, таких как проекционные концерты, вечеринки, мастер-классы и т.д.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Участие в выставках и мероприятиях.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Обучение и поддержка клиентов: создание обучающих материалов и проведение вебинаров для рестораторов, чтобы помочь им эффективно использовать проекционное оборудование.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Расширение географии продаж: Выход на новые рынки и страны, поиск партнеров и заключение договоров о сотрудничестве.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Gilroy-Light"/>
              </a:rPr>
              <a:t>Привлечение инвестиций: Поиск инвесторов и фондов, готовых вложить средства в развитие нашего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66010180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FF2F2D"/>
                </a:solidFill>
              </a:rPr>
              <a:t>ЗАКИРОВ СЕРГЕЙ ДЕНИСОВ</a:t>
            </a:r>
            <a:r>
              <a:rPr dirty="0">
                <a:solidFill>
                  <a:srgbClr val="FF2F2D"/>
                </a:solidFill>
              </a:rPr>
              <a:t>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</a:t>
            </a:r>
            <a:r>
              <a:rPr dirty="0"/>
              <a:t>mail</a:t>
            </a:r>
            <a:r>
              <a:rPr lang="ru-RU" dirty="0"/>
              <a:t>: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rgbClr val="FFC000"/>
                </a:solidFill>
                <a:latin typeface="Gilroy-Light"/>
              </a:rPr>
              <a:t>zakirov.03@mail.ru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38658D-E359-DF7C-4C5E-CFB13E8CC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861" y="1794064"/>
            <a:ext cx="6135799" cy="507518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3137</TotalTime>
  <Words>1143</Words>
  <Application>Microsoft Office PowerPoint</Application>
  <PresentationFormat>Широкоэкранный</PresentationFormat>
  <Paragraphs>111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24</cp:revision>
  <dcterms:modified xsi:type="dcterms:W3CDTF">2023-11-13T20:50:15Z</dcterms:modified>
</cp:coreProperties>
</file>