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6"/>
  </p:notesMasterIdLst>
  <p:sldIdLst>
    <p:sldId id="276" r:id="rId2"/>
    <p:sldId id="315" r:id="rId3"/>
    <p:sldId id="314" r:id="rId4"/>
    <p:sldId id="299" r:id="rId5"/>
    <p:sldId id="288" r:id="rId6"/>
    <p:sldId id="305" r:id="rId7"/>
    <p:sldId id="298" r:id="rId8"/>
    <p:sldId id="318" r:id="rId9"/>
    <p:sldId id="302" r:id="rId10"/>
    <p:sldId id="300" r:id="rId11"/>
    <p:sldId id="303" r:id="rId12"/>
    <p:sldId id="294" r:id="rId13"/>
    <p:sldId id="317" r:id="rId14"/>
    <p:sldId id="26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F2D"/>
    <a:srgbClr val="C8C8C8"/>
    <a:srgbClr val="005B9E"/>
    <a:srgbClr val="004C97"/>
    <a:srgbClr val="0C2340"/>
    <a:srgbClr val="0077C8"/>
    <a:srgbClr val="EC4A2D"/>
    <a:srgbClr val="FF322D"/>
    <a:srgbClr val="0015A4"/>
    <a:srgbClr val="5180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2085" autoAdjust="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001DA-FC5C-427F-A308-C9D25B4E2770}" type="datetimeFigureOut">
              <a:rPr lang="ru-RU" smtClean="0"/>
              <a:t>18.01.2025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8FB87-C662-45F9-9584-EBB6D25C235D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№1 (без картинк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07988" y="1412875"/>
            <a:ext cx="9574212" cy="231108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indent="0" algn="l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Тема лекции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07988" y="4398236"/>
            <a:ext cx="6278562" cy="53308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5017795"/>
            <a:ext cx="6278561" cy="5019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Должность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о списк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07988" y="1412875"/>
            <a:ext cx="9593262" cy="156806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indent="0" algn="l">
              <a:defRPr sz="40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ru-RU" dirty="0"/>
              <a:t>Тема лекции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07988" y="5032761"/>
            <a:ext cx="5161280" cy="53308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 hasCustomPrompt="1"/>
          </p:nvPr>
        </p:nvSpPr>
        <p:spPr>
          <a:xfrm>
            <a:off x="2133600" y="3265488"/>
            <a:ext cx="5387975" cy="43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Пункт №1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3767138"/>
            <a:ext cx="5387975" cy="456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Пункт №2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 hasCustomPrompt="1"/>
          </p:nvPr>
        </p:nvSpPr>
        <p:spPr>
          <a:xfrm>
            <a:off x="2133600" y="4291013"/>
            <a:ext cx="5387975" cy="45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Пункт №3</a:t>
            </a: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7" hasCustomPrompt="1"/>
          </p:nvPr>
        </p:nvSpPr>
        <p:spPr>
          <a:xfrm>
            <a:off x="1498374" y="3265487"/>
            <a:ext cx="471487" cy="4349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8" hasCustomPrompt="1"/>
          </p:nvPr>
        </p:nvSpPr>
        <p:spPr>
          <a:xfrm>
            <a:off x="1498600" y="3767138"/>
            <a:ext cx="471488" cy="4565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2</a:t>
            </a: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9" hasCustomPrompt="1"/>
          </p:nvPr>
        </p:nvSpPr>
        <p:spPr>
          <a:xfrm>
            <a:off x="1498600" y="4291013"/>
            <a:ext cx="471488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№1 (без доп.график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71475" y="1806415"/>
            <a:ext cx="11449050" cy="31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Подзаголовок, если нужен. Размер шрифта 20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59025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2209800"/>
            <a:ext cx="5778955" cy="4206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ru-RU" dirty="0"/>
              <a:t>Образец текста. Рекомендуемый размер шрифта 18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296863"/>
            <a:ext cx="10261600" cy="1079500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4"/>
          </p:nvPr>
        </p:nvSpPr>
        <p:spPr>
          <a:xfrm>
            <a:off x="6309043" y="2209800"/>
            <a:ext cx="5234622" cy="4206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№2 (с доп.график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79119" y="2195517"/>
            <a:ext cx="10964546" cy="447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Подзаголовок, если нужен. Размер шрифта 20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65056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579119" y="2707644"/>
            <a:ext cx="10964546" cy="3457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ru-RU" dirty="0"/>
              <a:t>Образец текста. Рекомендуемый размер шрифта 18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304865"/>
            <a:ext cx="9974263" cy="1144523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№3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65056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1558925" y="296864"/>
            <a:ext cx="10261600" cy="1015140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Тема раздела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371475" y="1808163"/>
            <a:ext cx="5724525" cy="43568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6867525" y="1808163"/>
            <a:ext cx="4953000" cy="3649662"/>
          </a:xfrm>
          <a:prstGeom prst="rect">
            <a:avLst/>
          </a:prstGeom>
        </p:spPr>
        <p:txBody>
          <a:bodyPr/>
          <a:lstStyle>
            <a:lvl1pPr>
              <a:defRPr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графикам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99664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6A13326-196F-47D6-8271-B6D1C4F962E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6" y="296863"/>
            <a:ext cx="9984740" cy="1152525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3"/>
          </p:nvPr>
        </p:nvSpPr>
        <p:spPr>
          <a:xfrm>
            <a:off x="371476" y="1924050"/>
            <a:ext cx="5576254" cy="4565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Диаграмма 6"/>
          <p:cNvSpPr>
            <a:spLocks noGrp="1"/>
          </p:cNvSpPr>
          <p:nvPr>
            <p:ph type="chart" sz="quarter" idx="14"/>
          </p:nvPr>
        </p:nvSpPr>
        <p:spPr>
          <a:xfrm>
            <a:off x="6244272" y="1924050"/>
            <a:ext cx="5299393" cy="4565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графиком и текст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99664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6A13326-196F-47D6-8271-B6D1C4F962E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296863"/>
            <a:ext cx="9984739" cy="1145243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3"/>
          </p:nvPr>
        </p:nvSpPr>
        <p:spPr>
          <a:xfrm>
            <a:off x="6054723" y="1808162"/>
            <a:ext cx="5565777" cy="468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1808162"/>
            <a:ext cx="5457825" cy="468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Текст описания. Рекомендуемый размер шрифта 20 </a:t>
            </a:r>
            <a:r>
              <a:rPr lang="ru-RU" dirty="0" err="1"/>
              <a:t>пт</a:t>
            </a:r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ы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59025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307088"/>
            <a:ext cx="9984740" cy="1142300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3"/>
          </p:nvPr>
        </p:nvSpPr>
        <p:spPr>
          <a:xfrm>
            <a:off x="371475" y="1808164"/>
            <a:ext cx="11449049" cy="435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07987" y="2485389"/>
            <a:ext cx="9545637" cy="105156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indent="363855" algn="l">
              <a:defRPr sz="4000" b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Спасибо за внимание!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11328400" y="6122670"/>
            <a:ext cx="523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4CC0FA8-1054-43EA-A47F-1C68D50DEFF7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0314" y="1947092"/>
            <a:ext cx="6811372" cy="2311400"/>
          </a:xfrm>
        </p:spPr>
        <p:txBody>
          <a:bodyPr/>
          <a:lstStyle/>
          <a:p>
            <a:pPr algn="ctr"/>
            <a:r>
              <a:rPr lang="ru-RU" b="0" i="0" dirty="0">
                <a:effectLst/>
                <a:latin typeface="OpenSansRegular"/>
              </a:rPr>
              <a:t>Камера с датчиком движения и передачей снимков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522032" y="4534293"/>
            <a:ext cx="5506569" cy="1167859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Авторы: Аванесов Александр,</a:t>
            </a:r>
          </a:p>
          <a:p>
            <a:r>
              <a:rPr lang="ru-RU" altLang="en-US" dirty="0">
                <a:latin typeface="Times New Roman" panose="02020603050405020304" charset="0"/>
                <a:cs typeface="Times New Roman" panose="02020603050405020304" charset="0"/>
              </a:rPr>
              <a:t>	  Аванесов Андрей, </a:t>
            </a:r>
          </a:p>
          <a:p>
            <a:r>
              <a:rPr lang="ru-RU" altLang="en-US" dirty="0">
                <a:latin typeface="Times New Roman" panose="02020603050405020304" charset="0"/>
                <a:cs typeface="Times New Roman" panose="02020603050405020304" charset="0"/>
              </a:rPr>
              <a:t>	  Туров Алексей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овое поле 9"/>
          <p:cNvSpPr txBox="1"/>
          <p:nvPr/>
        </p:nvSpPr>
        <p:spPr>
          <a:xfrm>
            <a:off x="433724" y="1755213"/>
            <a:ext cx="9948872" cy="40152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ru-RU" altLang="ru-RU" sz="2000" b="1" dirty="0">
                <a:solidFill>
                  <a:schemeClr val="bg1"/>
                </a:solidFill>
              </a:rPr>
              <a:t>1</a:t>
            </a:r>
            <a:r>
              <a:rPr lang="ru-RU" altLang="ru-RU" sz="2000" dirty="0">
                <a:solidFill>
                  <a:schemeClr val="bg1"/>
                </a:solidFill>
              </a:rPr>
              <a:t>) Разработать наблюдательное устройство с датчиком движения, фиксирующее и отправляющее снимки не</a:t>
            </a:r>
            <a:r>
              <a:rPr lang="en-US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статичных объектов</a:t>
            </a:r>
            <a:r>
              <a:rPr lang="en-US" altLang="ru-RU" sz="2000" dirty="0">
                <a:solidFill>
                  <a:schemeClr val="bg1"/>
                </a:solidFill>
              </a:rPr>
              <a:t>;</a:t>
            </a:r>
            <a:endParaRPr lang="ru-RU" altLang="ru-RU" sz="2000" dirty="0">
              <a:solidFill>
                <a:schemeClr val="bg1"/>
              </a:solidFill>
            </a:endParaRPr>
          </a:p>
          <a:p>
            <a:pPr algn="just"/>
            <a:endParaRPr lang="ru-RU" altLang="ru-RU" sz="2000" dirty="0">
              <a:solidFill>
                <a:schemeClr val="bg1"/>
              </a:solidFill>
            </a:endParaRPr>
          </a:p>
          <a:p>
            <a:pPr algn="just"/>
            <a:r>
              <a:rPr lang="ru-RU" altLang="ru-RU" sz="2000" b="1" dirty="0">
                <a:solidFill>
                  <a:schemeClr val="bg1"/>
                </a:solidFill>
              </a:rPr>
              <a:t>2</a:t>
            </a:r>
            <a:r>
              <a:rPr lang="ru-RU" altLang="ru-RU" sz="2000" dirty="0">
                <a:solidFill>
                  <a:schemeClr val="bg1"/>
                </a:solidFill>
              </a:rPr>
              <a:t>) Необходимо, чтобы устройство было простым в использовании</a:t>
            </a:r>
            <a:r>
              <a:rPr lang="en-US" altLang="ru-RU" sz="2000" dirty="0">
                <a:solidFill>
                  <a:schemeClr val="bg1"/>
                </a:solidFill>
              </a:rPr>
              <a:t>;</a:t>
            </a:r>
            <a:endParaRPr lang="ru-RU" altLang="ru-RU" sz="2000" dirty="0">
              <a:solidFill>
                <a:schemeClr val="bg1"/>
              </a:solidFill>
            </a:endParaRPr>
          </a:p>
          <a:p>
            <a:pPr algn="just"/>
            <a:endParaRPr lang="ru-RU" altLang="ru-RU" sz="2000" dirty="0">
              <a:solidFill>
                <a:schemeClr val="bg1"/>
              </a:solidFill>
            </a:endParaRPr>
          </a:p>
          <a:p>
            <a:pPr algn="just"/>
            <a:r>
              <a:rPr lang="ru-RU" altLang="en-US" sz="2000" b="1" dirty="0">
                <a:solidFill>
                  <a:schemeClr val="bg1"/>
                </a:solidFill>
                <a:sym typeface="+mn-ea"/>
              </a:rPr>
              <a:t>3</a:t>
            </a:r>
            <a:r>
              <a:rPr lang="ru-RU" altLang="en-US" sz="2000" dirty="0">
                <a:solidFill>
                  <a:schemeClr val="bg1"/>
                </a:solidFill>
                <a:sym typeface="+mn-ea"/>
              </a:rPr>
              <a:t>) Устройство должно иметь небольшие габариты в целях лучшего применения, а так же достаточное для рассмотрение снимков качество</a:t>
            </a:r>
            <a:r>
              <a:rPr lang="en-US" altLang="ru-RU" sz="2000" dirty="0">
                <a:solidFill>
                  <a:schemeClr val="bg1"/>
                </a:solidFill>
              </a:rPr>
              <a:t>;</a:t>
            </a:r>
            <a:endParaRPr lang="ru-RU" altLang="ru-RU" sz="2000" dirty="0">
              <a:solidFill>
                <a:schemeClr val="bg1"/>
              </a:solidFill>
            </a:endParaRPr>
          </a:p>
          <a:p>
            <a:pPr algn="just"/>
            <a:endParaRPr lang="ru-RU" altLang="en-US" sz="2000" dirty="0">
              <a:solidFill>
                <a:schemeClr val="bg1"/>
              </a:solidFill>
              <a:sym typeface="+mn-ea"/>
            </a:endParaRPr>
          </a:p>
          <a:p>
            <a:pPr algn="just"/>
            <a:r>
              <a:rPr lang="ru-RU" altLang="en-US" sz="2000" dirty="0">
                <a:solidFill>
                  <a:schemeClr val="bg1"/>
                </a:solidFill>
                <a:sym typeface="+mn-ea"/>
              </a:rPr>
              <a:t>4) Устройство должно обладать наименьшей себестоимостью при сохранении параметров надёжности и качества</a:t>
            </a:r>
            <a:r>
              <a:rPr lang="en-US" altLang="ru-RU" sz="2000" dirty="0">
                <a:solidFill>
                  <a:schemeClr val="bg1"/>
                </a:solidFill>
                <a:sym typeface="+mn-ea"/>
              </a:rPr>
              <a:t>.</a:t>
            </a: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0" y="530860"/>
            <a:ext cx="12192000" cy="932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4800" dirty="0">
                <a:solidFill>
                  <a:schemeClr val="bg1"/>
                </a:solidFill>
                <a:sym typeface="+mn-ea"/>
              </a:rPr>
              <a:t>Цели проекта </a:t>
            </a:r>
            <a:endParaRPr lang="ru-RU" altLang="ru-RU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е поле 9"/>
          <p:cNvSpPr txBox="1"/>
          <p:nvPr/>
        </p:nvSpPr>
        <p:spPr>
          <a:xfrm>
            <a:off x="433724" y="1755213"/>
            <a:ext cx="10056938" cy="40152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ru-RU" sz="2000" dirty="0">
                <a:solidFill>
                  <a:schemeClr val="bg1"/>
                </a:solidFill>
              </a:rPr>
              <a:t>1) Анализ рынка</a:t>
            </a:r>
            <a:r>
              <a:rPr lang="en-US" altLang="ru-RU" sz="2000" dirty="0">
                <a:solidFill>
                  <a:schemeClr val="bg1"/>
                </a:solidFill>
              </a:rPr>
              <a:t>;</a:t>
            </a:r>
            <a:endParaRPr lang="ru-RU" altLang="ru-RU" sz="2000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endParaRPr lang="ru-RU" altLang="ru-RU" sz="2000" dirty="0">
              <a:solidFill>
                <a:schemeClr val="bg1"/>
              </a:solidFill>
            </a:endParaRPr>
          </a:p>
          <a:p>
            <a:r>
              <a:rPr lang="ru-RU" altLang="ru-RU" sz="2000" dirty="0">
                <a:solidFill>
                  <a:schemeClr val="bg1"/>
                </a:solidFill>
              </a:rPr>
              <a:t>2) Создание структурной и принципиальной электрической схемы будущего устройства</a:t>
            </a:r>
            <a:r>
              <a:rPr lang="en-US" altLang="ru-RU" sz="2000" dirty="0">
                <a:solidFill>
                  <a:schemeClr val="bg1"/>
                </a:solidFill>
                <a:sym typeface="+mn-ea"/>
              </a:rPr>
              <a:t>;</a:t>
            </a:r>
            <a:endParaRPr lang="ru-RU" altLang="ru-RU" sz="2000" dirty="0">
              <a:solidFill>
                <a:schemeClr val="bg1"/>
              </a:solidFill>
              <a:sym typeface="+mn-ea"/>
            </a:endParaRPr>
          </a:p>
          <a:p>
            <a:endParaRPr lang="ru-RU" altLang="ru-RU" sz="2000" dirty="0">
              <a:solidFill>
                <a:schemeClr val="bg1"/>
              </a:solidFill>
            </a:endParaRPr>
          </a:p>
          <a:p>
            <a:r>
              <a:rPr lang="ru-RU" altLang="en-US" sz="2000" dirty="0">
                <a:solidFill>
                  <a:schemeClr val="bg1"/>
                </a:solidFill>
                <a:sym typeface="+mn-ea"/>
              </a:rPr>
              <a:t>3)</a:t>
            </a:r>
            <a:r>
              <a:rPr lang="en-US" altLang="ru-RU" sz="2000" dirty="0">
                <a:solidFill>
                  <a:schemeClr val="bg1"/>
                </a:solidFill>
                <a:sym typeface="+mn-ea"/>
              </a:rPr>
              <a:t> </a:t>
            </a:r>
            <a:r>
              <a:rPr lang="ru-RU" altLang="en-US" sz="2000" dirty="0">
                <a:solidFill>
                  <a:schemeClr val="bg1"/>
                </a:solidFill>
                <a:sym typeface="+mn-ea"/>
              </a:rPr>
              <a:t>Выбор оптимальной элементной базы для сохранения баланса цены и качества</a:t>
            </a:r>
            <a:r>
              <a:rPr lang="en-US" altLang="ru-RU" sz="2000" dirty="0">
                <a:solidFill>
                  <a:schemeClr val="bg1"/>
                </a:solidFill>
                <a:sym typeface="+mn-ea"/>
              </a:rPr>
              <a:t>;</a:t>
            </a:r>
            <a:endParaRPr lang="ru-RU" altLang="ru-RU" sz="2000" dirty="0">
              <a:solidFill>
                <a:schemeClr val="bg1"/>
              </a:solidFill>
              <a:sym typeface="+mn-ea"/>
            </a:endParaRPr>
          </a:p>
          <a:p>
            <a:endParaRPr lang="ru-RU" altLang="ru-RU" sz="2000" dirty="0">
              <a:solidFill>
                <a:schemeClr val="bg1"/>
              </a:solidFill>
              <a:sym typeface="+mn-ea"/>
            </a:endParaRPr>
          </a:p>
          <a:p>
            <a:r>
              <a:rPr lang="ru-RU" altLang="en-US" sz="2000" dirty="0">
                <a:solidFill>
                  <a:schemeClr val="bg1"/>
                </a:solidFill>
                <a:sym typeface="+mn-ea"/>
              </a:rPr>
              <a:t>4) Написание программного обеспечения.</a:t>
            </a:r>
            <a:endParaRPr lang="en-US" altLang="ru-RU" sz="2000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Текстовое поле 1"/>
          <p:cNvSpPr txBox="1"/>
          <p:nvPr/>
        </p:nvSpPr>
        <p:spPr>
          <a:xfrm>
            <a:off x="0" y="530860"/>
            <a:ext cx="12192000" cy="932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4800" dirty="0">
                <a:solidFill>
                  <a:schemeClr val="bg1"/>
                </a:solidFill>
                <a:sym typeface="+mn-ea"/>
              </a:rPr>
              <a:t>Задачи проекта</a:t>
            </a:r>
            <a:endParaRPr lang="ru-RU" altLang="ru-RU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D6DE1C-06EA-4CEA-B5ED-D49C0BF8541C}"/>
              </a:ext>
            </a:extLst>
          </p:cNvPr>
          <p:cNvSpPr/>
          <p:nvPr/>
        </p:nvSpPr>
        <p:spPr>
          <a:xfrm>
            <a:off x="0" y="1340528"/>
            <a:ext cx="12192000" cy="50957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BCBF8B-DE35-46AE-A32F-6D45DE024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58" y="1430693"/>
            <a:ext cx="8219751" cy="28814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BEEE20-CB4F-4EFE-B997-99A35DD85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59" y="4229517"/>
            <a:ext cx="8938842" cy="15123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4E706F-2A56-43AF-9C72-2C073F031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934" y="5832131"/>
            <a:ext cx="7349739" cy="45767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AA37606-4722-418B-8108-579B994ED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2041" y="1430693"/>
            <a:ext cx="2424575" cy="12539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E88F7D-48B7-4012-98D9-7786437D2118}"/>
              </a:ext>
            </a:extLst>
          </p:cNvPr>
          <p:cNvSpPr txBox="1"/>
          <p:nvPr/>
        </p:nvSpPr>
        <p:spPr>
          <a:xfrm>
            <a:off x="-8878" y="18473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80D4EE-B00B-4480-BF57-BB2D7D391A12}"/>
              </a:ext>
            </a:extLst>
          </p:cNvPr>
          <p:cNvSpPr txBox="1"/>
          <p:nvPr/>
        </p:nvSpPr>
        <p:spPr>
          <a:xfrm>
            <a:off x="9349160" y="2833157"/>
            <a:ext cx="2842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Ситили́нк</a:t>
            </a:r>
            <a:r>
              <a:rPr lang="ru-RU" sz="1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 — </a:t>
            </a:r>
            <a:r>
              <a:rPr lang="ru-RU" sz="120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</a:t>
            </a:r>
            <a:r>
              <a:rPr lang="ru-RU" sz="1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торговая сеть</a:t>
            </a:r>
            <a:r>
              <a:rPr lang="ru-RU" sz="1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по продаже бытовой техники и электроники</a:t>
            </a:r>
          </a:p>
          <a:p>
            <a:pPr algn="l"/>
            <a:endParaRPr lang="ru-RU" sz="12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онлайн-магазина, розничных магазинов и пунктов выдачи товаров.</a:t>
            </a:r>
          </a:p>
          <a:p>
            <a:pPr algn="l"/>
            <a:endParaRPr lang="ru-RU" sz="12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 компании составляет несколько десятков тысяч наименований товаров. </a:t>
            </a:r>
            <a:br>
              <a:rPr lang="ru-RU" sz="1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посетителей сайта составляет — около 300 тысяч в сутки</a:t>
            </a:r>
          </a:p>
          <a:p>
            <a:pPr algn="l"/>
            <a:endParaRPr lang="ru-RU" sz="12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2019 году </a:t>
            </a:r>
            <a:r>
              <a:rPr lang="ru-RU" sz="1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заняла седьмое место в рейтинге «20 самых дорогих компаний рунета»</a:t>
            </a:r>
            <a:r>
              <a:rPr lang="ru-RU" sz="1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версии журнала «</a:t>
            </a:r>
            <a:r>
              <a:rPr lang="ru-RU" sz="120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Forbes</a:t>
            </a:r>
            <a:r>
              <a:rPr lang="ru-RU" sz="1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AA297D0-132A-4B2A-8A46-93847A366FFA}"/>
              </a:ext>
            </a:extLst>
          </p:cNvPr>
          <p:cNvSpPr/>
          <p:nvPr/>
        </p:nvSpPr>
        <p:spPr>
          <a:xfrm>
            <a:off x="9259410" y="1430693"/>
            <a:ext cx="89749" cy="4943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E0F2848-9885-48A9-BAA6-AB4343DA1376}"/>
              </a:ext>
            </a:extLst>
          </p:cNvPr>
          <p:cNvSpPr/>
          <p:nvPr/>
        </p:nvSpPr>
        <p:spPr>
          <a:xfrm>
            <a:off x="3693111" y="696898"/>
            <a:ext cx="2991774" cy="9987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44BA927-47AB-4AF1-8645-2153337BBBB3}"/>
              </a:ext>
            </a:extLst>
          </p:cNvPr>
          <p:cNvSpPr/>
          <p:nvPr/>
        </p:nvSpPr>
        <p:spPr>
          <a:xfrm>
            <a:off x="0" y="1695635"/>
            <a:ext cx="12192000" cy="41636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1CC9357-3EA8-4EF2-A71C-8C5F5C8110E5}"/>
              </a:ext>
            </a:extLst>
          </p:cNvPr>
          <p:cNvSpPr/>
          <p:nvPr/>
        </p:nvSpPr>
        <p:spPr>
          <a:xfrm>
            <a:off x="7988012" y="0"/>
            <a:ext cx="3542104" cy="68580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F604A7-983D-47EA-978D-A3C1D991E1EC}"/>
              </a:ext>
            </a:extLst>
          </p:cNvPr>
          <p:cNvSpPr txBox="1"/>
          <p:nvPr/>
        </p:nvSpPr>
        <p:spPr>
          <a:xfrm>
            <a:off x="3693110" y="696897"/>
            <a:ext cx="29917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dirty="0">
                <a:solidFill>
                  <a:schemeClr val="bg1"/>
                </a:solidFill>
                <a:effectLst/>
                <a:latin typeface="PTRootUIWeb"/>
              </a:rPr>
              <a:t>Камера видеонаблюдения</a:t>
            </a:r>
          </a:p>
          <a:p>
            <a:pPr algn="ctr"/>
            <a:r>
              <a:rPr lang="ru-RU" sz="1600" b="0" dirty="0">
                <a:solidFill>
                  <a:schemeClr val="bg1"/>
                </a:solidFill>
                <a:effectLst/>
                <a:latin typeface="PTRootUIWeb"/>
              </a:rPr>
              <a:t>(лидер по продажам) </a:t>
            </a:r>
          </a:p>
          <a:p>
            <a:pPr algn="ctr"/>
            <a:r>
              <a:rPr lang="ru-RU" sz="1600" b="0" dirty="0">
                <a:effectLst/>
                <a:latin typeface="PTRootUIWeb"/>
              </a:rPr>
              <a:t>IP </a:t>
            </a:r>
            <a:r>
              <a:rPr lang="ru-RU" sz="1600" b="0" dirty="0" err="1">
                <a:effectLst/>
                <a:latin typeface="PTRootUIWeb"/>
              </a:rPr>
              <a:t>Digma</a:t>
            </a:r>
            <a:r>
              <a:rPr lang="ru-RU" sz="1600" b="0" dirty="0">
                <a:effectLst/>
                <a:latin typeface="PTRootUIWeb"/>
              </a:rPr>
              <a:t> </a:t>
            </a:r>
            <a:r>
              <a:rPr lang="ru-RU" sz="1600" b="0" dirty="0" err="1">
                <a:effectLst/>
                <a:latin typeface="PTRootUIWeb"/>
              </a:rPr>
              <a:t>DiVision</a:t>
            </a:r>
            <a:r>
              <a:rPr lang="ru-RU" sz="1600" b="0" dirty="0">
                <a:effectLst/>
                <a:latin typeface="PTRootUIWeb"/>
              </a:rPr>
              <a:t> 301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B9C351-2B33-4978-9B92-714349A737C4}"/>
              </a:ext>
            </a:extLst>
          </p:cNvPr>
          <p:cNvSpPr txBox="1"/>
          <p:nvPr/>
        </p:nvSpPr>
        <p:spPr>
          <a:xfrm>
            <a:off x="7988012" y="1695635"/>
            <a:ext cx="354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+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плюсы отмеченные покупателями: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98A630-34E4-4B57-BE9A-2EE54806CF3E}"/>
              </a:ext>
            </a:extLst>
          </p:cNvPr>
          <p:cNvSpPr txBox="1"/>
          <p:nvPr/>
        </p:nvSpPr>
        <p:spPr>
          <a:xfrm>
            <a:off x="7988012" y="3714435"/>
            <a:ext cx="354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минусы отмеченные покупателями: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BD5CDA-A215-4F26-9BFB-C0C2CEA7424B}"/>
              </a:ext>
            </a:extLst>
          </p:cNvPr>
          <p:cNvSpPr txBox="1"/>
          <p:nvPr/>
        </p:nvSpPr>
        <p:spPr>
          <a:xfrm>
            <a:off x="8391636" y="2373598"/>
            <a:ext cx="31384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Качественное изображение 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Связь по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Wi-Fi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совместимость с приложениями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Габариты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Цена</a:t>
            </a:r>
          </a:p>
          <a:p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512E75-F8F3-43C5-B3C8-7B93BE9D1356}"/>
              </a:ext>
            </a:extLst>
          </p:cNvPr>
          <p:cNvSpPr txBox="1"/>
          <p:nvPr/>
        </p:nvSpPr>
        <p:spPr>
          <a:xfrm>
            <a:off x="8391635" y="4404923"/>
            <a:ext cx="31384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Малый объём батареи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Неудобная зарядка и необходимость подключения к источнику питания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большая чувствительность и неуместное срабатывание </a:t>
            </a:r>
          </a:p>
        </p:txBody>
      </p:sp>
      <p:graphicFrame>
        <p:nvGraphicFramePr>
          <p:cNvPr id="34" name="Таблица 32">
            <a:extLst>
              <a:ext uri="{FF2B5EF4-FFF2-40B4-BE49-F238E27FC236}">
                <a16:creationId xmlns:a16="http://schemas.microsoft.com/office/drawing/2014/main" id="{A8693D32-4638-467E-B4D6-CFF4749F02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386576"/>
              </p:ext>
            </p:extLst>
          </p:nvPr>
        </p:nvGraphicFramePr>
        <p:xfrm>
          <a:off x="2827044" y="1982290"/>
          <a:ext cx="4723908" cy="3464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1954">
                  <a:extLst>
                    <a:ext uri="{9D8B030D-6E8A-4147-A177-3AD203B41FA5}">
                      <a16:colId xmlns:a16="http://schemas.microsoft.com/office/drawing/2014/main" val="3787514975"/>
                    </a:ext>
                  </a:extLst>
                </a:gridCol>
                <a:gridCol w="2361954">
                  <a:extLst>
                    <a:ext uri="{9D8B030D-6E8A-4147-A177-3AD203B41FA5}">
                      <a16:colId xmlns:a16="http://schemas.microsoft.com/office/drawing/2014/main" val="2293701840"/>
                    </a:ext>
                  </a:extLst>
                </a:gridCol>
              </a:tblGrid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Характеристики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509355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Фокусное расстояние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2.8 - 3.6 мм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621321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Тип объектива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Фиксированный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935539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Поддерживаемая частота </a:t>
                      </a:r>
                      <a:r>
                        <a:rPr lang="en-US" dirty="0"/>
                        <a:t>Wi-Fi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2.4 </a:t>
                      </a:r>
                      <a:r>
                        <a:rPr lang="en-US" dirty="0" err="1"/>
                        <a:t>HHz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2070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Разрешение камеры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</a:t>
                      </a:r>
                      <a:r>
                        <a:rPr lang="ru-RU" dirty="0" err="1"/>
                        <a:t>Мп</a:t>
                      </a:r>
                      <a:r>
                        <a:rPr lang="ru-RU" dirty="0"/>
                        <a:t> (1600х1200)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212899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Рабочая температура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-10 до +40 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332673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Максимальный объём памяти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256 ГБ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95687"/>
                  </a:ext>
                </a:extLst>
              </a:tr>
            </a:tbl>
          </a:graphicData>
        </a:graphic>
      </p:graphicFrame>
      <p:pic>
        <p:nvPicPr>
          <p:cNvPr id="1042" name="Picture 18">
            <a:extLst>
              <a:ext uri="{FF2B5EF4-FFF2-40B4-BE49-F238E27FC236}">
                <a16:creationId xmlns:a16="http://schemas.microsoft.com/office/drawing/2014/main" id="{6F08FD75-079E-4757-A1D8-2A86014CF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84" y="2261275"/>
            <a:ext cx="1438132" cy="28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91E7700-910C-4310-9F40-748509BBF676}"/>
              </a:ext>
            </a:extLst>
          </p:cNvPr>
          <p:cNvSpPr/>
          <p:nvPr/>
        </p:nvSpPr>
        <p:spPr>
          <a:xfrm>
            <a:off x="5188997" y="5508418"/>
            <a:ext cx="2360643" cy="2890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1990 р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976A31A8-6ABC-49BC-B9CA-2798984CEEB8}"/>
              </a:ext>
            </a:extLst>
          </p:cNvPr>
          <p:cNvSpPr/>
          <p:nvPr/>
        </p:nvSpPr>
        <p:spPr>
          <a:xfrm>
            <a:off x="2828354" y="5508418"/>
            <a:ext cx="2360643" cy="2890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Цена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38B145B-F1EF-451A-8696-A7B4877299DB}"/>
              </a:ext>
            </a:extLst>
          </p:cNvPr>
          <p:cNvSpPr/>
          <p:nvPr/>
        </p:nvSpPr>
        <p:spPr>
          <a:xfrm>
            <a:off x="3693111" y="696898"/>
            <a:ext cx="2991774" cy="9987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DB9CD8C-B49B-49C0-BE49-41E64168C806}"/>
              </a:ext>
            </a:extLst>
          </p:cNvPr>
          <p:cNvSpPr/>
          <p:nvPr/>
        </p:nvSpPr>
        <p:spPr>
          <a:xfrm>
            <a:off x="0" y="1695635"/>
            <a:ext cx="12192000" cy="41636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6549ACB-6163-490F-9A3F-C024C3CAE8A4}"/>
              </a:ext>
            </a:extLst>
          </p:cNvPr>
          <p:cNvSpPr/>
          <p:nvPr/>
        </p:nvSpPr>
        <p:spPr>
          <a:xfrm>
            <a:off x="7988012" y="0"/>
            <a:ext cx="3542104" cy="68580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B176F6-BE10-4F8A-ADE9-316AA5D324BD}"/>
              </a:ext>
            </a:extLst>
          </p:cNvPr>
          <p:cNvSpPr txBox="1"/>
          <p:nvPr/>
        </p:nvSpPr>
        <p:spPr>
          <a:xfrm>
            <a:off x="3693111" y="696897"/>
            <a:ext cx="29917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dirty="0">
                <a:solidFill>
                  <a:schemeClr val="bg1"/>
                </a:solidFill>
                <a:effectLst/>
                <a:latin typeface="PTRootUIWeb"/>
              </a:rPr>
              <a:t>Камера видеонаблюдения</a:t>
            </a:r>
          </a:p>
          <a:p>
            <a:pPr algn="ctr"/>
            <a:r>
              <a:rPr lang="ru-RU" sz="1600" b="0" dirty="0">
                <a:solidFill>
                  <a:schemeClr val="bg1"/>
                </a:solidFill>
                <a:effectLst/>
                <a:latin typeface="PTRootUIWeb"/>
              </a:rPr>
              <a:t>(лидер по продажам)</a:t>
            </a:r>
          </a:p>
          <a:p>
            <a:pPr algn="ctr"/>
            <a:r>
              <a:rPr lang="pt-BR" sz="1600" b="0" i="0" dirty="0">
                <a:solidFill>
                  <a:srgbClr val="151528"/>
                </a:solidFill>
                <a:effectLst/>
                <a:latin typeface="PTRootUIWeb"/>
              </a:rPr>
              <a:t>IP Xiaomi Outdoor Camera AW300</a:t>
            </a:r>
          </a:p>
          <a:p>
            <a:pPr algn="ctr"/>
            <a:r>
              <a:rPr lang="ru-RU" sz="1600" b="0" dirty="0">
                <a:solidFill>
                  <a:schemeClr val="bg1"/>
                </a:solidFill>
                <a:effectLst/>
                <a:latin typeface="PTRootUIWeb"/>
              </a:rPr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4E551D-87D7-4180-BBDF-C391CFD327BD}"/>
              </a:ext>
            </a:extLst>
          </p:cNvPr>
          <p:cNvSpPr txBox="1"/>
          <p:nvPr/>
        </p:nvSpPr>
        <p:spPr>
          <a:xfrm>
            <a:off x="7988012" y="1695635"/>
            <a:ext cx="354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+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плюсы отмеченные покупателями: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C654E2-C484-4E26-B3FC-D2F0CAE71311}"/>
              </a:ext>
            </a:extLst>
          </p:cNvPr>
          <p:cNvSpPr txBox="1"/>
          <p:nvPr/>
        </p:nvSpPr>
        <p:spPr>
          <a:xfrm>
            <a:off x="7988012" y="3714435"/>
            <a:ext cx="354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минусы отмеченные покупателями: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A59691-64A1-482C-A895-123D3F7EB193}"/>
              </a:ext>
            </a:extLst>
          </p:cNvPr>
          <p:cNvSpPr txBox="1"/>
          <p:nvPr/>
        </p:nvSpPr>
        <p:spPr>
          <a:xfrm>
            <a:off x="8391636" y="2373598"/>
            <a:ext cx="31384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Качественное изображение 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Инфракрасная съёмка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Встроен микрофон и динамик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Габариты</a:t>
            </a:r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59D09D4-802B-4FE4-A31C-3B7EE6D755FE}"/>
              </a:ext>
            </a:extLst>
          </p:cNvPr>
          <p:cNvSpPr txBox="1"/>
          <p:nvPr/>
        </p:nvSpPr>
        <p:spPr>
          <a:xfrm>
            <a:off x="8391636" y="4348240"/>
            <a:ext cx="31384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Проблемы совместимости с некоторыми приложениями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Ежедневная запись занимает большой объём в памяти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0161385-20EF-4A68-8B8C-C081B1368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3" y="1823881"/>
            <a:ext cx="2492837" cy="21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9117342-AA71-48D3-9BDC-66CBD2CBB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84" y="3777448"/>
            <a:ext cx="2016949" cy="184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Таблица 32">
            <a:extLst>
              <a:ext uri="{FF2B5EF4-FFF2-40B4-BE49-F238E27FC236}">
                <a16:creationId xmlns:a16="http://schemas.microsoft.com/office/drawing/2014/main" id="{34F1C360-39D4-421C-AE8C-A952D6A93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167979"/>
              </p:ext>
            </p:extLst>
          </p:nvPr>
        </p:nvGraphicFramePr>
        <p:xfrm>
          <a:off x="2827044" y="1982290"/>
          <a:ext cx="4723908" cy="3464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1954">
                  <a:extLst>
                    <a:ext uri="{9D8B030D-6E8A-4147-A177-3AD203B41FA5}">
                      <a16:colId xmlns:a16="http://schemas.microsoft.com/office/drawing/2014/main" val="3787514975"/>
                    </a:ext>
                  </a:extLst>
                </a:gridCol>
                <a:gridCol w="2361954">
                  <a:extLst>
                    <a:ext uri="{9D8B030D-6E8A-4147-A177-3AD203B41FA5}">
                      <a16:colId xmlns:a16="http://schemas.microsoft.com/office/drawing/2014/main" val="2293701840"/>
                    </a:ext>
                  </a:extLst>
                </a:gridCol>
              </a:tblGrid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Характеристики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509355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Фокусное расстояние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3.6 мм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621321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Тип объектива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Фиксированный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935539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Поддерживаемая частота </a:t>
                      </a:r>
                      <a:r>
                        <a:rPr lang="en-US" dirty="0"/>
                        <a:t>Wi-Fi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2.4 </a:t>
                      </a:r>
                      <a:r>
                        <a:rPr lang="en-US" dirty="0" err="1"/>
                        <a:t>HHz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2070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Разрешение камеры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 </a:t>
                      </a:r>
                      <a:r>
                        <a:rPr lang="ru-RU" dirty="0" err="1"/>
                        <a:t>Мп</a:t>
                      </a:r>
                      <a:r>
                        <a:rPr lang="ru-RU" dirty="0"/>
                        <a:t> (2048х1536)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212899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Рабочая температура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-30 до +60 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332673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Максимальный объём памяти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256 ГБ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95687"/>
                  </a:ext>
                </a:extLst>
              </a:tr>
            </a:tbl>
          </a:graphicData>
        </a:graphic>
      </p:graphicFrame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012B64F2-4488-4E83-900F-A435D0DDFE3B}"/>
              </a:ext>
            </a:extLst>
          </p:cNvPr>
          <p:cNvSpPr/>
          <p:nvPr/>
        </p:nvSpPr>
        <p:spPr>
          <a:xfrm>
            <a:off x="5188997" y="5508418"/>
            <a:ext cx="2360643" cy="2890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3990 р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C2A0766-6E52-402A-846B-1F7670C2205B}"/>
              </a:ext>
            </a:extLst>
          </p:cNvPr>
          <p:cNvSpPr/>
          <p:nvPr/>
        </p:nvSpPr>
        <p:spPr>
          <a:xfrm>
            <a:off x="2828354" y="5508418"/>
            <a:ext cx="2360643" cy="2890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Цена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B18B2AB-95FD-49A1-8124-BB7161E93919}"/>
              </a:ext>
            </a:extLst>
          </p:cNvPr>
          <p:cNvSpPr/>
          <p:nvPr/>
        </p:nvSpPr>
        <p:spPr>
          <a:xfrm>
            <a:off x="3693111" y="696898"/>
            <a:ext cx="2991774" cy="9987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B60714D-9202-4F60-BD34-E01C75F308CD}"/>
              </a:ext>
            </a:extLst>
          </p:cNvPr>
          <p:cNvSpPr/>
          <p:nvPr/>
        </p:nvSpPr>
        <p:spPr>
          <a:xfrm>
            <a:off x="0" y="1695634"/>
            <a:ext cx="12192000" cy="41636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D7AAEC-E1E2-43D7-A44C-51CA635651DF}"/>
              </a:ext>
            </a:extLst>
          </p:cNvPr>
          <p:cNvSpPr/>
          <p:nvPr/>
        </p:nvSpPr>
        <p:spPr>
          <a:xfrm>
            <a:off x="7988012" y="0"/>
            <a:ext cx="3542104" cy="68580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2BF6F5-F72A-4C0A-8BD9-B8847E7F909C}"/>
              </a:ext>
            </a:extLst>
          </p:cNvPr>
          <p:cNvSpPr txBox="1"/>
          <p:nvPr/>
        </p:nvSpPr>
        <p:spPr>
          <a:xfrm>
            <a:off x="3693110" y="696897"/>
            <a:ext cx="29917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dirty="0">
                <a:solidFill>
                  <a:schemeClr val="bg1"/>
                </a:solidFill>
                <a:effectLst/>
                <a:latin typeface="PTRootUIWeb"/>
              </a:rPr>
              <a:t>Камера видеонаблюдения</a:t>
            </a:r>
          </a:p>
          <a:p>
            <a:pPr algn="ctr"/>
            <a:r>
              <a:rPr lang="ru-RU" sz="1600" b="0" dirty="0">
                <a:solidFill>
                  <a:schemeClr val="bg1"/>
                </a:solidFill>
                <a:effectLst/>
                <a:latin typeface="PTRootUIWeb"/>
              </a:rPr>
              <a:t>(лидер по продажам) </a:t>
            </a:r>
          </a:p>
          <a:p>
            <a:pPr algn="l"/>
            <a:r>
              <a:rPr lang="it-IT" sz="1600" b="0" i="0" dirty="0">
                <a:solidFill>
                  <a:srgbClr val="151528"/>
                </a:solidFill>
                <a:effectLst/>
                <a:latin typeface="PTRootUIWeb"/>
              </a:rPr>
              <a:t>IP Xiaomi Smart Camera C200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8D11E4-1158-4F96-BDF9-20CE021D7CD3}"/>
              </a:ext>
            </a:extLst>
          </p:cNvPr>
          <p:cNvSpPr txBox="1"/>
          <p:nvPr/>
        </p:nvSpPr>
        <p:spPr>
          <a:xfrm>
            <a:off x="7988012" y="1695635"/>
            <a:ext cx="354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+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плюсы отмеченные покупателями: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599EDE-210F-482D-A7FE-E3304AC77727}"/>
              </a:ext>
            </a:extLst>
          </p:cNvPr>
          <p:cNvSpPr txBox="1"/>
          <p:nvPr/>
        </p:nvSpPr>
        <p:spPr>
          <a:xfrm>
            <a:off x="7988012" y="3714435"/>
            <a:ext cx="354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минусы отмеченные покупателями: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EC48A9-E6AE-40D0-844C-F44113552C68}"/>
              </a:ext>
            </a:extLst>
          </p:cNvPr>
          <p:cNvSpPr txBox="1"/>
          <p:nvPr/>
        </p:nvSpPr>
        <p:spPr>
          <a:xfrm>
            <a:off x="8391636" y="2373598"/>
            <a:ext cx="3138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Различает человека и животного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Встроен микрофон и динамик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Качество съёмки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Совместимость с приложениями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Габариты</a:t>
            </a:r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A16BDF-AF01-4205-96ED-4C920F8A55AE}"/>
              </a:ext>
            </a:extLst>
          </p:cNvPr>
          <p:cNvSpPr txBox="1"/>
          <p:nvPr/>
        </p:nvSpPr>
        <p:spPr>
          <a:xfrm>
            <a:off x="8391635" y="4404923"/>
            <a:ext cx="31384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Плохая ночная съёмка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Плохой звук 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Отсутствие блока подключения к сети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C0D9698-9FF3-4814-A8A2-249A4E305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6" y="1833849"/>
            <a:ext cx="1214216" cy="178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8E323F54-37DE-4E94-A18A-4FB7F1F36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4" y="3849991"/>
            <a:ext cx="1214215" cy="184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Таблица 32">
            <a:extLst>
              <a:ext uri="{FF2B5EF4-FFF2-40B4-BE49-F238E27FC236}">
                <a16:creationId xmlns:a16="http://schemas.microsoft.com/office/drawing/2014/main" id="{E8A4C648-AEFA-4147-9CA4-F415A6326F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01542"/>
              </p:ext>
            </p:extLst>
          </p:nvPr>
        </p:nvGraphicFramePr>
        <p:xfrm>
          <a:off x="2827044" y="1982290"/>
          <a:ext cx="4723908" cy="3464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1954">
                  <a:extLst>
                    <a:ext uri="{9D8B030D-6E8A-4147-A177-3AD203B41FA5}">
                      <a16:colId xmlns:a16="http://schemas.microsoft.com/office/drawing/2014/main" val="3787514975"/>
                    </a:ext>
                  </a:extLst>
                </a:gridCol>
                <a:gridCol w="2361954">
                  <a:extLst>
                    <a:ext uri="{9D8B030D-6E8A-4147-A177-3AD203B41FA5}">
                      <a16:colId xmlns:a16="http://schemas.microsoft.com/office/drawing/2014/main" val="2293701840"/>
                    </a:ext>
                  </a:extLst>
                </a:gridCol>
              </a:tblGrid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Характеристики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509355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Фокусное расстояние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2.8 - 3.6 мм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621321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Тип объектива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Фиксированный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935539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Поддерживаемая частота </a:t>
                      </a:r>
                      <a:r>
                        <a:rPr lang="en-US" dirty="0"/>
                        <a:t>Wi-Fi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2.4 </a:t>
                      </a:r>
                      <a:r>
                        <a:rPr lang="en-US" dirty="0" err="1"/>
                        <a:t>HHz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2070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Разрешение камеры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</a:t>
                      </a:r>
                      <a:r>
                        <a:rPr lang="ru-RU" dirty="0" err="1"/>
                        <a:t>Мп</a:t>
                      </a:r>
                      <a:r>
                        <a:rPr lang="ru-RU" dirty="0"/>
                        <a:t> (1600х1200)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212899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Рабочая температура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-10 до +40 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332673"/>
                  </a:ext>
                </a:extLst>
              </a:tr>
              <a:tr h="436826">
                <a:tc>
                  <a:txBody>
                    <a:bodyPr/>
                    <a:lstStyle/>
                    <a:p>
                      <a:r>
                        <a:rPr lang="ru-RU" dirty="0"/>
                        <a:t>Максимальный объём памяти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256 ГБ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95687"/>
                  </a:ext>
                </a:extLst>
              </a:tr>
            </a:tbl>
          </a:graphicData>
        </a:graphic>
      </p:graphicFrame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AC3D824-EF5B-4311-A53F-F1B62F96E23C}"/>
              </a:ext>
            </a:extLst>
          </p:cNvPr>
          <p:cNvSpPr/>
          <p:nvPr/>
        </p:nvSpPr>
        <p:spPr>
          <a:xfrm>
            <a:off x="5188997" y="5508418"/>
            <a:ext cx="2360643" cy="2890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2490 р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7AAC5EB-258C-4DB0-BBAE-B5376A42DBBB}"/>
              </a:ext>
            </a:extLst>
          </p:cNvPr>
          <p:cNvSpPr/>
          <p:nvPr/>
        </p:nvSpPr>
        <p:spPr>
          <a:xfrm>
            <a:off x="2828354" y="5508418"/>
            <a:ext cx="2360643" cy="2890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Цена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B18B2AB-95FD-49A1-8124-BB7161E93919}"/>
              </a:ext>
            </a:extLst>
          </p:cNvPr>
          <p:cNvSpPr/>
          <p:nvPr/>
        </p:nvSpPr>
        <p:spPr>
          <a:xfrm>
            <a:off x="3693111" y="696898"/>
            <a:ext cx="2991774" cy="9987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B60714D-9202-4F60-BD34-E01C75F308CD}"/>
              </a:ext>
            </a:extLst>
          </p:cNvPr>
          <p:cNvSpPr/>
          <p:nvPr/>
        </p:nvSpPr>
        <p:spPr>
          <a:xfrm>
            <a:off x="0" y="1695634"/>
            <a:ext cx="12192000" cy="41636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D7AAEC-E1E2-43D7-A44C-51CA635651DF}"/>
              </a:ext>
            </a:extLst>
          </p:cNvPr>
          <p:cNvSpPr/>
          <p:nvPr/>
        </p:nvSpPr>
        <p:spPr>
          <a:xfrm>
            <a:off x="7988012" y="0"/>
            <a:ext cx="3542104" cy="68580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2BF6F5-F72A-4C0A-8BD9-B8847E7F909C}"/>
              </a:ext>
            </a:extLst>
          </p:cNvPr>
          <p:cNvSpPr txBox="1"/>
          <p:nvPr/>
        </p:nvSpPr>
        <p:spPr>
          <a:xfrm>
            <a:off x="3693110" y="814850"/>
            <a:ext cx="29917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Цены и варианты различных моделей</a:t>
            </a:r>
          </a:p>
          <a:p>
            <a:pPr algn="ctr"/>
            <a:endParaRPr lang="it-IT" sz="1600" b="0" i="0" dirty="0">
              <a:solidFill>
                <a:srgbClr val="151528"/>
              </a:solidFill>
              <a:effectLst/>
              <a:latin typeface="PTRootUIWeb"/>
            </a:endParaRP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65819133-63BE-4009-A341-CBCFAFD96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503" y="3125338"/>
            <a:ext cx="2094032" cy="127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Камера видеонаблюдения IP HIWATCH DS-I200(E)(2.8mm),  1080p,  2.8 мм,  белый">
            <a:extLst>
              <a:ext uri="{FF2B5EF4-FFF2-40B4-BE49-F238E27FC236}">
                <a16:creationId xmlns:a16="http://schemas.microsoft.com/office/drawing/2014/main" id="{92147086-E274-441D-90FB-AF708A95C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62" y="1813586"/>
            <a:ext cx="2476086" cy="107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.citilink.ru/AbBBpYubImrwedLH5PBLvRWCdoY1-vYpXegazzsgW9g/resizing_type:fit/gravity:sm/width:1200/height:1200/plain/product-images/7b4b39af-0849-4029-8915-5e05a6e423d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04" y="3008782"/>
            <a:ext cx="1912423" cy="242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23738" y="2352026"/>
            <a:ext cx="2023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r>
              <a:rPr lang="ru-RU" dirty="0"/>
              <a:t>    </a:t>
            </a:r>
            <a:r>
              <a:rPr lang="ru-RU" dirty="0">
                <a:solidFill>
                  <a:schemeClr val="bg1"/>
                </a:solidFill>
              </a:rPr>
              <a:t>Модель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IP TP-LINK </a:t>
            </a:r>
            <a:r>
              <a:rPr lang="en-US" dirty="0" err="1">
                <a:solidFill>
                  <a:schemeClr val="bg1"/>
                </a:solidFill>
              </a:rPr>
              <a:t>Vigi</a:t>
            </a:r>
            <a:r>
              <a:rPr lang="ru-RU" dirty="0">
                <a:solidFill>
                  <a:schemeClr val="bg1"/>
                </a:solidFill>
              </a:rPr>
              <a:t>       -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en-US" dirty="0"/>
              <a:t> </a:t>
            </a:r>
            <a:r>
              <a:rPr lang="en-US" dirty="0">
                <a:solidFill>
                  <a:schemeClr val="bg1"/>
                </a:solidFill>
              </a:rPr>
              <a:t>IP </a:t>
            </a:r>
            <a:r>
              <a:rPr lang="en-US" dirty="0" err="1">
                <a:solidFill>
                  <a:schemeClr val="bg1"/>
                </a:solidFill>
              </a:rPr>
              <a:t>Hikvision</a:t>
            </a:r>
            <a:r>
              <a:rPr lang="en-US" dirty="0">
                <a:solidFill>
                  <a:schemeClr val="bg1"/>
                </a:solidFill>
              </a:rPr>
              <a:t> DS</a:t>
            </a:r>
            <a:r>
              <a:rPr lang="ru-RU" dirty="0">
                <a:solidFill>
                  <a:schemeClr val="bg1"/>
                </a:solidFill>
              </a:rPr>
              <a:t>      -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IP D-Link DCS</a:t>
            </a:r>
            <a:r>
              <a:rPr lang="ru-RU" dirty="0">
                <a:solidFill>
                  <a:schemeClr val="bg1"/>
                </a:solidFill>
              </a:rPr>
              <a:t>         -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en-US" dirty="0"/>
              <a:t> </a:t>
            </a:r>
            <a:r>
              <a:rPr lang="en-US" dirty="0">
                <a:solidFill>
                  <a:schemeClr val="bg1"/>
                </a:solidFill>
              </a:rPr>
              <a:t>IP </a:t>
            </a:r>
            <a:r>
              <a:rPr lang="en-US" dirty="0" err="1">
                <a:solidFill>
                  <a:schemeClr val="bg1"/>
                </a:solidFill>
              </a:rPr>
              <a:t>Dahua</a:t>
            </a:r>
            <a:r>
              <a:rPr lang="en-US" dirty="0">
                <a:solidFill>
                  <a:schemeClr val="bg1"/>
                </a:solidFill>
              </a:rPr>
              <a:t> DH</a:t>
            </a:r>
            <a:r>
              <a:rPr lang="ru-RU" dirty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IPC</a:t>
            </a:r>
            <a:r>
              <a:rPr lang="ru-RU" dirty="0">
                <a:solidFill>
                  <a:schemeClr val="bg1"/>
                </a:solidFill>
              </a:rPr>
              <a:t>   -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en-US" dirty="0"/>
              <a:t> </a:t>
            </a:r>
            <a:r>
              <a:rPr lang="en-US" dirty="0">
                <a:solidFill>
                  <a:schemeClr val="bg1"/>
                </a:solidFill>
              </a:rPr>
              <a:t>IP </a:t>
            </a:r>
            <a:r>
              <a:rPr lang="en-US" dirty="0" err="1">
                <a:solidFill>
                  <a:schemeClr val="bg1"/>
                </a:solidFill>
              </a:rPr>
              <a:t>Dahua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(</a:t>
            </a:r>
            <a:r>
              <a:rPr lang="en-US" sz="1200" dirty="0">
                <a:solidFill>
                  <a:schemeClr val="bg1"/>
                </a:solidFill>
              </a:rPr>
              <a:t>DHSD5A425GA-HNR</a:t>
            </a:r>
            <a:r>
              <a:rPr lang="ru-RU" sz="1200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4" name="Picture 4" descr="https://cdn.citilink.ru/Ppqe0CiSshu56Y9oguGjDkRMer7Ek5wnWYv5sXLHPZ4/resizing_type:fit/gravity:sm/width:1200/height:1200/plain/product-images/7cd5afe8-d062-4789-ab00-1de7099229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922" y="4554378"/>
            <a:ext cx="2043141" cy="103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53624" y="2352026"/>
            <a:ext cx="116891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Цена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29 749 р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23 540 р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11 790 р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32 571 р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152 390 р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7977" y="1737252"/>
            <a:ext cx="256574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 сегодняшний день, многие люди заботятся о своей безопасности и рынок содержит большую вариативность камер с датчиками. Мы можем найти, как бюджетные варианты от 2000 р, так и более продвинутые с более завышенными характеристиками и соответствующими ценами, вплоть до 150 000р и выше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28956" y="1693062"/>
            <a:ext cx="162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</a:p>
        </p:txBody>
      </p:sp>
      <p:pic>
        <p:nvPicPr>
          <p:cNvPr id="1030" name="Picture 6" descr="Камера видеонаблюдения IP Dahua DH-SD5A425GA-HNR,  1440p,  5.4 - 135 мм,  белый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994" y="3391268"/>
            <a:ext cx="1156469" cy="202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824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09314AC-61FD-4AA9-9862-8707C99983B3}"/>
              </a:ext>
            </a:extLst>
          </p:cNvPr>
          <p:cNvSpPr/>
          <p:nvPr/>
        </p:nvSpPr>
        <p:spPr>
          <a:xfrm>
            <a:off x="0" y="1695634"/>
            <a:ext cx="12192000" cy="4809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EBF1CAD-B35D-4300-9E52-DA7DA8F52AD2}"/>
              </a:ext>
            </a:extLst>
          </p:cNvPr>
          <p:cNvSpPr/>
          <p:nvPr/>
        </p:nvSpPr>
        <p:spPr>
          <a:xfrm>
            <a:off x="7988012" y="0"/>
            <a:ext cx="3542104" cy="68580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893805"/>
              </p:ext>
            </p:extLst>
          </p:nvPr>
        </p:nvGraphicFramePr>
        <p:xfrm>
          <a:off x="502714" y="1695634"/>
          <a:ext cx="6982584" cy="4809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528">
                  <a:extLst>
                    <a:ext uri="{9D8B030D-6E8A-4147-A177-3AD203B41FA5}">
                      <a16:colId xmlns:a16="http://schemas.microsoft.com/office/drawing/2014/main" val="3602016589"/>
                    </a:ext>
                  </a:extLst>
                </a:gridCol>
                <a:gridCol w="2327528">
                  <a:extLst>
                    <a:ext uri="{9D8B030D-6E8A-4147-A177-3AD203B41FA5}">
                      <a16:colId xmlns:a16="http://schemas.microsoft.com/office/drawing/2014/main" val="1567156001"/>
                    </a:ext>
                  </a:extLst>
                </a:gridCol>
                <a:gridCol w="2327528">
                  <a:extLst>
                    <a:ext uri="{9D8B030D-6E8A-4147-A177-3AD203B41FA5}">
                      <a16:colId xmlns:a16="http://schemas.microsoft.com/office/drawing/2014/main" val="3056027135"/>
                    </a:ext>
                  </a:extLst>
                </a:gridCol>
              </a:tblGrid>
              <a:tr h="3559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Компонент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Модель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Цена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419934"/>
                  </a:ext>
                </a:extLst>
              </a:tr>
              <a:tr h="605030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Беспаечная макетная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Макетная плата </a:t>
                      </a:r>
                      <a:r>
                        <a:rPr lang="en-US" sz="1400" dirty="0"/>
                        <a:t>MB-102</a:t>
                      </a:r>
                      <a:r>
                        <a:rPr lang="ru-RU" sz="1400" baseline="0" dirty="0"/>
                        <a:t> н</a:t>
                      </a:r>
                      <a:r>
                        <a:rPr lang="ru-RU" sz="1400" dirty="0"/>
                        <a:t>а</a:t>
                      </a:r>
                      <a:r>
                        <a:rPr lang="ru-RU" sz="1400" baseline="0" dirty="0"/>
                        <a:t> 830 точек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186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659072"/>
                  </a:ext>
                </a:extLst>
              </a:tr>
              <a:tr h="60503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err="1"/>
                        <a:t>Беспаечная</a:t>
                      </a:r>
                      <a:r>
                        <a:rPr lang="ru-RU" sz="1400" dirty="0"/>
                        <a:t> мини-макетная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Макетная плата на 170 точек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44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30116"/>
                  </a:ext>
                </a:extLst>
              </a:tr>
              <a:tr h="6050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Микроконтроллер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+mn-ea"/>
                        </a:rPr>
                        <a:t>Atmega328</a:t>
                      </a:r>
                      <a:endParaRPr lang="ru-RU" altLang="en-US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Arduino </a:t>
                      </a:r>
                      <a:r>
                        <a:rPr lang="en-US" sz="1400" dirty="0" err="1"/>
                        <a:t>nano</a:t>
                      </a:r>
                      <a:r>
                        <a:rPr lang="en-US" sz="1400" dirty="0"/>
                        <a:t> 3.0V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348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940363"/>
                  </a:ext>
                </a:extLst>
              </a:tr>
              <a:tr h="593147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Плата </a:t>
                      </a:r>
                      <a:r>
                        <a:rPr lang="en-US" sz="1400" dirty="0"/>
                        <a:t>Arduino</a:t>
                      </a:r>
                      <a:r>
                        <a:rPr lang="ru-RU" sz="1400" dirty="0"/>
                        <a:t> с антенной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GSM GPRS SIM900 Shield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554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567600"/>
                  </a:ext>
                </a:extLst>
              </a:tr>
              <a:tr h="605030">
                <a:tc>
                  <a:txBody>
                    <a:bodyPr/>
                    <a:lstStyle/>
                    <a:p>
                      <a:r>
                        <a:rPr lang="ru-RU" sz="1400" dirty="0"/>
                        <a:t>ИК-датчик движения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ИК-модуль движения АМ312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38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286221"/>
                  </a:ext>
                </a:extLst>
              </a:tr>
              <a:tr h="593147">
                <a:tc>
                  <a:txBody>
                    <a:bodyPr/>
                    <a:lstStyle/>
                    <a:p>
                      <a:r>
                        <a:rPr lang="ru-RU" sz="1400" dirty="0"/>
                        <a:t>Датчик движения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Датчик движения НС-</a:t>
                      </a:r>
                      <a:r>
                        <a:rPr lang="en-US" sz="1400" dirty="0"/>
                        <a:t>SR501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91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285899"/>
                  </a:ext>
                </a:extLst>
              </a:tr>
              <a:tr h="847354">
                <a:tc>
                  <a:txBody>
                    <a:bodyPr/>
                    <a:lstStyle/>
                    <a:p>
                      <a:r>
                        <a:rPr lang="ru-RU" sz="1400" dirty="0"/>
                        <a:t>Модуль камеры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Контроллер </a:t>
                      </a:r>
                      <a:r>
                        <a:rPr lang="en-US" sz="1400" dirty="0"/>
                        <a:t>ESP32 CAM Wi-Fi</a:t>
                      </a:r>
                      <a:r>
                        <a:rPr lang="en-US" sz="1400" baseline="0" dirty="0"/>
                        <a:t> + ESP32-CAM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660 </a:t>
                      </a:r>
                      <a:r>
                        <a:rPr lang="ru-RU" sz="1400" dirty="0"/>
                        <a:t>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97805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145128" y="2012091"/>
            <a:ext cx="3227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Итоговая цена на компоненты:</a:t>
            </a:r>
          </a:p>
          <a:p>
            <a:r>
              <a:rPr lang="ru-RU" dirty="0">
                <a:solidFill>
                  <a:schemeClr val="bg1"/>
                </a:solidFill>
              </a:rPr>
              <a:t>1900 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45127" y="2974879"/>
            <a:ext cx="32278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на собранное нами устройство будет входить в число лучших предложений на рынке по стоимости и будет хорошим бюджетным вариантом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E88F7D-48B7-4012-98D9-7786437D2118}"/>
              </a:ext>
            </a:extLst>
          </p:cNvPr>
          <p:cNvSpPr txBox="1"/>
          <p:nvPr/>
        </p:nvSpPr>
        <p:spPr>
          <a:xfrm>
            <a:off x="-8878" y="184733"/>
            <a:ext cx="11289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Элементная база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E0F2848-9885-48A9-BAA6-AB4343DA1376}"/>
              </a:ext>
            </a:extLst>
          </p:cNvPr>
          <p:cNvSpPr/>
          <p:nvPr/>
        </p:nvSpPr>
        <p:spPr>
          <a:xfrm>
            <a:off x="3693111" y="696898"/>
            <a:ext cx="2991774" cy="9987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4BA927-47AB-4AF1-8645-2153337BBBB3}"/>
              </a:ext>
            </a:extLst>
          </p:cNvPr>
          <p:cNvSpPr/>
          <p:nvPr/>
        </p:nvSpPr>
        <p:spPr>
          <a:xfrm>
            <a:off x="0" y="1695635"/>
            <a:ext cx="12192000" cy="41636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CC9357-3EA8-4EF2-A71C-8C5F5C8110E5}"/>
              </a:ext>
            </a:extLst>
          </p:cNvPr>
          <p:cNvSpPr/>
          <p:nvPr/>
        </p:nvSpPr>
        <p:spPr>
          <a:xfrm>
            <a:off x="7988012" y="0"/>
            <a:ext cx="3542104" cy="68580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B9C351-2B33-4978-9B92-714349A737C4}"/>
              </a:ext>
            </a:extLst>
          </p:cNvPr>
          <p:cNvSpPr txBox="1"/>
          <p:nvPr/>
        </p:nvSpPr>
        <p:spPr>
          <a:xfrm>
            <a:off x="7988012" y="1695635"/>
            <a:ext cx="354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+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плюсы конструкции: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98A630-34E4-4B57-BE9A-2EE54806CF3E}"/>
              </a:ext>
            </a:extLst>
          </p:cNvPr>
          <p:cNvSpPr txBox="1"/>
          <p:nvPr/>
        </p:nvSpPr>
        <p:spPr>
          <a:xfrm>
            <a:off x="7988012" y="3840460"/>
            <a:ext cx="354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минусы конструкции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BD5CDA-A215-4F26-9BFB-C0C2CEA7424B}"/>
              </a:ext>
            </a:extLst>
          </p:cNvPr>
          <p:cNvSpPr txBox="1"/>
          <p:nvPr/>
        </p:nvSpPr>
        <p:spPr>
          <a:xfrm>
            <a:off x="8391635" y="2170677"/>
            <a:ext cx="31384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Компактность 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512E75-F8F3-43C5-B3C8-7B93BE9D1356}"/>
              </a:ext>
            </a:extLst>
          </p:cNvPr>
          <p:cNvSpPr txBox="1"/>
          <p:nvPr/>
        </p:nvSpPr>
        <p:spPr>
          <a:xfrm>
            <a:off x="8391635" y="4404923"/>
            <a:ext cx="31384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Статична при закреплении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Необходим внешний источник питания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5634"/>
            <a:ext cx="2691735" cy="201880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93111" y="818472"/>
            <a:ext cx="2991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Возможный вид корпуса для размещения компонентов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0460"/>
            <a:ext cx="2691735" cy="201880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490" y="2962171"/>
            <a:ext cx="4280766" cy="264621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193792" y="1880301"/>
            <a:ext cx="4280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Вариативность корпуса очень велика и основным ограничением служит вместимость. Важно, чтобы все элементы поместились и были хорошо защищены от внешних воздействий. Конечный выбор будет лучше сформировать, зная цели и места применения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DB9CD8C-B49B-49C0-BE49-41E64168C806}"/>
              </a:ext>
            </a:extLst>
          </p:cNvPr>
          <p:cNvSpPr/>
          <p:nvPr/>
        </p:nvSpPr>
        <p:spPr>
          <a:xfrm>
            <a:off x="0" y="1695635"/>
            <a:ext cx="12192000" cy="41636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B176F6-BE10-4F8A-ADE9-316AA5D324BD}"/>
              </a:ext>
            </a:extLst>
          </p:cNvPr>
          <p:cNvSpPr txBox="1"/>
          <p:nvPr/>
        </p:nvSpPr>
        <p:spPr>
          <a:xfrm>
            <a:off x="3693111" y="696897"/>
            <a:ext cx="29917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dirty="0">
                <a:solidFill>
                  <a:schemeClr val="bg1"/>
                </a:solidFill>
                <a:effectLst/>
                <a:latin typeface="PTRootUIWeb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4E551D-87D7-4180-BBDF-C391CFD327BD}"/>
              </a:ext>
            </a:extLst>
          </p:cNvPr>
          <p:cNvSpPr txBox="1"/>
          <p:nvPr/>
        </p:nvSpPr>
        <p:spPr>
          <a:xfrm>
            <a:off x="7988012" y="1695635"/>
            <a:ext cx="354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+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плюсы отмеченные покупателями: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C654E2-C484-4E26-B3FC-D2F0CAE71311}"/>
              </a:ext>
            </a:extLst>
          </p:cNvPr>
          <p:cNvSpPr txBox="1"/>
          <p:nvPr/>
        </p:nvSpPr>
        <p:spPr>
          <a:xfrm>
            <a:off x="7988012" y="3714435"/>
            <a:ext cx="354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ru-RU" dirty="0">
                <a:solidFill>
                  <a:schemeClr val="bg1"/>
                </a:solidFill>
              </a:rPr>
              <a:t>Основные минусы отмеченные покупателями: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A59691-64A1-482C-A895-123D3F7EB193}"/>
              </a:ext>
            </a:extLst>
          </p:cNvPr>
          <p:cNvSpPr txBox="1"/>
          <p:nvPr/>
        </p:nvSpPr>
        <p:spPr>
          <a:xfrm>
            <a:off x="8391636" y="2373598"/>
            <a:ext cx="31384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Качественное изображение 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Инфракрасная съёмка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Встроен микрофон и динамик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Габариты</a:t>
            </a:r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br>
              <a:rPr lang="ru-RU" sz="1400" dirty="0">
                <a:solidFill>
                  <a:schemeClr val="bg1"/>
                </a:solidFill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9D09D4-802B-4FE4-A31C-3B7EE6D755FE}"/>
              </a:ext>
            </a:extLst>
          </p:cNvPr>
          <p:cNvSpPr txBox="1"/>
          <p:nvPr/>
        </p:nvSpPr>
        <p:spPr>
          <a:xfrm>
            <a:off x="8391636" y="4348240"/>
            <a:ext cx="31384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Проблемы совместимости с некоторыми приложениями</a:t>
            </a:r>
            <a:b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Ежедневная запись занимает большой объём в памяти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1CC9357-3EA8-4EF2-A71C-8C5F5C8110E5}"/>
              </a:ext>
            </a:extLst>
          </p:cNvPr>
          <p:cNvSpPr/>
          <p:nvPr/>
        </p:nvSpPr>
        <p:spPr>
          <a:xfrm>
            <a:off x="7988012" y="0"/>
            <a:ext cx="3542104" cy="68580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206" y="1749648"/>
            <a:ext cx="2547023" cy="17868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987" y="3498492"/>
            <a:ext cx="2504200" cy="23538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21524" y="2215939"/>
            <a:ext cx="26351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Подключение камеры </a:t>
            </a:r>
            <a:r>
              <a:rPr lang="en-US" sz="1400" dirty="0">
                <a:solidFill>
                  <a:schemeClr val="bg1"/>
                </a:solidFill>
              </a:rPr>
              <a:t>ESP32 CAM Wi-Fi + ESP32-CAM</a:t>
            </a:r>
            <a:r>
              <a:rPr lang="ru-RU" sz="1400" dirty="0">
                <a:solidFill>
                  <a:schemeClr val="bg1"/>
                </a:solidFill>
              </a:rPr>
              <a:t> к плате </a:t>
            </a:r>
            <a:r>
              <a:rPr lang="en-US" sz="1400" dirty="0">
                <a:solidFill>
                  <a:schemeClr val="bg1"/>
                </a:solidFill>
              </a:rPr>
              <a:t>Arduino nano 3.0V</a:t>
            </a:r>
            <a:endParaRPr lang="ru-RU" sz="1400" dirty="0">
              <a:solidFill>
                <a:schemeClr val="bg1"/>
              </a:solidFill>
            </a:endParaRPr>
          </a:p>
          <a:p>
            <a:r>
              <a:rPr lang="ru-RU" dirty="0"/>
              <a:t> 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8121524" y="4037600"/>
            <a:ext cx="27515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Подключение камеры </a:t>
            </a:r>
            <a:r>
              <a:rPr lang="en-US" sz="1400" dirty="0">
                <a:solidFill>
                  <a:schemeClr val="bg1"/>
                </a:solidFill>
              </a:rPr>
              <a:t>ESP32 CAM Wi-Fi + ESP32-CAM</a:t>
            </a:r>
            <a:endParaRPr lang="ru-RU" sz="1400" dirty="0">
              <a:solidFill>
                <a:schemeClr val="bg1"/>
              </a:solidFill>
            </a:endParaRPr>
          </a:p>
          <a:p>
            <a:r>
              <a:rPr lang="ru-RU" sz="1400" dirty="0">
                <a:solidFill>
                  <a:schemeClr val="bg1"/>
                </a:solidFill>
              </a:rPr>
              <a:t>К Датчик движения НС-</a:t>
            </a:r>
            <a:r>
              <a:rPr lang="en-US" sz="1400" dirty="0">
                <a:solidFill>
                  <a:schemeClr val="bg1"/>
                </a:solidFill>
              </a:rPr>
              <a:t>SR501</a:t>
            </a:r>
            <a:endParaRPr lang="ru-RU" sz="14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260764" y="1873461"/>
            <a:ext cx="99752" cy="3807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" y="52370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Схема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D13D868-4F5F-492D-B3F7-FE389A761B7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56511" y="1749648"/>
            <a:ext cx="1582025" cy="40874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4A1ED4-5719-4303-9667-8813D6F9A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3341" y="1873461"/>
            <a:ext cx="2972936" cy="29518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F6DE66-3840-4D45-960E-36B83E8E2DAE}"/>
              </a:ext>
            </a:extLst>
          </p:cNvPr>
          <p:cNvSpPr txBox="1"/>
          <p:nvPr/>
        </p:nvSpPr>
        <p:spPr>
          <a:xfrm>
            <a:off x="2648651" y="4779127"/>
            <a:ext cx="250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Подключение </a:t>
            </a:r>
            <a:r>
              <a:rPr lang="en-US" sz="1400" dirty="0"/>
              <a:t>SIM900 Shield </a:t>
            </a:r>
            <a:r>
              <a:rPr lang="ru-RU" sz="1400" dirty="0"/>
              <a:t>к </a:t>
            </a:r>
            <a:r>
              <a:rPr lang="en-US" sz="1400" dirty="0"/>
              <a:t>Arduino  Nano V3</a:t>
            </a:r>
            <a:endParaRPr lang="ru-RU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38B145B-F1EF-451A-8696-A7B4877299DB}"/>
              </a:ext>
            </a:extLst>
          </p:cNvPr>
          <p:cNvSpPr/>
          <p:nvPr/>
        </p:nvSpPr>
        <p:spPr>
          <a:xfrm>
            <a:off x="3693111" y="696898"/>
            <a:ext cx="2991774" cy="9987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DB9CD8C-B49B-49C0-BE49-41E64168C806}"/>
              </a:ext>
            </a:extLst>
          </p:cNvPr>
          <p:cNvSpPr/>
          <p:nvPr/>
        </p:nvSpPr>
        <p:spPr>
          <a:xfrm>
            <a:off x="0" y="1695635"/>
            <a:ext cx="12192000" cy="46289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B176F6-BE10-4F8A-ADE9-316AA5D324BD}"/>
              </a:ext>
            </a:extLst>
          </p:cNvPr>
          <p:cNvSpPr txBox="1"/>
          <p:nvPr/>
        </p:nvSpPr>
        <p:spPr>
          <a:xfrm>
            <a:off x="3693111" y="696897"/>
            <a:ext cx="29917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dirty="0">
                <a:solidFill>
                  <a:schemeClr val="bg1"/>
                </a:solidFill>
                <a:effectLst/>
                <a:latin typeface="PTRootUIWeb"/>
              </a:rPr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977" y="1858091"/>
            <a:ext cx="2628529" cy="20987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0104" y="1695634"/>
            <a:ext cx="35245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#include "</a:t>
            </a:r>
            <a:r>
              <a:rPr lang="en-US" sz="800" dirty="0" err="1"/>
              <a:t>esp_camera.h</a:t>
            </a:r>
            <a:r>
              <a:rPr lang="en-US" sz="800" dirty="0"/>
              <a:t>"</a:t>
            </a:r>
          </a:p>
          <a:p>
            <a:r>
              <a:rPr lang="en-US" sz="800" dirty="0"/>
              <a:t>#include &lt;</a:t>
            </a:r>
            <a:r>
              <a:rPr lang="en-US" sz="800" dirty="0" err="1"/>
              <a:t>WiFi.h</a:t>
            </a:r>
            <a:r>
              <a:rPr lang="en-US" sz="800" dirty="0"/>
              <a:t>&gt;</a:t>
            </a:r>
          </a:p>
          <a:p>
            <a:r>
              <a:rPr lang="en-US" sz="800" dirty="0"/>
              <a:t>#include &lt;</a:t>
            </a:r>
            <a:r>
              <a:rPr lang="en-US" sz="800" dirty="0" err="1"/>
              <a:t>UniversalTelegramBot.h</a:t>
            </a:r>
            <a:r>
              <a:rPr lang="en-US" sz="800" dirty="0"/>
              <a:t>&gt;</a:t>
            </a:r>
          </a:p>
          <a:p>
            <a:endParaRPr lang="en-US" sz="800" dirty="0"/>
          </a:p>
          <a:p>
            <a:r>
              <a:rPr lang="en-US" sz="800" dirty="0"/>
              <a:t>//#define CAMERA_MODEL_WROVER_KIT // Has PSRAM</a:t>
            </a:r>
          </a:p>
          <a:p>
            <a:r>
              <a:rPr lang="en-US" sz="800" dirty="0"/>
              <a:t>//#define CAMERA_MODEL_ESP_EYE  // Has PSRAM</a:t>
            </a:r>
          </a:p>
          <a:p>
            <a:r>
              <a:rPr lang="en-US" sz="800" dirty="0"/>
              <a:t>//#define CAMERA_MODEL_ESP32S3_EYE // Has PSRAM</a:t>
            </a:r>
          </a:p>
          <a:p>
            <a:r>
              <a:rPr lang="en-US" sz="800" dirty="0"/>
              <a:t>//#define CAMERA_MODEL_M5STACK_PSRAM // Has PSRAM</a:t>
            </a:r>
          </a:p>
          <a:p>
            <a:r>
              <a:rPr lang="en-US" sz="800" dirty="0"/>
              <a:t>//#define CAMERA_MODEL_M5STACK_V2_PSRAM // M5Camera version B Has PSRAM</a:t>
            </a:r>
          </a:p>
          <a:p>
            <a:r>
              <a:rPr lang="en-US" sz="800" dirty="0"/>
              <a:t>//#define CAMERA_MODEL_M5STACK_WIDE // Has PSRAM</a:t>
            </a:r>
          </a:p>
          <a:p>
            <a:r>
              <a:rPr lang="en-US" sz="800" dirty="0"/>
              <a:t>//#define CAMERA_MODEL_M5STACK_ESP32CAM // No PSRAM</a:t>
            </a:r>
          </a:p>
          <a:p>
            <a:r>
              <a:rPr lang="en-US" sz="800" dirty="0"/>
              <a:t>//#define CAMERA_MODEL_M5STACK_UNITCAM // No PSRAM</a:t>
            </a:r>
          </a:p>
          <a:p>
            <a:r>
              <a:rPr lang="en-US" sz="800" dirty="0"/>
              <a:t>//#define CAMERA_MODEL_M5STACK_CAMS3_UNIT  // Has PSRAM</a:t>
            </a:r>
          </a:p>
          <a:p>
            <a:r>
              <a:rPr lang="en-US" sz="800" dirty="0"/>
              <a:t>#define CAMERA_MODEL_AI_THINKER // Has PSRAM</a:t>
            </a:r>
          </a:p>
          <a:p>
            <a:r>
              <a:rPr lang="en-US" sz="800" dirty="0"/>
              <a:t>//#define CAMERA_MODEL_TTGO_T_JOURNAL // No PSRAM</a:t>
            </a:r>
          </a:p>
          <a:p>
            <a:r>
              <a:rPr lang="en-US" sz="800" dirty="0"/>
              <a:t>//#define CAMERA_MODEL_XIAO_ESP32S3 // Has PSRAM</a:t>
            </a:r>
          </a:p>
          <a:p>
            <a:r>
              <a:rPr lang="en-US" sz="800" dirty="0"/>
              <a:t>// ** </a:t>
            </a:r>
            <a:r>
              <a:rPr lang="en-US" sz="800" dirty="0" err="1"/>
              <a:t>Espressif</a:t>
            </a:r>
            <a:r>
              <a:rPr lang="en-US" sz="800" dirty="0"/>
              <a:t> Internal Boards **</a:t>
            </a:r>
          </a:p>
          <a:p>
            <a:r>
              <a:rPr lang="en-US" sz="800" dirty="0"/>
              <a:t>//#define CAMERA_MODEL_ESP32_CAM_BOARD</a:t>
            </a:r>
          </a:p>
          <a:p>
            <a:r>
              <a:rPr lang="en-US" sz="800" dirty="0"/>
              <a:t>//#define CAMERA_MODEL_ESP32S2_CAM_BOARD</a:t>
            </a:r>
          </a:p>
          <a:p>
            <a:r>
              <a:rPr lang="en-US" sz="800" dirty="0"/>
              <a:t>//#define CAMERA_MODEL_ESP32S3_CAM_LCD</a:t>
            </a:r>
          </a:p>
          <a:p>
            <a:r>
              <a:rPr lang="en-US" sz="800" dirty="0"/>
              <a:t>//#define CAMERA_MODEL_DFRobot_FireBeetle2_ESP32S3 // Has PSRAM</a:t>
            </a:r>
          </a:p>
          <a:p>
            <a:r>
              <a:rPr lang="en-US" sz="800" dirty="0"/>
              <a:t>//#define CAMERA_MODEL_DFRobot_Romeo_ESP32S3 // Has PSRAM</a:t>
            </a:r>
          </a:p>
          <a:p>
            <a:r>
              <a:rPr lang="en-US" sz="800" dirty="0"/>
              <a:t>#define </a:t>
            </a:r>
            <a:r>
              <a:rPr lang="en-US" sz="800" dirty="0" err="1"/>
              <a:t>BOTtoken</a:t>
            </a:r>
            <a:r>
              <a:rPr lang="en-US" sz="800" dirty="0"/>
              <a:t> "7533224824:AAFTyDS8HYcLMG5eJV3nRFiEFEUcUKVJeDs" // </a:t>
            </a:r>
            <a:r>
              <a:rPr lang="ru-RU" sz="800" dirty="0" err="1"/>
              <a:t>Токен</a:t>
            </a:r>
            <a:r>
              <a:rPr lang="ru-RU" sz="800" dirty="0"/>
              <a:t> нашего бота</a:t>
            </a:r>
          </a:p>
          <a:p>
            <a:r>
              <a:rPr lang="ru-RU" sz="800" dirty="0"/>
              <a:t>#</a:t>
            </a:r>
            <a:r>
              <a:rPr lang="en-US" sz="800" dirty="0"/>
              <a:t>define CHAT_ID "4288482582" // ID </a:t>
            </a:r>
            <a:r>
              <a:rPr lang="ru-RU" sz="800" dirty="0"/>
              <a:t>чата </a:t>
            </a:r>
          </a:p>
          <a:p>
            <a:r>
              <a:rPr lang="ru-RU" sz="800" dirty="0"/>
              <a:t>#</a:t>
            </a:r>
            <a:r>
              <a:rPr lang="en-US" sz="800" dirty="0"/>
              <a:t>include "</a:t>
            </a:r>
            <a:r>
              <a:rPr lang="en-US" sz="800" dirty="0" err="1"/>
              <a:t>camera_pins.h</a:t>
            </a:r>
            <a:r>
              <a:rPr lang="en-US" sz="800" dirty="0"/>
              <a:t>"</a:t>
            </a:r>
          </a:p>
          <a:p>
            <a:endParaRPr lang="en-US" sz="800" dirty="0"/>
          </a:p>
          <a:p>
            <a:r>
              <a:rPr lang="en-US" sz="800" dirty="0"/>
              <a:t>// </a:t>
            </a:r>
            <a:r>
              <a:rPr lang="ru-RU" sz="800" dirty="0"/>
              <a:t>Настройки </a:t>
            </a:r>
            <a:r>
              <a:rPr lang="en-US" sz="800" dirty="0"/>
              <a:t>Wi-Fi</a:t>
            </a:r>
          </a:p>
          <a:p>
            <a:r>
              <a:rPr lang="en-US" sz="800" dirty="0" err="1"/>
              <a:t>const</a:t>
            </a:r>
            <a:r>
              <a:rPr lang="en-US" sz="800" dirty="0"/>
              <a:t> char *</a:t>
            </a:r>
            <a:r>
              <a:rPr lang="en-US" sz="800" dirty="0" err="1"/>
              <a:t>ssid</a:t>
            </a:r>
            <a:r>
              <a:rPr lang="en-US" sz="800" dirty="0"/>
              <a:t> = "</a:t>
            </a:r>
            <a:r>
              <a:rPr lang="en-US" sz="800" dirty="0" err="1"/>
              <a:t>zloyananasik</a:t>
            </a:r>
            <a:r>
              <a:rPr lang="en-US" sz="800" dirty="0"/>
              <a:t>";</a:t>
            </a:r>
          </a:p>
          <a:p>
            <a:r>
              <a:rPr lang="en-US" sz="800" dirty="0" err="1"/>
              <a:t>const</a:t>
            </a:r>
            <a:r>
              <a:rPr lang="en-US" sz="800" dirty="0"/>
              <a:t> char *password = "</a:t>
            </a:r>
            <a:r>
              <a:rPr lang="en-US" sz="800" dirty="0" err="1"/>
              <a:t>zloykokosik</a:t>
            </a:r>
            <a:r>
              <a:rPr lang="en-US" sz="800" dirty="0"/>
              <a:t>";</a:t>
            </a:r>
          </a:p>
          <a:p>
            <a:endParaRPr lang="ru-RU" sz="800" dirty="0"/>
          </a:p>
          <a:p>
            <a:r>
              <a:rPr lang="en-US" sz="800" dirty="0"/>
              <a:t>#define </a:t>
            </a:r>
            <a:r>
              <a:rPr lang="en-US" sz="800" dirty="0" err="1"/>
              <a:t>BOTtoken</a:t>
            </a:r>
            <a:r>
              <a:rPr lang="en-US" sz="800" dirty="0"/>
              <a:t> "7533224824:AAFTyDS8HYcLMG5eJV3nRFiEFEUcUKVJeDs" // </a:t>
            </a:r>
            <a:r>
              <a:rPr lang="ru-RU" sz="800" dirty="0"/>
              <a:t>Токен нашего бота</a:t>
            </a:r>
          </a:p>
          <a:p>
            <a:r>
              <a:rPr lang="ru-RU" sz="800" dirty="0"/>
              <a:t>#</a:t>
            </a:r>
            <a:r>
              <a:rPr lang="en-US" sz="800" dirty="0"/>
              <a:t>define CHAT_ID "4288482582" // ID </a:t>
            </a:r>
            <a:r>
              <a:rPr lang="ru-RU" sz="800"/>
              <a:t>чата</a:t>
            </a:r>
            <a:endParaRPr lang="ru-RU" sz="800" dirty="0"/>
          </a:p>
          <a:p>
            <a:endParaRPr 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3663141" y="1634078"/>
            <a:ext cx="330705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/>
          </a:p>
          <a:p>
            <a:r>
              <a:rPr lang="en-US" sz="800" dirty="0" err="1"/>
              <a:t>UniversalTelegramBot</a:t>
            </a:r>
            <a:r>
              <a:rPr lang="en-US" sz="800" dirty="0"/>
              <a:t> bot(</a:t>
            </a:r>
            <a:r>
              <a:rPr lang="en-US" sz="800" dirty="0" err="1"/>
              <a:t>BOTtoken</a:t>
            </a:r>
            <a:r>
              <a:rPr lang="en-US" sz="800" dirty="0"/>
              <a:t>, </a:t>
            </a:r>
            <a:r>
              <a:rPr lang="en-US" sz="800" dirty="0" err="1"/>
              <a:t>WiFi</a:t>
            </a:r>
            <a:r>
              <a:rPr lang="en-US" sz="800" dirty="0"/>
              <a:t>);</a:t>
            </a:r>
          </a:p>
          <a:p>
            <a:endParaRPr lang="en-US" sz="800" dirty="0"/>
          </a:p>
          <a:p>
            <a:r>
              <a:rPr lang="en-US" sz="800" dirty="0"/>
              <a:t>void setup() {</a:t>
            </a:r>
          </a:p>
          <a:p>
            <a:r>
              <a:rPr lang="en-US" sz="800" dirty="0"/>
              <a:t>  </a:t>
            </a:r>
            <a:r>
              <a:rPr lang="en-US" sz="800" dirty="0" err="1"/>
              <a:t>Serial.begin</a:t>
            </a:r>
            <a:r>
              <a:rPr lang="en-US" sz="800" dirty="0"/>
              <a:t>(115200);</a:t>
            </a:r>
          </a:p>
          <a:p>
            <a:r>
              <a:rPr lang="en-US" sz="800" dirty="0"/>
              <a:t>  </a:t>
            </a:r>
          </a:p>
          <a:p>
            <a:r>
              <a:rPr lang="en-US" sz="800" dirty="0"/>
              <a:t>  // </a:t>
            </a:r>
            <a:r>
              <a:rPr lang="ru-RU" sz="800" dirty="0"/>
              <a:t>Подключение к </a:t>
            </a:r>
            <a:r>
              <a:rPr lang="en-US" sz="800" dirty="0"/>
              <a:t>Wi-Fi</a:t>
            </a:r>
          </a:p>
          <a:p>
            <a:r>
              <a:rPr lang="en-US" sz="800" dirty="0"/>
              <a:t>  </a:t>
            </a:r>
            <a:r>
              <a:rPr lang="en-US" sz="800" dirty="0" err="1"/>
              <a:t>WiFi.begin</a:t>
            </a:r>
            <a:r>
              <a:rPr lang="en-US" sz="800" dirty="0"/>
              <a:t>(</a:t>
            </a:r>
            <a:r>
              <a:rPr lang="en-US" sz="800" dirty="0" err="1"/>
              <a:t>ssid</a:t>
            </a:r>
            <a:r>
              <a:rPr lang="en-US" sz="800" dirty="0"/>
              <a:t>, password);</a:t>
            </a:r>
          </a:p>
          <a:p>
            <a:r>
              <a:rPr lang="en-US" sz="800" dirty="0"/>
              <a:t>  while (</a:t>
            </a:r>
            <a:r>
              <a:rPr lang="en-US" sz="800" dirty="0" err="1"/>
              <a:t>WiFi.status</a:t>
            </a:r>
            <a:r>
              <a:rPr lang="en-US" sz="800" dirty="0"/>
              <a:t>() != WL_CONNECTED) {</a:t>
            </a:r>
          </a:p>
          <a:p>
            <a:r>
              <a:rPr lang="en-US" sz="800" dirty="0"/>
              <a:t>    delay(1000);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Serial.println</a:t>
            </a:r>
            <a:r>
              <a:rPr lang="en-US" sz="800" dirty="0"/>
              <a:t>("</a:t>
            </a:r>
            <a:r>
              <a:rPr lang="ru-RU" sz="800" dirty="0"/>
              <a:t>Подключение к </a:t>
            </a:r>
            <a:r>
              <a:rPr lang="en-US" sz="800" dirty="0"/>
              <a:t>Wi-Fi...");</a:t>
            </a:r>
          </a:p>
          <a:p>
            <a:r>
              <a:rPr lang="en-US" sz="800" dirty="0"/>
              <a:t>  }</a:t>
            </a:r>
          </a:p>
          <a:p>
            <a:r>
              <a:rPr lang="en-US" sz="800" dirty="0"/>
              <a:t>  </a:t>
            </a:r>
            <a:r>
              <a:rPr lang="en-US" sz="800" dirty="0" err="1"/>
              <a:t>Serial.println</a:t>
            </a:r>
            <a:r>
              <a:rPr lang="en-US" sz="800" dirty="0"/>
              <a:t>("</a:t>
            </a:r>
            <a:r>
              <a:rPr lang="ru-RU" sz="800" dirty="0"/>
              <a:t>Подключено.");</a:t>
            </a:r>
          </a:p>
          <a:p>
            <a:endParaRPr lang="ru-RU" sz="800" dirty="0"/>
          </a:p>
          <a:p>
            <a:r>
              <a:rPr lang="ru-RU" sz="800" dirty="0"/>
              <a:t>  // Настройка камеры</a:t>
            </a:r>
          </a:p>
          <a:p>
            <a:r>
              <a:rPr lang="ru-RU" sz="800" dirty="0"/>
              <a:t>  </a:t>
            </a:r>
            <a:r>
              <a:rPr lang="en-US" sz="800" dirty="0" err="1"/>
              <a:t>camera_config_t</a:t>
            </a:r>
            <a:r>
              <a:rPr lang="en-US" sz="800" dirty="0"/>
              <a:t> </a:t>
            </a:r>
            <a:r>
              <a:rPr lang="en-US" sz="800" dirty="0" err="1"/>
              <a:t>config</a:t>
            </a:r>
            <a:r>
              <a:rPr lang="en-US" sz="800" dirty="0"/>
              <a:t>;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config.ledc_channel</a:t>
            </a:r>
            <a:r>
              <a:rPr lang="en-US" sz="800" dirty="0"/>
              <a:t> = LEDC_CHANNEL_0;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config.ledc_timer</a:t>
            </a:r>
            <a:r>
              <a:rPr lang="en-US" sz="800" dirty="0"/>
              <a:t> = LEDC_TIMER_0;</a:t>
            </a:r>
          </a:p>
          <a:p>
            <a:r>
              <a:rPr lang="en-US" sz="800" dirty="0"/>
              <a:t>  config.pin_d0 = 5;   // </a:t>
            </a:r>
            <a:r>
              <a:rPr lang="ru-RU" sz="800" dirty="0"/>
              <a:t>Наши </a:t>
            </a:r>
            <a:r>
              <a:rPr lang="ru-RU" sz="800" dirty="0" err="1"/>
              <a:t>пины</a:t>
            </a:r>
            <a:endParaRPr lang="ru-RU" sz="800" dirty="0"/>
          </a:p>
          <a:p>
            <a:r>
              <a:rPr lang="ru-RU" sz="800" dirty="0"/>
              <a:t>  </a:t>
            </a:r>
            <a:r>
              <a:rPr lang="en-US" sz="800" dirty="0"/>
              <a:t>config.pin_d1 = 18;  </a:t>
            </a:r>
          </a:p>
          <a:p>
            <a:r>
              <a:rPr lang="en-US" sz="800" dirty="0"/>
              <a:t>  config.pin_d2 = 19;  </a:t>
            </a:r>
          </a:p>
          <a:p>
            <a:r>
              <a:rPr lang="en-US" sz="800" dirty="0"/>
              <a:t>  config.pin_d3 = 21;  </a:t>
            </a:r>
          </a:p>
          <a:p>
            <a:r>
              <a:rPr lang="en-US" sz="800" dirty="0"/>
              <a:t>  config.pin_d4 = 36;  </a:t>
            </a:r>
          </a:p>
          <a:p>
            <a:r>
              <a:rPr lang="en-US" sz="800" dirty="0"/>
              <a:t>  config.pin_d5 = 39;  </a:t>
            </a:r>
          </a:p>
          <a:p>
            <a:r>
              <a:rPr lang="en-US" sz="800" dirty="0"/>
              <a:t>  config.pin_d6 = 34;  </a:t>
            </a:r>
          </a:p>
          <a:p>
            <a:r>
              <a:rPr lang="en-US" sz="800" dirty="0"/>
              <a:t>  config.pin_d7 = 35;  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config.pin_xclk</a:t>
            </a:r>
            <a:r>
              <a:rPr lang="en-US" sz="800" dirty="0"/>
              <a:t> = 0;  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config.pin_pclk</a:t>
            </a:r>
            <a:r>
              <a:rPr lang="en-US" sz="800" dirty="0"/>
              <a:t> = 22; 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config.pin_vsync</a:t>
            </a:r>
            <a:r>
              <a:rPr lang="en-US" sz="800" dirty="0"/>
              <a:t> = 25; 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config.pin_href</a:t>
            </a:r>
            <a:r>
              <a:rPr lang="en-US" sz="800" dirty="0"/>
              <a:t> = 23; </a:t>
            </a:r>
            <a:endParaRPr lang="ru-RU" sz="800" dirty="0"/>
          </a:p>
          <a:p>
            <a:r>
              <a:rPr lang="ru-RU" sz="800" dirty="0"/>
              <a:t>  </a:t>
            </a:r>
            <a:r>
              <a:rPr lang="en-US" sz="800" dirty="0" err="1"/>
              <a:t>config.pin_sscb_sda</a:t>
            </a:r>
            <a:r>
              <a:rPr lang="en-US" sz="800" dirty="0"/>
              <a:t> = 26; 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config.pin_sscb_scl</a:t>
            </a:r>
            <a:r>
              <a:rPr lang="en-US" sz="800" dirty="0"/>
              <a:t> = 27; 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config.pin_pwdn</a:t>
            </a:r>
            <a:r>
              <a:rPr lang="en-US" sz="800" dirty="0"/>
              <a:t> = 32; 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config.pin_reset</a:t>
            </a:r>
            <a:r>
              <a:rPr lang="en-US" sz="800" dirty="0"/>
              <a:t> = -1; 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config.xclk_freq_hz</a:t>
            </a:r>
            <a:r>
              <a:rPr lang="en-US" sz="800" dirty="0"/>
              <a:t> = 20000000;</a:t>
            </a:r>
          </a:p>
          <a:p>
            <a:r>
              <a:rPr lang="en-US" sz="800" dirty="0"/>
              <a:t>  </a:t>
            </a:r>
            <a:r>
              <a:rPr lang="en-US" sz="800" dirty="0" err="1"/>
              <a:t>config.pixel_format</a:t>
            </a:r>
            <a:r>
              <a:rPr lang="en-US" sz="800" dirty="0"/>
              <a:t> = PIXFORMAT_JPEG;</a:t>
            </a:r>
          </a:p>
          <a:p>
            <a:endParaRPr 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6684885" y="1642402"/>
            <a:ext cx="312136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800" dirty="0"/>
          </a:p>
          <a:p>
            <a:r>
              <a:rPr lang="en-US" sz="800" dirty="0"/>
              <a:t>  // </a:t>
            </a:r>
            <a:r>
              <a:rPr lang="ru-RU" sz="800" dirty="0"/>
              <a:t>Инициализация камеры</a:t>
            </a:r>
          </a:p>
          <a:p>
            <a:r>
              <a:rPr lang="ru-RU" sz="800" dirty="0"/>
              <a:t>  </a:t>
            </a:r>
            <a:r>
              <a:rPr lang="en-US" sz="800" dirty="0"/>
              <a:t>if (</a:t>
            </a:r>
            <a:r>
              <a:rPr lang="en-US" sz="800" dirty="0" err="1"/>
              <a:t>psramFound</a:t>
            </a:r>
            <a:r>
              <a:rPr lang="en-US" sz="800" dirty="0"/>
              <a:t>()) {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config.frame_size</a:t>
            </a:r>
            <a:r>
              <a:rPr lang="en-US" sz="800" dirty="0"/>
              <a:t> = FRAMESIZE_SVGA;  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config.jpeg_quality</a:t>
            </a:r>
            <a:r>
              <a:rPr lang="en-US" sz="800" dirty="0"/>
              <a:t> = 12;  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config.fb_count</a:t>
            </a:r>
            <a:r>
              <a:rPr lang="en-US" sz="800" dirty="0"/>
              <a:t> = 2;  </a:t>
            </a:r>
          </a:p>
          <a:p>
            <a:r>
              <a:rPr lang="en-US" sz="800" dirty="0"/>
              <a:t>  } else {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config.frame_size</a:t>
            </a:r>
            <a:r>
              <a:rPr lang="en-US" sz="800" dirty="0"/>
              <a:t> = FRAMESIZE_QVGA;  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config.jpeg_quality</a:t>
            </a:r>
            <a:r>
              <a:rPr lang="en-US" sz="800" dirty="0"/>
              <a:t> = 12;  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config.fb_count</a:t>
            </a:r>
            <a:r>
              <a:rPr lang="en-US" sz="800" dirty="0"/>
              <a:t> = 1;  </a:t>
            </a:r>
          </a:p>
          <a:p>
            <a:r>
              <a:rPr lang="en-US" sz="800" dirty="0"/>
              <a:t>  }</a:t>
            </a:r>
          </a:p>
          <a:p>
            <a:endParaRPr lang="en-US" sz="800" dirty="0"/>
          </a:p>
          <a:p>
            <a:r>
              <a:rPr lang="en-US" sz="800" dirty="0"/>
              <a:t>  // </a:t>
            </a:r>
            <a:r>
              <a:rPr lang="ru-RU" sz="800" dirty="0"/>
              <a:t>Инициализация камеры</a:t>
            </a:r>
          </a:p>
          <a:p>
            <a:r>
              <a:rPr lang="ru-RU" sz="800" dirty="0"/>
              <a:t>  </a:t>
            </a:r>
            <a:r>
              <a:rPr lang="en-US" sz="800" dirty="0" err="1"/>
              <a:t>camera_config</a:t>
            </a:r>
            <a:r>
              <a:rPr lang="en-US" sz="800" dirty="0"/>
              <a:t>(&amp;</a:t>
            </a:r>
            <a:r>
              <a:rPr lang="en-US" sz="800" dirty="0" err="1"/>
              <a:t>config</a:t>
            </a:r>
            <a:r>
              <a:rPr lang="en-US" sz="800" dirty="0"/>
              <a:t>);</a:t>
            </a:r>
          </a:p>
          <a:p>
            <a:r>
              <a:rPr lang="en-US" sz="800" dirty="0"/>
              <a:t>  </a:t>
            </a:r>
          </a:p>
          <a:p>
            <a:r>
              <a:rPr lang="en-US" sz="800" dirty="0"/>
              <a:t>  // </a:t>
            </a:r>
            <a:r>
              <a:rPr lang="ru-RU" sz="800" dirty="0"/>
              <a:t>Запуск камеры</a:t>
            </a:r>
          </a:p>
          <a:p>
            <a:r>
              <a:rPr lang="ru-RU" sz="800" dirty="0"/>
              <a:t>  </a:t>
            </a:r>
            <a:r>
              <a:rPr lang="en-US" sz="800" dirty="0" err="1"/>
              <a:t>camera_init</a:t>
            </a:r>
            <a:r>
              <a:rPr lang="en-US" sz="800" dirty="0"/>
              <a:t>();</a:t>
            </a:r>
          </a:p>
          <a:p>
            <a:r>
              <a:rPr lang="en-US" sz="800" dirty="0"/>
              <a:t>}</a:t>
            </a:r>
          </a:p>
          <a:p>
            <a:endParaRPr lang="en-US" sz="800" dirty="0"/>
          </a:p>
          <a:p>
            <a:r>
              <a:rPr lang="en-US" sz="800" dirty="0"/>
              <a:t>void loop() {</a:t>
            </a:r>
          </a:p>
          <a:p>
            <a:r>
              <a:rPr lang="en-US" sz="800" dirty="0"/>
              <a:t>  // </a:t>
            </a:r>
            <a:r>
              <a:rPr lang="ru-RU" sz="800" dirty="0"/>
              <a:t>Снимок фото</a:t>
            </a:r>
          </a:p>
          <a:p>
            <a:r>
              <a:rPr lang="ru-RU" sz="800" dirty="0"/>
              <a:t>  </a:t>
            </a:r>
            <a:r>
              <a:rPr lang="en-US" sz="800" dirty="0" err="1"/>
              <a:t>camera_fb_t</a:t>
            </a:r>
            <a:r>
              <a:rPr lang="en-US" sz="800" dirty="0"/>
              <a:t> *fb = </a:t>
            </a:r>
            <a:r>
              <a:rPr lang="en-US" sz="800" dirty="0" err="1"/>
              <a:t>esp_camera_fb_get</a:t>
            </a:r>
            <a:r>
              <a:rPr lang="en-US" sz="800" dirty="0"/>
              <a:t>();</a:t>
            </a:r>
          </a:p>
          <a:p>
            <a:r>
              <a:rPr lang="en-US" sz="800" dirty="0"/>
              <a:t>  if (!fb) {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Serial.println</a:t>
            </a:r>
            <a:r>
              <a:rPr lang="en-US" sz="800" dirty="0"/>
              <a:t>("</a:t>
            </a:r>
            <a:r>
              <a:rPr lang="ru-RU" sz="800" dirty="0"/>
              <a:t>Ошибка при захвате фото");</a:t>
            </a:r>
          </a:p>
          <a:p>
            <a:r>
              <a:rPr lang="ru-RU" sz="800" dirty="0"/>
              <a:t>    </a:t>
            </a:r>
            <a:r>
              <a:rPr lang="en-US" sz="800" dirty="0"/>
              <a:t>return;</a:t>
            </a:r>
          </a:p>
          <a:p>
            <a:r>
              <a:rPr lang="en-US" sz="800" dirty="0"/>
              <a:t>  }</a:t>
            </a:r>
          </a:p>
          <a:p>
            <a:endParaRPr lang="en-US" sz="800" dirty="0"/>
          </a:p>
          <a:p>
            <a:r>
              <a:rPr lang="en-US" sz="800" dirty="0"/>
              <a:t>  // </a:t>
            </a:r>
            <a:r>
              <a:rPr lang="ru-RU" sz="800" dirty="0"/>
              <a:t>Отправка фото в </a:t>
            </a:r>
            <a:r>
              <a:rPr lang="ru-RU" sz="800" dirty="0" err="1"/>
              <a:t>Телеграм</a:t>
            </a:r>
            <a:endParaRPr lang="ru-RU" sz="800" dirty="0"/>
          </a:p>
          <a:p>
            <a:r>
              <a:rPr lang="ru-RU" sz="800" dirty="0"/>
              <a:t>  </a:t>
            </a:r>
            <a:r>
              <a:rPr lang="en-US" sz="800" dirty="0" err="1"/>
              <a:t>bot.sendPhoto</a:t>
            </a:r>
            <a:r>
              <a:rPr lang="en-US" sz="800" dirty="0"/>
              <a:t>(CHAT_ID, "photo.jpg", fb-&gt;</a:t>
            </a:r>
            <a:r>
              <a:rPr lang="en-US" sz="800" dirty="0" err="1"/>
              <a:t>buf</a:t>
            </a:r>
            <a:r>
              <a:rPr lang="en-US" sz="800" dirty="0"/>
              <a:t>, fb-&gt;</a:t>
            </a:r>
            <a:r>
              <a:rPr lang="en-US" sz="800" dirty="0" err="1"/>
              <a:t>len</a:t>
            </a:r>
            <a:r>
              <a:rPr lang="en-US" sz="800" dirty="0"/>
              <a:t>);</a:t>
            </a:r>
          </a:p>
          <a:p>
            <a:r>
              <a:rPr lang="en-US" sz="800" dirty="0"/>
              <a:t>  </a:t>
            </a:r>
            <a:r>
              <a:rPr lang="en-US" sz="800" dirty="0" err="1"/>
              <a:t>Serial.println</a:t>
            </a:r>
            <a:r>
              <a:rPr lang="en-US" sz="800" dirty="0"/>
              <a:t>("</a:t>
            </a:r>
            <a:r>
              <a:rPr lang="ru-RU" sz="800" dirty="0"/>
              <a:t>Фото отправлено.");</a:t>
            </a:r>
          </a:p>
          <a:p>
            <a:endParaRPr lang="ru-RU" sz="800" dirty="0"/>
          </a:p>
          <a:p>
            <a:r>
              <a:rPr lang="ru-RU" sz="800" dirty="0"/>
              <a:t>  // Освобождение памяти</a:t>
            </a:r>
          </a:p>
          <a:p>
            <a:r>
              <a:rPr lang="ru-RU" sz="800" dirty="0"/>
              <a:t>  </a:t>
            </a:r>
            <a:r>
              <a:rPr lang="en-US" sz="800" dirty="0" err="1"/>
              <a:t>esp_camera_fb_return</a:t>
            </a:r>
            <a:r>
              <a:rPr lang="en-US" sz="800" dirty="0"/>
              <a:t>(fb);</a:t>
            </a:r>
          </a:p>
          <a:p>
            <a:endParaRPr lang="en-US" sz="800" dirty="0"/>
          </a:p>
          <a:p>
            <a:r>
              <a:rPr lang="en-US" sz="800" dirty="0"/>
              <a:t>  delay(10000); // </a:t>
            </a:r>
            <a:r>
              <a:rPr lang="ru-RU" sz="800" dirty="0"/>
              <a:t>Задержка перед следующим снимком (10 секунд)</a:t>
            </a:r>
          </a:p>
          <a:p>
            <a:r>
              <a:rPr lang="ru-RU" sz="800" dirty="0"/>
              <a:t>}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3634701" y="6139194"/>
            <a:ext cx="270933" cy="5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6624946" y="6139194"/>
            <a:ext cx="270933" cy="5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634701" y="1862666"/>
            <a:ext cx="45719" cy="4304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624946" y="1858091"/>
            <a:ext cx="45719" cy="4304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693111" y="1035451"/>
            <a:ext cx="299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Программный код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89977" y="3965425"/>
            <a:ext cx="2622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Визуальный вид кода в </a:t>
            </a:r>
            <a:r>
              <a:rPr lang="en-US" sz="1400" dirty="0"/>
              <a:t>Arduino</a:t>
            </a:r>
            <a:endParaRPr lang="ru-RU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овое поле 9"/>
          <p:cNvSpPr txBox="1"/>
          <p:nvPr/>
        </p:nvSpPr>
        <p:spPr>
          <a:xfrm>
            <a:off x="904240" y="1808480"/>
            <a:ext cx="9607550" cy="4396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447675" algn="just"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cs typeface="+mn-lt"/>
                <a:sym typeface="+mn-ea"/>
              </a:rPr>
              <a:t>В ходе работы было разработано наблюдательное устройство с датчиком движения, функцией передачи информации в указанный мессенджер, фиксирующее и отправляющее снимки не статичных объектов. Данное устройство обеспечивает оптимальное соотношение цены и качества изделия, а также является простым в изготовлении и экслуатации. </a:t>
            </a:r>
            <a:endParaRPr lang="ru-RU" altLang="ru-RU" sz="2000" dirty="0">
              <a:solidFill>
                <a:schemeClr val="bg1"/>
              </a:solidFill>
              <a:cs typeface="+mn-lt"/>
              <a:sym typeface="+mn-ea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401695" y="530860"/>
            <a:ext cx="3894455" cy="932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4800" dirty="0">
                <a:solidFill>
                  <a:schemeClr val="bg1"/>
                </a:solidFill>
                <a:sym typeface="+mn-ea"/>
              </a:rPr>
              <a:t>Заключение</a:t>
            </a:r>
            <a:endParaRPr lang="ru-RU" altLang="ru-RU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08635" y="2618739"/>
            <a:ext cx="7335520" cy="1051561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Спасибо за внимание!</a:t>
            </a:r>
          </a:p>
        </p:txBody>
      </p:sp>
      <p:sp>
        <p:nvSpPr>
          <p:cNvPr id="5" name="Подзаголовок 4"/>
          <p:cNvSpPr>
            <a:spLocks noGrp="1"/>
          </p:cNvSpPr>
          <p:nvPr/>
        </p:nvSpPr>
        <p:spPr>
          <a:xfrm>
            <a:off x="919426" y="4218681"/>
            <a:ext cx="7861074" cy="990305"/>
          </a:xfrm>
          <a:prstGeom prst="rect">
            <a:avLst/>
          </a:prstGeom>
        </p:spPr>
        <p:txBody>
          <a:bodyPr anchor="t" anchorCtr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200" dirty="0">
                <a:latin typeface="Times New Roman" panose="02020603050405020304" charset="0"/>
                <a:cs typeface="Times New Roman" panose="02020603050405020304" charset="0"/>
              </a:rPr>
              <a:t>Авторы:</a:t>
            </a:r>
          </a:p>
          <a:p>
            <a:r>
              <a:rPr lang="ru-RU" sz="7200" dirty="0">
                <a:latin typeface="Times New Roman" panose="02020603050405020304" charset="0"/>
                <a:cs typeface="Times New Roman" panose="02020603050405020304" charset="0"/>
              </a:rPr>
              <a:t>Туров Алексей Юрьевич</a:t>
            </a:r>
          </a:p>
          <a:p>
            <a:r>
              <a:rPr lang="ru-RU" sz="7200" dirty="0">
                <a:latin typeface="Times New Roman" panose="02020603050405020304" charset="0"/>
                <a:cs typeface="Times New Roman" panose="02020603050405020304" charset="0"/>
              </a:rPr>
              <a:t>Аванесов Андрей </a:t>
            </a:r>
            <a:r>
              <a:rPr lang="ru-RU" sz="7200" dirty="0" err="1">
                <a:latin typeface="Times New Roman" panose="02020603050405020304" charset="0"/>
                <a:cs typeface="Times New Roman" panose="02020603050405020304" charset="0"/>
              </a:rPr>
              <a:t>Вазгенович</a:t>
            </a:r>
            <a:endParaRPr lang="ru-RU" sz="72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sz="7200" dirty="0">
                <a:latin typeface="Times New Roman" panose="02020603050405020304" charset="0"/>
                <a:cs typeface="Times New Roman" panose="02020603050405020304" charset="0"/>
              </a:rPr>
              <a:t>Аванесов Александр </a:t>
            </a:r>
            <a:r>
              <a:rPr lang="ru-RU" sz="7200" dirty="0" err="1">
                <a:latin typeface="Times New Roman" panose="02020603050405020304" charset="0"/>
                <a:cs typeface="Times New Roman" panose="02020603050405020304" charset="0"/>
              </a:rPr>
              <a:t>Вазгенович</a:t>
            </a:r>
            <a:br>
              <a:rPr lang="ru-RU" dirty="0">
                <a:latin typeface="Times New Roman" panose="02020603050405020304" charset="0"/>
                <a:cs typeface="Times New Roman" panose="02020603050405020304" charset="0"/>
              </a:rPr>
            </a:b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ЦВЕТА ВОЕНМЕХ">
      <a:dk1>
        <a:sysClr val="windowText" lastClr="000000"/>
      </a:dk1>
      <a:lt1>
        <a:sysClr val="window" lastClr="FFFFFF"/>
      </a:lt1>
      <a:dk2>
        <a:srgbClr val="C8C8C8"/>
      </a:dk2>
      <a:lt2>
        <a:srgbClr val="E7E6E6"/>
      </a:lt2>
      <a:accent1>
        <a:srgbClr val="0077C8"/>
      </a:accent1>
      <a:accent2>
        <a:srgbClr val="004C97"/>
      </a:accent2>
      <a:accent3>
        <a:srgbClr val="EC1F2D"/>
      </a:accent3>
      <a:accent4>
        <a:srgbClr val="FFC000"/>
      </a:accent4>
      <a:accent5>
        <a:srgbClr val="7030A0"/>
      </a:accent5>
      <a:accent6>
        <a:srgbClr val="70AD47"/>
      </a:accent6>
      <a:hlink>
        <a:srgbClr val="18589E"/>
      </a:hlink>
      <a:folHlink>
        <a:srgbClr val="0C234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1765</Words>
  <Application>Microsoft Office PowerPoint</Application>
  <PresentationFormat>Широкоэкранный</PresentationFormat>
  <Paragraphs>282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Open Sans ExtraBold</vt:lpstr>
      <vt:lpstr>Open Sans Light</vt:lpstr>
      <vt:lpstr>Open Sans Semibold</vt:lpstr>
      <vt:lpstr>OpenSansRegular</vt:lpstr>
      <vt:lpstr>PTRootUIWeb</vt:lpstr>
      <vt:lpstr>Times New Roman</vt:lpstr>
      <vt:lpstr>Тема Office</vt:lpstr>
      <vt:lpstr>Камера с датчиком движения и передачей снимков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лекции</dc:title>
  <dc:creator>Ульяна</dc:creator>
  <cp:lastModifiedBy>Александр</cp:lastModifiedBy>
  <cp:revision>175</cp:revision>
  <dcterms:created xsi:type="dcterms:W3CDTF">2022-03-05T17:31:00Z</dcterms:created>
  <dcterms:modified xsi:type="dcterms:W3CDTF">2025-01-18T19:20:53Z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D6147C0AF1C64397BC39EF2493C52536_12</vt:lpwstr>
  </property>
  <property fmtid="{D5CDD505-2E9C-101B-9397-08002B2CF9AE}" pid="3" name="KSOProductBuildVer">
    <vt:lpwstr>1049-12.2.0.19307</vt:lpwstr>
  </property>
</Properties>
</file>