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embedTrueTypeFonts="1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1261" r:id="rId3"/>
    <p:sldId id="258" r:id="rId4"/>
    <p:sldId id="1256" r:id="rId5"/>
    <p:sldId id="260" r:id="rId6"/>
    <p:sldId id="1260" r:id="rId7"/>
    <p:sldId id="1254" r:id="rId8"/>
    <p:sldId id="268" r:id="rId9"/>
    <p:sldId id="257" r:id="rId10"/>
    <p:sldId id="1264" r:id="rId11"/>
    <p:sldId id="1255" r:id="rId12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25" userDrawn="1">
          <p15:clr>
            <a:srgbClr val="A4A3A4"/>
          </p15:clr>
        </p15:guide>
        <p15:guide id="3" pos="2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9"/>
    <a:srgbClr val="2B3646"/>
    <a:srgbClr val="3D506A"/>
    <a:srgbClr val="364559"/>
    <a:srgbClr val="647388"/>
    <a:srgbClr val="6645CF"/>
    <a:srgbClr val="2191FF"/>
    <a:srgbClr val="FB4B5E"/>
    <a:srgbClr val="FFA84E"/>
    <a:srgbClr val="3CB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2794" autoAdjust="0"/>
  </p:normalViewPr>
  <p:slideViewPr>
    <p:cSldViewPr snapToGrid="0" snapToObjects="1">
      <p:cViewPr varScale="1">
        <p:scale>
          <a:sx n="76" d="100"/>
          <a:sy n="76" d="100"/>
        </p:scale>
        <p:origin x="1339" y="43"/>
      </p:cViewPr>
      <p:guideLst>
        <p:guide orient="horz" pos="2160"/>
        <p:guide pos="2525"/>
        <p:guide pos="23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0B0F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7F-4DEE-A1EF-720025455C1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57F-4DEE-A1EF-720025455C1F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7F-4DEE-A1EF-720025455C1F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57F-4DEE-A1EF-720025455C1F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7F-4DEE-A1EF-720025455C1F}"/>
              </c:ext>
            </c:extLst>
          </c:dPt>
          <c:cat>
            <c:strRef>
              <c:f>Sheet1!$A$2:$A$7</c:f>
              <c:strCache>
                <c:ptCount val="6"/>
                <c:pt idx="0">
                  <c:v>Ненецкая лайка</c:v>
                </c:pt>
                <c:pt idx="1">
                  <c:v>Исландская овчарка</c:v>
                </c:pt>
                <c:pt idx="2">
                  <c:v>Австралийская овчарка</c:v>
                </c:pt>
                <c:pt idx="3">
                  <c:v>Лапландская оленегонная</c:v>
                </c:pt>
                <c:pt idx="4">
                  <c:v>Норвежская лайка</c:v>
                </c:pt>
                <c:pt idx="5">
                  <c:v>Английская овчарка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</c:v>
                </c:pt>
                <c:pt idx="1">
                  <c:v>13.5</c:v>
                </c:pt>
                <c:pt idx="2">
                  <c:v>13.5</c:v>
                </c:pt>
                <c:pt idx="3">
                  <c:v>13</c:v>
                </c:pt>
                <c:pt idx="4">
                  <c:v>12</c:v>
                </c:pt>
                <c:pt idx="5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F-4DEE-A1EF-720025455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624976"/>
        <c:axId val="231625392"/>
      </c:barChart>
      <c:catAx>
        <c:axId val="23162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1625392"/>
        <c:crosses val="autoZero"/>
        <c:auto val="1"/>
        <c:lblAlgn val="ctr"/>
        <c:lblOffset val="100"/>
        <c:noMultiLvlLbl val="0"/>
      </c:catAx>
      <c:valAx>
        <c:axId val="23162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1624976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44546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ru-RU" sz="18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Природные зоны Чукотки, Магаданской области, Камчатского края и Якутии</a:t>
            </a:r>
            <a:endParaRPr lang="ru-RU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28" b="1" i="0" u="none" strike="noStrike" kern="1200" baseline="0">
              <a:solidFill>
                <a:srgbClr val="44546A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Таежные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Чукотский автономный округ</c:v>
                </c:pt>
                <c:pt idx="1">
                  <c:v>Магаданская область</c:v>
                </c:pt>
                <c:pt idx="2">
                  <c:v>Якутия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D-4F8F-A234-845270F51B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Лесотундровые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Чукотский автономный округ</c:v>
                </c:pt>
                <c:pt idx="1">
                  <c:v>Магаданская область</c:v>
                </c:pt>
                <c:pt idx="2">
                  <c:v>Якутия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2D-4F8F-A234-845270F51B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Арктические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Чукотский автономный округ</c:v>
                </c:pt>
                <c:pt idx="1">
                  <c:v>Магаданская область</c:v>
                </c:pt>
                <c:pt idx="2">
                  <c:v>Якутия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2D-4F8F-A234-845270F51B4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Мерзлотно-таежные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Чукотский автономный округ</c:v>
                </c:pt>
                <c:pt idx="1">
                  <c:v>Магаданская область</c:v>
                </c:pt>
                <c:pt idx="2">
                  <c:v>Якутия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2D-4F8F-A234-845270F51B4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Приокеанические тундрово-лесные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Чукотский автономный округ</c:v>
                </c:pt>
                <c:pt idx="1">
                  <c:v>Магаданская область</c:v>
                </c:pt>
                <c:pt idx="2">
                  <c:v>Якутия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2D-4F8F-A234-845270F51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05586047"/>
        <c:axId val="826256031"/>
      </c:barChart>
      <c:catAx>
        <c:axId val="805586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826256031"/>
        <c:crosses val="autoZero"/>
        <c:auto val="1"/>
        <c:lblAlgn val="ctr"/>
        <c:lblOffset val="100"/>
        <c:noMultiLvlLbl val="0"/>
      </c:catAx>
      <c:valAx>
        <c:axId val="826256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05586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D9-4003-A21E-360151BA15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D9-4003-A21E-360151BA15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D9-4003-A21E-360151BA15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D9-4003-A21E-360151BA15A0}"/>
              </c:ext>
            </c:extLst>
          </c:dPt>
          <c:cat>
            <c:strRef>
              <c:f>Лист1!$A$2:$A$5</c:f>
              <c:strCache>
                <c:ptCount val="4"/>
                <c:pt idx="0">
                  <c:v>ЧАО</c:v>
                </c:pt>
                <c:pt idx="1">
                  <c:v>Якутия</c:v>
                </c:pt>
                <c:pt idx="2">
                  <c:v>Магаданская область</c:v>
                </c:pt>
                <c:pt idx="3">
                  <c:v>Камчатский край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344</c:v>
                </c:pt>
                <c:pt idx="1">
                  <c:v>274</c:v>
                </c:pt>
                <c:pt idx="2">
                  <c:v>43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1-4DAE-BA7E-046CF80A5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48BC0C1-C325-A019-5EE0-E732A8DBDA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DCA3CC-B1C2-51AD-7D1C-886F8EF0E5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F341B-9178-415C-A9A6-D6DC743CE2FE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9FE1E8-911B-DF00-DCE4-FBD9DCE998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386667-E525-4BB6-8786-548EC8D20C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E8221-43A6-4B3C-AF5C-247D68A784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20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13:39:32.18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12:39.021"/>
    </inkml:context>
    <inkml:brush xml:id="br0">
      <inkml:brushProperty name="width" value="0.1" units="cm"/>
      <inkml:brushProperty name="height" value="0.2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29:46.171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448 3064,'-5'-6,"-13"-22,1-1,-25-57,-5-62,40 121,2 0,1 0,-2-45,8-27,-3-64,1 159,-1-1,0 1,0-1,-1 1,1-1,-1 1,0-1,0 1,-1 0,1 0,-1 0,0 1,0-1,0 1,-5-5,-1 1,-1 0,1 0,-1 1,0 0,-12-4,1-4,18 11,0 1,0 0,-1-1,1 2,0-1,-1 0,1 0,-5 0,7 2,1 0,-1 0,1 0,-1 0,0 0,1 0,-1 0,0 0,1 0,-1 0,0 0,1 1,-1-1,1 0,-1 1,1-1,-1 0,1 1,-1-1,1 0,-2 1,1 1,0 0,0-1,0 1,0 0,1-1,-1 1,0 0,1 0,-1 0,1 3,-4 28,3-26,1-1,-1 1,0 0,-1-1,1 1,-5 10,4-15,1 0,-1 1,1-1,-1 0,0 0,0-1,0 1,0 0,0-1,0 1,0-1,0 1,-1-1,1 0,-1 0,1 0,0 0,-1-1,0 1,1-1,-5 1,4-1,1 0,-1 0,1 0,-1 0,1 0,-1-1,1 1,-1-1,1 0,-1 1,1-1,0 0,-4-3,-3 0,14 8,0-1,0 1,0 0,0 1,-1-1,1 1,-1 0,-1 0,1 1,-1-1,0 1,4 7,22 33,-22-38,0 1,-1-1,0 2,-1-1,0 1,0-1,-1 1,0 1,-1-1,0 0,3 20,-5-24,0-1,1 0,0 1,0-1,0 0,1 0,-1 0,1-1,0 1,7 8,45 39,-19-19,-27-26,1 0,-1 0,1-1,0-1,18 8,-8-3,2-1,0-1,41 10,24 9,-86-27,0 0,0 0,0 1,0-1,0 1,0-1,0 1,0-1,0 1,0 0,0-1,0 1,0 0,0 0,-1 0,1 0,0-1,-1 1,1 0,0 0,-1 0,0 1,1-1,0 1,-2 0,1-1,0 0,-1 0,1 1,0-1,-1 0,0 0,1 0,-1 0,0 0,1 0,-1 0,0 0,0 0,0 0,0 0,-2 1,-7 5,-1-1,1 0,-17 7,22-11,-12 5,0-1,0-1,-1 0,0-2,0 0,0 0,0-2,-30-1,40-1,0 0,0-1,0 0,0-1,0 1,1-1,-1-1,1 0,-1 0,1 0,1-1,-1 0,1 0,-1 0,-5-8,2 1,1 0,0-1,1 0,0 0,1 0,1-1,-7-20,8 15,2-2,0 1,1 0,1-1,0 1,5-32,-2-13,-2 11,-2 17,2-1,2 0,2 1,12-58,-10 67,4-35,-8 43,1 0,1 0,1 0,10-27,11-16,3 2,67-104,-43 91,3 4,2 2,4 2,2 3,101-75,-139 119,-1 1,2 1,0 2,1 1,1 1,0 1,0 2,1 1,1 1,-1 1,1 2,53-2,-77 7,-1 0,0 0,1 0,-1 1,0 0,0 0,1 1,-1 0,0 0,0 0,6 4,-8-3,0 0,-1 0,1 0,-1 1,1 0,-1-1,0 1,-1 0,1 0,-1 1,0-1,0 0,0 1,0-1,1 7,2 15,-1 1,-1-1,-1 1,-2 0,-3 33,2 3,-3-1,-21 119,22-164,2-12,0 0,0 0,1 0,0 0,0 0,0 0,0 0,2 8,-1-11,0 0,0-1,0 1,0 0,0 0,0 0,0-1,1 1,-1-1,1 1,-1-1,1 1,0-1,-1 0,1 0,0 0,0 0,0 0,0 0,0 0,0-1,0 1,4 0,8 1,0 0,0-1,1-1,-1 0,0-1,1-1,-1 0,0-1,17-5,160-49,-20-6,-2-8,259-150,-289 136,-3-7,-5-5,147-142,-219 181,-2-3,54-77,-83 99,-2-2,-2 0,-1-2,-3 0,16-48,-30 71,0-1,-2 1,0-1,0-27,-3 37,-1-1,-1 1,0-1,0 1,-1 0,0 0,-1 0,-1 0,-6-16,8 25,1-1,-1 1,0-1,1 1,-1-1,0 1,0 0,0 0,-1 0,1 0,-1 0,-4-2,-5-1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38.626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906 5347,'0'-1,"-18"-37,-17-30,-132-193,159 250,0 1,0 1,-1-1,-18-14,18 16,0 0,0-1,0 0,1 0,-10-16,-9-15,-1 1,5 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38.628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930 5386,'-8'-12,"0"-2,6 11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38.629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2768 4828,'-6'-15,"-6"-10,0 0,-2 1,-1 0,0 2,-2-1,-1 2,-38-37,12 18,-3 2,-1 2,-81-45,71 49,-2 3,0 2,-2 2,-1 4,-95-21,117 34,0 2,0 2,-1 2,1 1,-1 2,1 2,-1 2,1 1,-75 23,83-16,0 1,1 2,1 1,-56 40,-101 103,182-155,0 0,1 1,0 0,0 0,-7 12,11-17,1 0,-1 0,1 0,-1 0,1 0,0 1,0-1,-1 0,1 0,0 0,0 0,0 1,0-1,0 0,1 0,-1 0,0 0,1 2,0-2,0 1,0-1,0 0,0 0,0 0,0 0,0 0,0 0,1 0,-1 0,0 0,1 0,-1-1,1 1,-1-1,0 1,4 0,-2 0,1 0,0 0,-1 0,0 1,1-1,-1 1,0 0,0 0,0 0,0 1,0-1,4 5,-4-2,1 0,-1 0,-1 1,1 0,-1-1,3 12,14 35,-14-42,-1 0,0 0,0 0,-2 1,1 0,-1-1,-1 1,0 0,0 0,-2 11,-62 452,62-467,-1 1,0-1,0 0,-1 0,0 0,0 0,-4 7,6-13,1 0,-1 0,0 1,1-1,-1 0,0-1,0 1,0 0,1 0,-1 0,0 0,0-1,-1 1,1 0,0-1,0 1,0-1,0 1,0-1,-1 0,1 1,0-1,0 0,-1 0,1 0,0 0,0 0,-1 0,1 0,0 0,0-1,0 1,-1 0,1-1,0 1,0-1,0 1,0-1,0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38.624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1461 5581,'218'-501,"38"-261,-144 231,-98 416,-5 0,-9-191,-1 290,1-6,-1 1,-2 0,0 0,-1 0,-1 0,-12-32,17 52,-1 0,1 0,0 0,-1 0,1 0,-1 0,1 0,-1 0,1 0,-1 0,0 0,1 0,-1 1,0-1,0 0,1 1,-1-1,0 0,0 1,0-1,0 1,0-1,0 1,0 0,0-1,0 1,0 0,0 0,0 0,0 0,0 0,0 0,0 0,0 0,-1 0,1 0,0 0,0 1,0-1,0 1,0-1,0 0,1 1,-1 0,0-1,0 1,0-1,0 1,1 0,-1 0,0-1,0 2,-7 7,0 0,1 1,-12 19,10-15,-138 203,128-190,2 1,1 0,2 1,0 0,2 1,2 1,0 0,2 0,2 1,0 0,3 0,0 0,3 46,4-13,26 124,377 1320,-398-1482,-7-18,-1-5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38.622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2245 5421,'-11'-21,"-17"-36,3-2,2-1,-16-69,-35-255,19-35,-1-475,54 777,22-203,-19 307,0 5,0 0,0 0,1-1,0 1,0 1,1-1,4-9,-7 17,0-1,0 1,1 0,-1-1,0 1,0 0,0-1,0 1,1 0,-1 0,0-1,0 1,1 0,-1 0,0-1,0 1,1 0,-1 0,0-1,1 1,-1 0,0 0,1 0,-1 0,0 0,1 0,-1 0,0-1,1 1,-1 0,0 0,1 0,-1 0,0 1,1-1,0 0,6 12,-1 21,-2 60,2 26,0-71,-3 1,-2 0,-2 0,-2 0,-2 0,-2-1,-3 0,-1 0,-3-1,-1-1,-3 0,-24 45,25-59,-2-1,-2 0,0-2,-48 51,60-69,0 1,1 1,0 0,1 0,0 1,1-1,-7 25,4-15,-60 182,-3 6,50-154,-206 489,187-456,4 3,4 0,14-30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20:30:42.796"/>
    </inkml:context>
    <inkml:brush xml:id="br0">
      <inkml:brushProperty name="width" value="0.5" units="cm"/>
      <inkml:brushProperty name="height" value="1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1,'278'163,"-41"-22,-190-116,2-3,0-1,59 15,-90-31,0-1,0-1,1 0,-1-1,1-1,24-2,-32-1,0 1,0-2,0 1,-1-1,1-1,-1 0,0-1,0 0,0 0,-1-1,16-13,-16 13,0 0,0 0,1 1,18-7,9-5,-36 16,0 1,0 0,0-1,0 1,-1 0,1-1,0 1,0-1,0 0,0 1,-1-1,1 1,0-1,-1 0,1 0,0 1,-1-1,1 0,-1 0,1 0,-1 0,0 0,1 0,-1 0,0 0,1 0,-1 0,0 1,0-1,0 0,0 0,0 0,0 0,0 0,-1 0,1 0,0 0,0 0,-1 0,1 0,-1 0,1 0,-1 0,1 0,-2-1,-1-2,-1 1,0-1,0 0,-1 1,1 0,-1 0,-8-4,-44-16,0 3,-2 2,-70-12,37 8,-31-10,-170-35,245 64,38 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83AC3-AD3B-4C18-B32B-E586171C7013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AA4E1-5F87-4317-9D0D-41361FC90F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384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0CF9D-38F3-AC40-936D-45E16CFC4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C99F98-0DCA-CC4F-987C-CCEA81DFC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48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EC72A-3EA1-7649-B681-2BB8197CC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73E80-6528-644E-B2F1-29CA618E6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3664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712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8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86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8">
            <a:extLst>
              <a:ext uri="{FF2B5EF4-FFF2-40B4-BE49-F238E27FC236}">
                <a16:creationId xmlns:a16="http://schemas.microsoft.com/office/drawing/2014/main" id="{96118C7C-48AF-3948-A175-12CF1D7629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1363" y="3216483"/>
            <a:ext cx="955675" cy="9556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11" name="Marcador de posición de imagen 8">
            <a:extLst>
              <a:ext uri="{FF2B5EF4-FFF2-40B4-BE49-F238E27FC236}">
                <a16:creationId xmlns:a16="http://schemas.microsoft.com/office/drawing/2014/main" id="{04BCEA49-33D2-DC4F-A105-1BB3B2BD32E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91363" y="5180456"/>
            <a:ext cx="955675" cy="9556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A45AAE3-0C20-2A42-A90D-061FA2D820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1363" y="1268413"/>
            <a:ext cx="955675" cy="9556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11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A2C0F842-B342-A145-A5E4-3323C65BA964}"/>
              </a:ext>
            </a:extLst>
          </p:cNvPr>
          <p:cNvSpPr/>
          <p:nvPr userDrawn="1"/>
        </p:nvSpPr>
        <p:spPr>
          <a:xfrm>
            <a:off x="0" y="0"/>
            <a:ext cx="9000878" cy="6858000"/>
          </a:xfrm>
          <a:prstGeom prst="roundRect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posición de imagen 8">
            <a:extLst>
              <a:ext uri="{FF2B5EF4-FFF2-40B4-BE49-F238E27FC236}">
                <a16:creationId xmlns:a16="http://schemas.microsoft.com/office/drawing/2014/main" id="{43BE4891-D9F5-DD49-A1E2-D28643B5E7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7276" y="375681"/>
            <a:ext cx="1747203" cy="1741739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E3608CB1-1519-7740-854B-9B6D5C98AB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7276" y="2574351"/>
            <a:ext cx="1747203" cy="1741739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C1A7C24B-7C6D-F343-99DB-A3D5A44F6D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27276" y="4762747"/>
            <a:ext cx="1747203" cy="1741739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364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8">
            <a:extLst>
              <a:ext uri="{FF2B5EF4-FFF2-40B4-BE49-F238E27FC236}">
                <a16:creationId xmlns:a16="http://schemas.microsoft.com/office/drawing/2014/main" id="{454508D3-2F9F-5C40-9744-96C7A0AEBD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5113" y="806857"/>
            <a:ext cx="2026787" cy="2491691"/>
          </a:xfrm>
          <a:prstGeom prst="roundRect">
            <a:avLst>
              <a:gd name="adj" fmla="val 5451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867A97BA-FD43-FA43-8E44-E1596559546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86290" y="806857"/>
            <a:ext cx="2026787" cy="2491691"/>
          </a:xfrm>
          <a:prstGeom prst="roundRect">
            <a:avLst>
              <a:gd name="adj" fmla="val 5451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FEAF7E4-AF4D-9C45-A3D7-92ABB7E5A3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6605" y="806857"/>
            <a:ext cx="2026787" cy="2491691"/>
          </a:xfrm>
          <a:prstGeom prst="roundRect">
            <a:avLst>
              <a:gd name="adj" fmla="val 5451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10" name="Marcador de posición de imagen 8">
            <a:extLst>
              <a:ext uri="{FF2B5EF4-FFF2-40B4-BE49-F238E27FC236}">
                <a16:creationId xmlns:a16="http://schemas.microsoft.com/office/drawing/2014/main" id="{53C79177-069F-9847-885A-FF4425AA86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17194" y="806857"/>
            <a:ext cx="2026787" cy="2491691"/>
          </a:xfrm>
          <a:prstGeom prst="roundRect">
            <a:avLst>
              <a:gd name="adj" fmla="val 5451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2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8">
            <a:extLst>
              <a:ext uri="{FF2B5EF4-FFF2-40B4-BE49-F238E27FC236}">
                <a16:creationId xmlns:a16="http://schemas.microsoft.com/office/drawing/2014/main" id="{FB68F1F7-CEEE-BC41-A364-C403B1F6F4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1147" y="787177"/>
            <a:ext cx="2402397" cy="2377259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5" name="Marcador de posición de imagen 8">
            <a:extLst>
              <a:ext uri="{FF2B5EF4-FFF2-40B4-BE49-F238E27FC236}">
                <a16:creationId xmlns:a16="http://schemas.microsoft.com/office/drawing/2014/main" id="{CC4B2FD1-47E9-6A4F-8557-304C9EE20E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1147" y="3653667"/>
            <a:ext cx="2402397" cy="2377259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986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8">
            <a:extLst>
              <a:ext uri="{FF2B5EF4-FFF2-40B4-BE49-F238E27FC236}">
                <a16:creationId xmlns:a16="http://schemas.microsoft.com/office/drawing/2014/main" id="{1795F6E2-5AF9-D44E-92D8-6C1ADA917B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73567" y="521221"/>
            <a:ext cx="1281309" cy="1188630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D1163F71-FB74-C042-A80C-EBA5CD7A95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660901" y="521221"/>
            <a:ext cx="1281309" cy="1188630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2672DE44-305E-554B-91D8-6E853378ED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54300" y="3196687"/>
            <a:ext cx="1281309" cy="1188630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10" name="Marcador de posición de imagen 8">
            <a:extLst>
              <a:ext uri="{FF2B5EF4-FFF2-40B4-BE49-F238E27FC236}">
                <a16:creationId xmlns:a16="http://schemas.microsoft.com/office/drawing/2014/main" id="{DB785F94-3E2D-3A45-B04D-4DEF8ECEB7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370386" y="3239289"/>
            <a:ext cx="1281309" cy="1188630"/>
          </a:xfrm>
          <a:prstGeom prst="roundRect">
            <a:avLst>
              <a:gd name="adj" fmla="val 8999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992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8">
            <a:extLst>
              <a:ext uri="{FF2B5EF4-FFF2-40B4-BE49-F238E27FC236}">
                <a16:creationId xmlns:a16="http://schemas.microsoft.com/office/drawing/2014/main" id="{88800381-1101-7848-9226-15C43CCDEE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1999" cy="6857999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s-ES" dirty="0" err="1"/>
              <a:t>Image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574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87CC80-1B6B-5240-8CC5-57E4125CB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8" name="Marcador de título 7">
            <a:extLst>
              <a:ext uri="{FF2B5EF4-FFF2-40B4-BE49-F238E27FC236}">
                <a16:creationId xmlns:a16="http://schemas.microsoft.com/office/drawing/2014/main" id="{6923A324-E453-F649-95DA-00495ADE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err="1"/>
              <a:t>Slide</a:t>
            </a:r>
            <a:r>
              <a:rPr lang="es-ES" dirty="0"/>
              <a:t> </a:t>
            </a:r>
            <a:r>
              <a:rPr lang="es-ES" dirty="0" err="1"/>
              <a:t>Title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79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4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fif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customXml" Target="../ink/ink5.xml"/><Relationship Id="rId26" Type="http://schemas.openxmlformats.org/officeDocument/2006/relationships/customXml" Target="../ink/ink9.xml"/><Relationship Id="rId21" Type="http://schemas.openxmlformats.org/officeDocument/2006/relationships/image" Target="../media/image17.png"/><Relationship Id="rId34" Type="http://schemas.openxmlformats.org/officeDocument/2006/relationships/image" Target="../media/image5.png"/><Relationship Id="rId12" Type="http://schemas.openxmlformats.org/officeDocument/2006/relationships/customXml" Target="../ink/ink2.xml"/><Relationship Id="rId17" Type="http://schemas.openxmlformats.org/officeDocument/2006/relationships/image" Target="../media/image14.png"/><Relationship Id="rId25" Type="http://schemas.openxmlformats.org/officeDocument/2006/relationships/image" Target="../media/image19.png"/><Relationship Id="rId33" Type="http://schemas.openxmlformats.org/officeDocument/2006/relationships/image" Target="../media/image13.svg"/><Relationship Id="rId2" Type="http://schemas.openxmlformats.org/officeDocument/2006/relationships/customXml" Target="../ink/ink1.xml"/><Relationship Id="rId16" Type="http://schemas.openxmlformats.org/officeDocument/2006/relationships/customXml" Target="../ink/ink4.xml"/><Relationship Id="rId20" Type="http://schemas.openxmlformats.org/officeDocument/2006/relationships/customXml" Target="../ink/ink6.xml"/><Relationship Id="rId29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16.png"/><Relationship Id="rId24" Type="http://schemas.openxmlformats.org/officeDocument/2006/relationships/customXml" Target="../ink/ink8.xml"/><Relationship Id="rId32" Type="http://schemas.openxmlformats.org/officeDocument/2006/relationships/image" Target="../media/image3.png"/><Relationship Id="rId37" Type="http://schemas.openxmlformats.org/officeDocument/2006/relationships/image" Target="../media/image22.sv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28" Type="http://schemas.openxmlformats.org/officeDocument/2006/relationships/chart" Target="../charts/chart2.xml"/><Relationship Id="rId36" Type="http://schemas.openxmlformats.org/officeDocument/2006/relationships/image" Target="../media/image21.png"/><Relationship Id="rId19" Type="http://schemas.openxmlformats.org/officeDocument/2006/relationships/image" Target="../media/image15.png"/><Relationship Id="rId31" Type="http://schemas.openxmlformats.org/officeDocument/2006/relationships/image" Target="../media/image12.svg"/><Relationship Id="rId14" Type="http://schemas.openxmlformats.org/officeDocument/2006/relationships/customXml" Target="../ink/ink3.xml"/><Relationship Id="rId22" Type="http://schemas.openxmlformats.org/officeDocument/2006/relationships/customXml" Target="../ink/ink7.xml"/><Relationship Id="rId27" Type="http://schemas.openxmlformats.org/officeDocument/2006/relationships/image" Target="../media/image20.png"/><Relationship Id="rId30" Type="http://schemas.openxmlformats.org/officeDocument/2006/relationships/image" Target="../media/image1.png"/><Relationship Id="rId35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sv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3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ángulo redondeado 115">
            <a:extLst>
              <a:ext uri="{FF2B5EF4-FFF2-40B4-BE49-F238E27FC236}">
                <a16:creationId xmlns:a16="http://schemas.microsoft.com/office/drawing/2014/main" id="{8240D450-3197-E94A-AEA2-55D874472CDC}"/>
              </a:ext>
            </a:extLst>
          </p:cNvPr>
          <p:cNvSpPr/>
          <p:nvPr/>
        </p:nvSpPr>
        <p:spPr>
          <a:xfrm>
            <a:off x="1175175" y="-7494"/>
            <a:ext cx="11016825" cy="427459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redondeado 56">
            <a:extLst>
              <a:ext uri="{FF2B5EF4-FFF2-40B4-BE49-F238E27FC236}">
                <a16:creationId xmlns:a16="http://schemas.microsoft.com/office/drawing/2014/main" id="{06B5A3C0-CD65-7B4A-84B7-75A9599598D6}"/>
              </a:ext>
            </a:extLst>
          </p:cNvPr>
          <p:cNvSpPr/>
          <p:nvPr/>
        </p:nvSpPr>
        <p:spPr>
          <a:xfrm>
            <a:off x="-18936" y="1"/>
            <a:ext cx="1194111" cy="6858000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A2A575-F9E3-FE42-82EE-4E9EE6E4E53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67856" y="937668"/>
            <a:ext cx="7204126" cy="13044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Проект разведения собак для выпаса северных оленей</a:t>
            </a:r>
            <a:endParaRPr lang="es-E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87F9556D-8032-764E-94B1-DF41D9A547DE}"/>
              </a:ext>
            </a:extLst>
          </p:cNvPr>
          <p:cNvSpPr/>
          <p:nvPr/>
        </p:nvSpPr>
        <p:spPr>
          <a:xfrm>
            <a:off x="261931" y="2116957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3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4DDFBC3A-95E7-084A-9333-D0542078B558}"/>
              </a:ext>
            </a:extLst>
          </p:cNvPr>
          <p:cNvSpPr/>
          <p:nvPr/>
        </p:nvSpPr>
        <p:spPr>
          <a:xfrm>
            <a:off x="261931" y="1259684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2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FB2126C5-02C0-E84E-9587-E942C02B0037}"/>
              </a:ext>
            </a:extLst>
          </p:cNvPr>
          <p:cNvSpPr/>
          <p:nvPr/>
        </p:nvSpPr>
        <p:spPr>
          <a:xfrm>
            <a:off x="261931" y="399036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8FDF4C8D-E48A-494A-9BE9-C666F67C5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077" y="640018"/>
            <a:ext cx="192262" cy="192262"/>
          </a:xfrm>
          <a:prstGeom prst="rect">
            <a:avLst/>
          </a:prstGeom>
        </p:spPr>
      </p:pic>
      <p:pic>
        <p:nvPicPr>
          <p:cNvPr id="81" name="Gráfico 80">
            <a:extLst>
              <a:ext uri="{FF2B5EF4-FFF2-40B4-BE49-F238E27FC236}">
                <a16:creationId xmlns:a16="http://schemas.microsoft.com/office/drawing/2014/main" id="{6460A3F4-2245-6A43-A0FC-30E3DEE12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402" y="1469997"/>
            <a:ext cx="267746" cy="267746"/>
          </a:xfrm>
          <a:prstGeom prst="rect">
            <a:avLst/>
          </a:prstGeom>
        </p:spPr>
      </p:pic>
      <p:pic>
        <p:nvPicPr>
          <p:cNvPr id="98" name="Gráfico 97">
            <a:extLst>
              <a:ext uri="{FF2B5EF4-FFF2-40B4-BE49-F238E27FC236}">
                <a16:creationId xmlns:a16="http://schemas.microsoft.com/office/drawing/2014/main" id="{8D27FA79-443D-FF4C-9576-A05428D3A5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866" y="2330611"/>
            <a:ext cx="230683" cy="230684"/>
          </a:xfrm>
          <a:prstGeom prst="rect">
            <a:avLst/>
          </a:prstGeom>
        </p:spPr>
      </p:pic>
      <p:sp>
        <p:nvSpPr>
          <p:cNvPr id="114" name="Subtítulo 2">
            <a:extLst>
              <a:ext uri="{FF2B5EF4-FFF2-40B4-BE49-F238E27FC236}">
                <a16:creationId xmlns:a16="http://schemas.microsoft.com/office/drawing/2014/main" id="{1A4C36EF-F166-914A-9571-01DFAD7C2647}"/>
              </a:ext>
            </a:extLst>
          </p:cNvPr>
          <p:cNvSpPr txBox="1">
            <a:spLocks/>
          </p:cNvSpPr>
          <p:nvPr/>
        </p:nvSpPr>
        <p:spPr>
          <a:xfrm>
            <a:off x="4008498" y="5360186"/>
            <a:ext cx="1428593" cy="302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400" dirty="0">
              <a:solidFill>
                <a:schemeClr val="bg1"/>
              </a:solidFill>
            </a:endParaRPr>
          </a:p>
        </p:txBody>
      </p:sp>
      <p:grpSp>
        <p:nvGrpSpPr>
          <p:cNvPr id="128" name="Grupo 127">
            <a:extLst>
              <a:ext uri="{FF2B5EF4-FFF2-40B4-BE49-F238E27FC236}">
                <a16:creationId xmlns:a16="http://schemas.microsoft.com/office/drawing/2014/main" id="{FF10DEA0-5DD3-7E47-9F2D-51FC17B20F00}"/>
              </a:ext>
            </a:extLst>
          </p:cNvPr>
          <p:cNvGrpSpPr/>
          <p:nvPr/>
        </p:nvGrpSpPr>
        <p:grpSpPr>
          <a:xfrm rot="5400000">
            <a:off x="10851428" y="-7818"/>
            <a:ext cx="1807" cy="1554459"/>
            <a:chOff x="7646290" y="-263504"/>
            <a:chExt cx="1807" cy="1554459"/>
          </a:xfrm>
        </p:grpSpPr>
        <p:cxnSp>
          <p:nvCxnSpPr>
            <p:cNvPr id="129" name="Google Shape;509;p25">
              <a:extLst>
                <a:ext uri="{FF2B5EF4-FFF2-40B4-BE49-F238E27FC236}">
                  <a16:creationId xmlns:a16="http://schemas.microsoft.com/office/drawing/2014/main" id="{EA567AF3-0323-B149-B6AD-54589F15A8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8097" y="-263504"/>
              <a:ext cx="0" cy="1552929"/>
            </a:xfrm>
            <a:prstGeom prst="straightConnector1">
              <a:avLst/>
            </a:prstGeom>
            <a:noFill/>
            <a:ln w="101600" cap="rnd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0" name="Google Shape;510;p25">
              <a:extLst>
                <a:ext uri="{FF2B5EF4-FFF2-40B4-BE49-F238E27FC236}">
                  <a16:creationId xmlns:a16="http://schemas.microsoft.com/office/drawing/2014/main" id="{6D655BC9-7441-5C43-893A-749B0DB969D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97100" y="741763"/>
              <a:ext cx="1098382" cy="1"/>
            </a:xfrm>
            <a:prstGeom prst="straightConnector1">
              <a:avLst/>
            </a:prstGeom>
            <a:noFill/>
            <a:ln w="101600" cap="rnd" cmpd="sng">
              <a:solidFill>
                <a:schemeClr val="bg1">
                  <a:alpha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35" name="Grupo 134">
            <a:extLst>
              <a:ext uri="{FF2B5EF4-FFF2-40B4-BE49-F238E27FC236}">
                <a16:creationId xmlns:a16="http://schemas.microsoft.com/office/drawing/2014/main" id="{1CD28885-95FB-1F4D-A694-D8D5121A3043}"/>
              </a:ext>
            </a:extLst>
          </p:cNvPr>
          <p:cNvGrpSpPr/>
          <p:nvPr/>
        </p:nvGrpSpPr>
        <p:grpSpPr>
          <a:xfrm rot="5400000">
            <a:off x="10851431" y="-349010"/>
            <a:ext cx="1803" cy="1554458"/>
            <a:chOff x="7646294" y="-263504"/>
            <a:chExt cx="1803" cy="1554458"/>
          </a:xfrm>
        </p:grpSpPr>
        <p:cxnSp>
          <p:nvCxnSpPr>
            <p:cNvPr id="136" name="Google Shape;509;p25">
              <a:extLst>
                <a:ext uri="{FF2B5EF4-FFF2-40B4-BE49-F238E27FC236}">
                  <a16:creationId xmlns:a16="http://schemas.microsoft.com/office/drawing/2014/main" id="{52FC940B-FBFB-AB49-92E3-BEA9D1F770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8097" y="-263504"/>
              <a:ext cx="0" cy="1552929"/>
            </a:xfrm>
            <a:prstGeom prst="straightConnector1">
              <a:avLst/>
            </a:prstGeom>
            <a:noFill/>
            <a:ln w="101600" cap="rnd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510;p25">
              <a:extLst>
                <a:ext uri="{FF2B5EF4-FFF2-40B4-BE49-F238E27FC236}">
                  <a16:creationId xmlns:a16="http://schemas.microsoft.com/office/drawing/2014/main" id="{F2B33898-A928-4B4B-BD4A-298810EA30C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390822" y="1035481"/>
              <a:ext cx="510945" cy="1"/>
            </a:xfrm>
            <a:prstGeom prst="straightConnector1">
              <a:avLst/>
            </a:prstGeom>
            <a:noFill/>
            <a:ln w="101600" cap="rnd" cmpd="sng">
              <a:solidFill>
                <a:schemeClr val="bg1">
                  <a:alpha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3280311-00BA-1F2B-F572-D3918AD567E2}"/>
              </a:ext>
            </a:extLst>
          </p:cNvPr>
          <p:cNvSpPr txBox="1"/>
          <p:nvPr/>
        </p:nvSpPr>
        <p:spPr>
          <a:xfrm>
            <a:off x="1567856" y="2222741"/>
            <a:ext cx="3042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Инициативная разработка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0761E4-6DF6-67AE-38B3-E118C7FBC3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3889" y="3429000"/>
            <a:ext cx="4308358" cy="2865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DECED-2023-269A-9EDE-530D546AA84D}"/>
              </a:ext>
            </a:extLst>
          </p:cNvPr>
          <p:cNvSpPr txBox="1"/>
          <p:nvPr/>
        </p:nvSpPr>
        <p:spPr>
          <a:xfrm>
            <a:off x="1567856" y="359910"/>
            <a:ext cx="521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ФГБОУ ВО РГАУ-МСХА им. К. А. Тимирязева</a:t>
            </a:r>
          </a:p>
        </p:txBody>
      </p:sp>
    </p:spTree>
    <p:extLst>
      <p:ext uri="{BB962C8B-B14F-4D97-AF65-F5344CB8AC3E}">
        <p14:creationId xmlns:p14="http://schemas.microsoft.com/office/powerpoint/2010/main" val="2298318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945D294A-0A93-3749-96AE-64855083A537}"/>
              </a:ext>
            </a:extLst>
          </p:cNvPr>
          <p:cNvSpPr/>
          <p:nvPr/>
        </p:nvSpPr>
        <p:spPr>
          <a:xfrm>
            <a:off x="0" y="0"/>
            <a:ext cx="3694176" cy="6858000"/>
          </a:xfrm>
          <a:prstGeom prst="roundRect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DFF12A-525F-D248-BA5B-52826D9F2AB8}"/>
              </a:ext>
            </a:extLst>
          </p:cNvPr>
          <p:cNvSpPr txBox="1"/>
          <p:nvPr/>
        </p:nvSpPr>
        <p:spPr>
          <a:xfrm>
            <a:off x="463083" y="556391"/>
            <a:ext cx="2930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Северное оленеводство</a:t>
            </a:r>
            <a:endParaRPr lang="es-ES" sz="2800" dirty="0">
              <a:solidFill>
                <a:schemeClr val="bg1"/>
              </a:solidFill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8AC54D2-8A81-3D43-8567-738A0349A2EA}"/>
              </a:ext>
            </a:extLst>
          </p:cNvPr>
          <p:cNvCxnSpPr>
            <a:cxnSpLocks/>
          </p:cNvCxnSpPr>
          <p:nvPr/>
        </p:nvCxnSpPr>
        <p:spPr>
          <a:xfrm>
            <a:off x="585216" y="1717952"/>
            <a:ext cx="252374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BE9A0D4-3F9B-D440-855A-41319B06A791}"/>
              </a:ext>
            </a:extLst>
          </p:cNvPr>
          <p:cNvCxnSpPr>
            <a:cxnSpLocks/>
          </p:cNvCxnSpPr>
          <p:nvPr/>
        </p:nvCxnSpPr>
        <p:spPr>
          <a:xfrm>
            <a:off x="585216" y="5581134"/>
            <a:ext cx="252374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2EE5E7-2DC9-2CC2-2E5C-873DEDD4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97" y="895351"/>
            <a:ext cx="7176922" cy="5067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8F2268-A9F2-C2F9-BBC5-A0493B42FA60}"/>
              </a:ext>
            </a:extLst>
          </p:cNvPr>
          <p:cNvSpPr txBox="1"/>
          <p:nvPr/>
        </p:nvSpPr>
        <p:spPr>
          <a:xfrm>
            <a:off x="530353" y="1925407"/>
            <a:ext cx="27913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Северное оленеводство – вид традиционной хозяйственной деятельности коренных народов Крайнего Севера, имеющий огромное значение для местного населения.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9AFAB-15A0-0E82-27AE-7D50A3491D9F}"/>
              </a:ext>
            </a:extLst>
          </p:cNvPr>
          <p:cNvSpPr txBox="1"/>
          <p:nvPr/>
        </p:nvSpPr>
        <p:spPr>
          <a:xfrm>
            <a:off x="11681927" y="6242180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8643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1F656494-2944-2140-9997-14762CE2E62B}"/>
              </a:ext>
            </a:extLst>
          </p:cNvPr>
          <p:cNvSpPr/>
          <p:nvPr/>
        </p:nvSpPr>
        <p:spPr>
          <a:xfrm>
            <a:off x="6774511" y="845643"/>
            <a:ext cx="4746928" cy="1641763"/>
          </a:xfrm>
          <a:prstGeom prst="roundRect">
            <a:avLst>
              <a:gd name="adj" fmla="val 2554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7BA0D1D6-C115-A14A-BBBF-079B53E9E455}"/>
              </a:ext>
            </a:extLst>
          </p:cNvPr>
          <p:cNvSpPr/>
          <p:nvPr/>
        </p:nvSpPr>
        <p:spPr>
          <a:xfrm>
            <a:off x="6774511" y="2789734"/>
            <a:ext cx="4746928" cy="1641763"/>
          </a:xfrm>
          <a:prstGeom prst="roundRect">
            <a:avLst>
              <a:gd name="adj" fmla="val 2554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ECCE1E6B-C19D-AF4F-8CD4-1334D6CB0A35}"/>
              </a:ext>
            </a:extLst>
          </p:cNvPr>
          <p:cNvSpPr/>
          <p:nvPr/>
        </p:nvSpPr>
        <p:spPr>
          <a:xfrm>
            <a:off x="6774511" y="4759036"/>
            <a:ext cx="4746928" cy="1641763"/>
          </a:xfrm>
          <a:prstGeom prst="roundRect">
            <a:avLst>
              <a:gd name="adj" fmla="val 2554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DC87B8B6-D8BA-6245-B091-29EEDFDCF7DF}"/>
              </a:ext>
            </a:extLst>
          </p:cNvPr>
          <p:cNvSpPr/>
          <p:nvPr/>
        </p:nvSpPr>
        <p:spPr>
          <a:xfrm>
            <a:off x="404026" y="845643"/>
            <a:ext cx="6044482" cy="5555156"/>
          </a:xfrm>
          <a:prstGeom prst="roundRect">
            <a:avLst>
              <a:gd name="adj" fmla="val 2554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7" name="Google Shape;438;p8">
            <a:extLst>
              <a:ext uri="{FF2B5EF4-FFF2-40B4-BE49-F238E27FC236}">
                <a16:creationId xmlns:a16="http://schemas.microsoft.com/office/drawing/2014/main" id="{0881F2C3-6A2A-7542-902A-ECA3B04D9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177134"/>
              </p:ext>
            </p:extLst>
          </p:nvPr>
        </p:nvGraphicFramePr>
        <p:xfrm>
          <a:off x="705906" y="1756356"/>
          <a:ext cx="5390094" cy="4297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159CAB9B-CA8D-3A4D-B55B-863DDEE5876C}"/>
              </a:ext>
            </a:extLst>
          </p:cNvPr>
          <p:cNvSpPr txBox="1"/>
          <p:nvPr/>
        </p:nvSpPr>
        <p:spPr>
          <a:xfrm>
            <a:off x="404026" y="1273521"/>
            <a:ext cx="604448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entury Gothic"/>
              </a:rPr>
              <a:t>Средняя продолжительность жизни, лет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451E1757-6E61-F44C-8545-DCCCCB26D610}"/>
              </a:ext>
            </a:extLst>
          </p:cNvPr>
          <p:cNvSpPr/>
          <p:nvPr/>
        </p:nvSpPr>
        <p:spPr>
          <a:xfrm>
            <a:off x="8607230" y="986099"/>
            <a:ext cx="2380526" cy="48644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Ненецкая лайка</a:t>
            </a:r>
            <a:endParaRPr lang="es-ES" sz="24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D08DD81-4253-B540-9DAF-D38D192B2F9D}"/>
              </a:ext>
            </a:extLst>
          </p:cNvPr>
          <p:cNvSpPr/>
          <p:nvPr/>
        </p:nvSpPr>
        <p:spPr>
          <a:xfrm>
            <a:off x="8607230" y="3019805"/>
            <a:ext cx="2380526" cy="49630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Исландская овчарка</a:t>
            </a:r>
            <a:endParaRPr lang="es-ES" sz="15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80ED3982-C3A1-404E-A05B-A34ED7E94084}"/>
              </a:ext>
            </a:extLst>
          </p:cNvPr>
          <p:cNvSpPr/>
          <p:nvPr/>
        </p:nvSpPr>
        <p:spPr>
          <a:xfrm>
            <a:off x="8607230" y="4914952"/>
            <a:ext cx="2380526" cy="51632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>
                <a:solidFill>
                  <a:srgbClr val="44546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Австралийская овчарка</a:t>
            </a:r>
            <a:endParaRPr lang="es-ES" sz="1300" b="1" dirty="0">
              <a:solidFill>
                <a:srgbClr val="44546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883AFE2-2E56-3337-8D2C-1FF3181C0A4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0986" r="10986"/>
          <a:stretch>
            <a:fillRect/>
          </a:stretch>
        </p:blipFill>
        <p:spPr>
          <a:xfrm>
            <a:off x="6940042" y="981541"/>
            <a:ext cx="1322623" cy="1322623"/>
          </a:xfr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0ED1A2D-E9C1-0482-BCEF-821BB7490E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04" t="4314" r="23600" b="11812"/>
          <a:stretch/>
        </p:blipFill>
        <p:spPr>
          <a:xfrm>
            <a:off x="6940041" y="2934872"/>
            <a:ext cx="1341185" cy="128620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6A9947C-7858-D72C-6521-5A62A484F4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16667" r="16667"/>
          <a:stretch>
            <a:fillRect/>
          </a:stretch>
        </p:blipFill>
        <p:spPr>
          <a:xfrm>
            <a:off x="6950437" y="4914952"/>
            <a:ext cx="1379792" cy="1324252"/>
          </a:xfr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C0992E-7A26-8ACF-A1A2-AB6B6DD6D4DA}"/>
              </a:ext>
            </a:extLst>
          </p:cNvPr>
          <p:cNvSpPr txBox="1"/>
          <p:nvPr/>
        </p:nvSpPr>
        <p:spPr>
          <a:xfrm>
            <a:off x="8588668" y="1634138"/>
            <a:ext cx="2222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От 30000 до 100000 рублей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797AE0-A690-1C32-788B-5AF5A81B5D6D}"/>
              </a:ext>
            </a:extLst>
          </p:cNvPr>
          <p:cNvSpPr txBox="1"/>
          <p:nvPr/>
        </p:nvSpPr>
        <p:spPr>
          <a:xfrm>
            <a:off x="8607230" y="3650636"/>
            <a:ext cx="2222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От 30000 до 35000 рублей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6BEEA9-FE19-B3E4-4360-3F221D132F77}"/>
              </a:ext>
            </a:extLst>
          </p:cNvPr>
          <p:cNvSpPr txBox="1"/>
          <p:nvPr/>
        </p:nvSpPr>
        <p:spPr>
          <a:xfrm>
            <a:off x="8588668" y="5592873"/>
            <a:ext cx="2222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От 60000 до 80000 рублей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825F2-DCED-D227-E0E3-0E28F41EE23A}"/>
              </a:ext>
            </a:extLst>
          </p:cNvPr>
          <p:cNvSpPr txBox="1"/>
          <p:nvPr/>
        </p:nvSpPr>
        <p:spPr>
          <a:xfrm>
            <a:off x="11681927" y="6242180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49522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A912894-879C-A346-9ED1-F3964B3306C4}"/>
              </a:ext>
            </a:extLst>
          </p:cNvPr>
          <p:cNvSpPr/>
          <p:nvPr/>
        </p:nvSpPr>
        <p:spPr>
          <a:xfrm>
            <a:off x="6096001" y="-9331"/>
            <a:ext cx="6095999" cy="6855681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Google Shape;1728;p33">
            <a:extLst>
              <a:ext uri="{FF2B5EF4-FFF2-40B4-BE49-F238E27FC236}">
                <a16:creationId xmlns:a16="http://schemas.microsoft.com/office/drawing/2014/main" id="{E36EDB28-34ED-BD41-9905-6E90227F8C6C}"/>
              </a:ext>
            </a:extLst>
          </p:cNvPr>
          <p:cNvSpPr txBox="1"/>
          <p:nvPr/>
        </p:nvSpPr>
        <p:spPr>
          <a:xfrm>
            <a:off x="8426673" y="625454"/>
            <a:ext cx="342402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Положительные стороны</a:t>
            </a:r>
            <a:endParaRPr sz="2400" dirty="0">
              <a:solidFill>
                <a:schemeClr val="bg1"/>
              </a:solidFill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Google Shape;1728;p33">
            <a:extLst>
              <a:ext uri="{FF2B5EF4-FFF2-40B4-BE49-F238E27FC236}">
                <a16:creationId xmlns:a16="http://schemas.microsoft.com/office/drawing/2014/main" id="{058A2233-1E93-4049-AA86-01F2B3BE2DD0}"/>
              </a:ext>
            </a:extLst>
          </p:cNvPr>
          <p:cNvSpPr txBox="1"/>
          <p:nvPr/>
        </p:nvSpPr>
        <p:spPr>
          <a:xfrm>
            <a:off x="341307" y="616243"/>
            <a:ext cx="243101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Отрицательные моменты</a:t>
            </a:r>
            <a:endParaRPr sz="2400" dirty="0"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6CB977-D3F0-70C6-425A-B4103FBB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2" r="506"/>
          <a:stretch/>
        </p:blipFill>
        <p:spPr>
          <a:xfrm>
            <a:off x="3799631" y="1570743"/>
            <a:ext cx="4580721" cy="3716514"/>
          </a:xfrm>
          <a:prstGeom prst="round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1CEF85-8E16-4FCA-06A9-CF265C152FFC}"/>
              </a:ext>
            </a:extLst>
          </p:cNvPr>
          <p:cNvSpPr txBox="1"/>
          <p:nvPr/>
        </p:nvSpPr>
        <p:spPr>
          <a:xfrm>
            <a:off x="247117" y="1838129"/>
            <a:ext cx="31949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- сложно переносят одиночество; 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- склонны к ожирению при недостаточном количестве физических нагрузок; 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- любят "плотно" и сытно покушать.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CBAE00-D8B8-B1CD-0DF1-3943466C4858}"/>
              </a:ext>
            </a:extLst>
          </p:cNvPr>
          <p:cNvSpPr txBox="1"/>
          <p:nvPr/>
        </p:nvSpPr>
        <p:spPr>
          <a:xfrm>
            <a:off x="8527070" y="1838129"/>
            <a:ext cx="35182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сдержанность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психическое равновесие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выносливость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прекрасное зрение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развитый слух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легко поддаются дрессировке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0D152F-EDFB-E8CC-C896-55AE01E8917A}"/>
              </a:ext>
            </a:extLst>
          </p:cNvPr>
          <p:cNvSpPr txBox="1"/>
          <p:nvPr/>
        </p:nvSpPr>
        <p:spPr>
          <a:xfrm>
            <a:off x="11681928" y="6242180"/>
            <a:ext cx="22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82361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91" name="Рукописный ввод 990">
                <a:extLst>
                  <a:ext uri="{FF2B5EF4-FFF2-40B4-BE49-F238E27FC236}">
                    <a16:creationId xmlns:a16="http://schemas.microsoft.com/office/drawing/2014/main" id="{C6385ECA-79E3-84B0-7BB4-8B8178F10F62}"/>
                  </a:ext>
                </a:extLst>
              </p14:cNvPr>
              <p14:cNvContentPartPr/>
              <p14:nvPr/>
            </p14:nvContentPartPr>
            <p14:xfrm>
              <a:off x="8541960" y="784920"/>
              <a:ext cx="360" cy="360"/>
            </p14:xfrm>
          </p:contentPart>
        </mc:Choice>
        <mc:Fallback xmlns="">
          <p:pic>
            <p:nvPicPr>
              <p:cNvPr id="991" name="Рукописный ввод 990">
                <a:extLst>
                  <a:ext uri="{FF2B5EF4-FFF2-40B4-BE49-F238E27FC236}">
                    <a16:creationId xmlns:a16="http://schemas.microsoft.com/office/drawing/2014/main" id="{C6385ECA-79E3-84B0-7BB4-8B8178F10F6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24320" y="74892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91" name="Рукописный ввод 1090">
                <a:extLst>
                  <a:ext uri="{FF2B5EF4-FFF2-40B4-BE49-F238E27FC236}">
                    <a16:creationId xmlns:a16="http://schemas.microsoft.com/office/drawing/2014/main" id="{6E9C3718-00DA-FC3C-3D0E-CCEDBCEDCFCC}"/>
                  </a:ext>
                </a:extLst>
              </p14:cNvPr>
              <p14:cNvContentPartPr/>
              <p14:nvPr/>
            </p14:nvContentPartPr>
            <p14:xfrm>
              <a:off x="9468920" y="3311800"/>
              <a:ext cx="360" cy="360"/>
            </p14:xfrm>
          </p:contentPart>
        </mc:Choice>
        <mc:Fallback xmlns="">
          <p:pic>
            <p:nvPicPr>
              <p:cNvPr id="1091" name="Рукописный ввод 1090">
                <a:extLst>
                  <a:ext uri="{FF2B5EF4-FFF2-40B4-BE49-F238E27FC236}">
                    <a16:creationId xmlns:a16="http://schemas.microsoft.com/office/drawing/2014/main" id="{6E9C3718-00DA-FC3C-3D0E-CCEDBCEDCF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51280" y="327616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1" name="Рукописный ввод 330">
                <a:extLst>
                  <a:ext uri="{FF2B5EF4-FFF2-40B4-BE49-F238E27FC236}">
                    <a16:creationId xmlns:a16="http://schemas.microsoft.com/office/drawing/2014/main" id="{8F8DBC91-01F0-7B46-8A4F-59291B6CA664}"/>
                  </a:ext>
                </a:extLst>
              </p14:cNvPr>
              <p14:cNvContentPartPr/>
              <p14:nvPr/>
            </p14:nvContentPartPr>
            <p14:xfrm>
              <a:off x="7408488" y="2645280"/>
              <a:ext cx="1285200" cy="1103400"/>
            </p14:xfrm>
          </p:contentPart>
        </mc:Choice>
        <mc:Fallback xmlns="">
          <p:pic>
            <p:nvPicPr>
              <p:cNvPr id="331" name="Рукописный ввод 330">
                <a:extLst>
                  <a:ext uri="{FF2B5EF4-FFF2-40B4-BE49-F238E27FC236}">
                    <a16:creationId xmlns:a16="http://schemas.microsoft.com/office/drawing/2014/main" id="{8F8DBC91-01F0-7B46-8A4F-59291B6CA6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8488" y="2465280"/>
                <a:ext cx="1464840" cy="14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8" name="Рукописный ввод 357">
                <a:extLst>
                  <a:ext uri="{FF2B5EF4-FFF2-40B4-BE49-F238E27FC236}">
                    <a16:creationId xmlns:a16="http://schemas.microsoft.com/office/drawing/2014/main" id="{CBFF30D4-FD6B-2AD9-0EF2-1EEC60876A68}"/>
                  </a:ext>
                </a:extLst>
              </p14:cNvPr>
              <p14:cNvContentPartPr/>
              <p14:nvPr/>
            </p14:nvContentPartPr>
            <p14:xfrm>
              <a:off x="8087808" y="3972240"/>
              <a:ext cx="151560" cy="218520"/>
            </p14:xfrm>
          </p:contentPart>
        </mc:Choice>
        <mc:Fallback xmlns="">
          <p:pic>
            <p:nvPicPr>
              <p:cNvPr id="358" name="Рукописный ввод 357">
                <a:extLst>
                  <a:ext uri="{FF2B5EF4-FFF2-40B4-BE49-F238E27FC236}">
                    <a16:creationId xmlns:a16="http://schemas.microsoft.com/office/drawing/2014/main" id="{CBFF30D4-FD6B-2AD9-0EF2-1EEC60876A6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97808" y="3792600"/>
                <a:ext cx="331200" cy="5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7" name="Рукописный ввод 356">
                <a:extLst>
                  <a:ext uri="{FF2B5EF4-FFF2-40B4-BE49-F238E27FC236}">
                    <a16:creationId xmlns:a16="http://schemas.microsoft.com/office/drawing/2014/main" id="{53091720-1EB8-8B33-09A0-75C091FB8D94}"/>
                  </a:ext>
                </a:extLst>
              </p14:cNvPr>
              <p14:cNvContentPartPr/>
              <p14:nvPr/>
            </p14:nvContentPartPr>
            <p14:xfrm>
              <a:off x="8240808" y="4194000"/>
              <a:ext cx="7200" cy="11160"/>
            </p14:xfrm>
          </p:contentPart>
        </mc:Choice>
        <mc:Fallback xmlns="">
          <p:pic>
            <p:nvPicPr>
              <p:cNvPr id="357" name="Рукописный ввод 356">
                <a:extLst>
                  <a:ext uri="{FF2B5EF4-FFF2-40B4-BE49-F238E27FC236}">
                    <a16:creationId xmlns:a16="http://schemas.microsoft.com/office/drawing/2014/main" id="{53091720-1EB8-8B33-09A0-75C091FB8D9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51168" y="4014360"/>
                <a:ext cx="18684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56" name="Рукописный ввод 355">
                <a:extLst>
                  <a:ext uri="{FF2B5EF4-FFF2-40B4-BE49-F238E27FC236}">
                    <a16:creationId xmlns:a16="http://schemas.microsoft.com/office/drawing/2014/main" id="{FD4EF4CD-8A8F-CA31-CD79-6AECD80781B9}"/>
                  </a:ext>
                </a:extLst>
              </p14:cNvPr>
              <p14:cNvContentPartPr/>
              <p14:nvPr/>
            </p14:nvContentPartPr>
            <p14:xfrm>
              <a:off x="8250888" y="3777120"/>
              <a:ext cx="658440" cy="438480"/>
            </p14:xfrm>
          </p:contentPart>
        </mc:Choice>
        <mc:Fallback xmlns="">
          <p:pic>
            <p:nvPicPr>
              <p:cNvPr id="356" name="Рукописный ввод 355">
                <a:extLst>
                  <a:ext uri="{FF2B5EF4-FFF2-40B4-BE49-F238E27FC236}">
                    <a16:creationId xmlns:a16="http://schemas.microsoft.com/office/drawing/2014/main" id="{FD4EF4CD-8A8F-CA31-CD79-6AECD80781B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60888" y="3597480"/>
                <a:ext cx="838080" cy="79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55" name="Рукописный ввод 354">
                <a:extLst>
                  <a:ext uri="{FF2B5EF4-FFF2-40B4-BE49-F238E27FC236}">
                    <a16:creationId xmlns:a16="http://schemas.microsoft.com/office/drawing/2014/main" id="{50A0D0AD-DBC9-2DBB-6A56-0947121080ED}"/>
                  </a:ext>
                </a:extLst>
              </p14:cNvPr>
              <p14:cNvContentPartPr/>
              <p14:nvPr/>
            </p14:nvContentPartPr>
            <p14:xfrm>
              <a:off x="8438448" y="3358080"/>
              <a:ext cx="233640" cy="925920"/>
            </p14:xfrm>
          </p:contentPart>
        </mc:Choice>
        <mc:Fallback xmlns="">
          <p:pic>
            <p:nvPicPr>
              <p:cNvPr id="355" name="Рукописный ввод 354">
                <a:extLst>
                  <a:ext uri="{FF2B5EF4-FFF2-40B4-BE49-F238E27FC236}">
                    <a16:creationId xmlns:a16="http://schemas.microsoft.com/office/drawing/2014/main" id="{50A0D0AD-DBC9-2DBB-6A56-0947121080E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48808" y="3178440"/>
                <a:ext cx="413280" cy="12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54" name="Рукописный ввод 353">
                <a:extLst>
                  <a:ext uri="{FF2B5EF4-FFF2-40B4-BE49-F238E27FC236}">
                    <a16:creationId xmlns:a16="http://schemas.microsoft.com/office/drawing/2014/main" id="{06C2AB46-6936-24BF-AE2A-92567B71FB45}"/>
                  </a:ext>
                </a:extLst>
              </p14:cNvPr>
              <p14:cNvContentPartPr/>
              <p14:nvPr/>
            </p14:nvContentPartPr>
            <p14:xfrm>
              <a:off x="8325408" y="3298320"/>
              <a:ext cx="395640" cy="949320"/>
            </p14:xfrm>
          </p:contentPart>
        </mc:Choice>
        <mc:Fallback xmlns="">
          <p:pic>
            <p:nvPicPr>
              <p:cNvPr id="354" name="Рукописный ввод 353">
                <a:extLst>
                  <a:ext uri="{FF2B5EF4-FFF2-40B4-BE49-F238E27FC236}">
                    <a16:creationId xmlns:a16="http://schemas.microsoft.com/office/drawing/2014/main" id="{06C2AB46-6936-24BF-AE2A-92567B71FB4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35408" y="3118320"/>
                <a:ext cx="575280" cy="13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82" name="Рукописный ввод 1181">
                <a:extLst>
                  <a:ext uri="{FF2B5EF4-FFF2-40B4-BE49-F238E27FC236}">
                    <a16:creationId xmlns:a16="http://schemas.microsoft.com/office/drawing/2014/main" id="{65F5742D-94B9-5ED8-1CD1-7D83142D3AB7}"/>
                  </a:ext>
                </a:extLst>
              </p14:cNvPr>
              <p14:cNvContentPartPr/>
              <p14:nvPr/>
            </p14:nvContentPartPr>
            <p14:xfrm>
              <a:off x="7699008" y="3456000"/>
              <a:ext cx="425160" cy="153720"/>
            </p14:xfrm>
          </p:contentPart>
        </mc:Choice>
        <mc:Fallback xmlns="">
          <p:pic>
            <p:nvPicPr>
              <p:cNvPr id="1182" name="Рукописный ввод 1181">
                <a:extLst>
                  <a:ext uri="{FF2B5EF4-FFF2-40B4-BE49-F238E27FC236}">
                    <a16:creationId xmlns:a16="http://schemas.microsoft.com/office/drawing/2014/main" id="{65F5742D-94B9-5ED8-1CD1-7D83142D3AB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09368" y="3276360"/>
                <a:ext cx="604800" cy="51336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187" name="Gráfico 29">
            <a:extLst>
              <a:ext uri="{FF2B5EF4-FFF2-40B4-BE49-F238E27FC236}">
                <a16:creationId xmlns:a16="http://schemas.microsoft.com/office/drawing/2014/main" id="{A4FD854F-AB87-7930-8EA9-164F958BBA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073164"/>
              </p:ext>
            </p:extLst>
          </p:nvPr>
        </p:nvGraphicFramePr>
        <p:xfrm>
          <a:off x="1947297" y="3972241"/>
          <a:ext cx="3370696" cy="242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81C4CAE-46BD-1A17-E3A7-96683213B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8452768"/>
              </p:ext>
            </p:extLst>
          </p:nvPr>
        </p:nvGraphicFramePr>
        <p:xfrm>
          <a:off x="731401" y="420885"/>
          <a:ext cx="9173184" cy="6225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sp>
        <p:nvSpPr>
          <p:cNvPr id="8" name="Rectángulo redondeado 1">
            <a:extLst>
              <a:ext uri="{FF2B5EF4-FFF2-40B4-BE49-F238E27FC236}">
                <a16:creationId xmlns:a16="http://schemas.microsoft.com/office/drawing/2014/main" id="{EDD8503A-322F-0486-1FD9-5D4607DB2F30}"/>
              </a:ext>
            </a:extLst>
          </p:cNvPr>
          <p:cNvSpPr/>
          <p:nvPr/>
        </p:nvSpPr>
        <p:spPr>
          <a:xfrm>
            <a:off x="10989142" y="4609"/>
            <a:ext cx="1202858" cy="685339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Rectángulo redondeado 4">
            <a:extLst>
              <a:ext uri="{FF2B5EF4-FFF2-40B4-BE49-F238E27FC236}">
                <a16:creationId xmlns:a16="http://schemas.microsoft.com/office/drawing/2014/main" id="{CD49CB1A-B831-1012-838F-3CD52C0918E8}"/>
              </a:ext>
            </a:extLst>
          </p:cNvPr>
          <p:cNvSpPr/>
          <p:nvPr/>
        </p:nvSpPr>
        <p:spPr>
          <a:xfrm>
            <a:off x="11272066" y="3327486"/>
            <a:ext cx="619057" cy="655687"/>
          </a:xfrm>
          <a:prstGeom prst="roundRect">
            <a:avLst>
              <a:gd name="adj" fmla="val 15082"/>
            </a:avLst>
          </a:prstGeom>
          <a:solidFill>
            <a:schemeClr val="accent3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5">
            <a:extLst>
              <a:ext uri="{FF2B5EF4-FFF2-40B4-BE49-F238E27FC236}">
                <a16:creationId xmlns:a16="http://schemas.microsoft.com/office/drawing/2014/main" id="{4B05FB76-019D-A246-4C12-A2592A6A899D}"/>
              </a:ext>
            </a:extLst>
          </p:cNvPr>
          <p:cNvSpPr/>
          <p:nvPr/>
        </p:nvSpPr>
        <p:spPr>
          <a:xfrm>
            <a:off x="11272066" y="2476347"/>
            <a:ext cx="619057" cy="655687"/>
          </a:xfrm>
          <a:prstGeom prst="roundRect">
            <a:avLst>
              <a:gd name="adj" fmla="val 15082"/>
            </a:avLst>
          </a:prstGeom>
          <a:solidFill>
            <a:schemeClr val="accent2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6">
            <a:extLst>
              <a:ext uri="{FF2B5EF4-FFF2-40B4-BE49-F238E27FC236}">
                <a16:creationId xmlns:a16="http://schemas.microsoft.com/office/drawing/2014/main" id="{6244567A-D427-42DB-385D-F852C33AF05C}"/>
              </a:ext>
            </a:extLst>
          </p:cNvPr>
          <p:cNvSpPr/>
          <p:nvPr/>
        </p:nvSpPr>
        <p:spPr>
          <a:xfrm>
            <a:off x="11272066" y="1621857"/>
            <a:ext cx="619057" cy="655687"/>
          </a:xfrm>
          <a:prstGeom prst="roundRect">
            <a:avLst>
              <a:gd name="adj" fmla="val 15082"/>
            </a:avLst>
          </a:prstGeom>
          <a:solidFill>
            <a:schemeClr val="accent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Gráfico 7">
            <a:extLst>
              <a:ext uri="{FF2B5EF4-FFF2-40B4-BE49-F238E27FC236}">
                <a16:creationId xmlns:a16="http://schemas.microsoft.com/office/drawing/2014/main" id="{208FF5A5-F24A-A01E-CD9E-5B140CD7ABE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484759" y="1861115"/>
            <a:ext cx="193670" cy="190886"/>
          </a:xfrm>
          <a:prstGeom prst="rect">
            <a:avLst/>
          </a:prstGeom>
        </p:spPr>
      </p:pic>
      <p:pic>
        <p:nvPicPr>
          <p:cNvPr id="13" name="Gráfico 8">
            <a:extLst>
              <a:ext uri="{FF2B5EF4-FFF2-40B4-BE49-F238E27FC236}">
                <a16:creationId xmlns:a16="http://schemas.microsoft.com/office/drawing/2014/main" id="{4E20C52E-0102-2DC8-E5FC-E860E2A160E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1436735" y="2685155"/>
            <a:ext cx="269707" cy="265830"/>
          </a:xfrm>
          <a:prstGeom prst="rect">
            <a:avLst/>
          </a:prstGeom>
        </p:spPr>
      </p:pic>
      <p:pic>
        <p:nvPicPr>
          <p:cNvPr id="14" name="Gráfico 9">
            <a:extLst>
              <a:ext uri="{FF2B5EF4-FFF2-40B4-BE49-F238E27FC236}">
                <a16:creationId xmlns:a16="http://schemas.microsoft.com/office/drawing/2014/main" id="{6CF072FF-CBB6-F319-DE16-638CF65F136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465407" y="3539611"/>
            <a:ext cx="232373" cy="229033"/>
          </a:xfrm>
          <a:prstGeom prst="rect">
            <a:avLst/>
          </a:prstGeom>
        </p:spPr>
      </p:pic>
      <p:sp>
        <p:nvSpPr>
          <p:cNvPr id="15" name="Rectángulo redondeado 10">
            <a:extLst>
              <a:ext uri="{FF2B5EF4-FFF2-40B4-BE49-F238E27FC236}">
                <a16:creationId xmlns:a16="http://schemas.microsoft.com/office/drawing/2014/main" id="{9C18F464-019B-927F-9200-90C850279095}"/>
              </a:ext>
            </a:extLst>
          </p:cNvPr>
          <p:cNvSpPr/>
          <p:nvPr/>
        </p:nvSpPr>
        <p:spPr>
          <a:xfrm>
            <a:off x="11272066" y="4185702"/>
            <a:ext cx="619057" cy="655687"/>
          </a:xfrm>
          <a:prstGeom prst="roundRect">
            <a:avLst>
              <a:gd name="adj" fmla="val 15082"/>
            </a:avLst>
          </a:prstGeom>
          <a:solidFill>
            <a:schemeClr val="accent4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Gráfico 11">
            <a:extLst>
              <a:ext uri="{FF2B5EF4-FFF2-40B4-BE49-F238E27FC236}">
                <a16:creationId xmlns:a16="http://schemas.microsoft.com/office/drawing/2014/main" id="{EA7FF53F-C9DA-AB52-00B7-560AF13A0BC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465407" y="4411895"/>
            <a:ext cx="230275" cy="22696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E47CE33-B6DE-70BF-8D00-604C0F7E1E40}"/>
              </a:ext>
            </a:extLst>
          </p:cNvPr>
          <p:cNvGrpSpPr/>
          <p:nvPr/>
        </p:nvGrpSpPr>
        <p:grpSpPr>
          <a:xfrm>
            <a:off x="11281572" y="849404"/>
            <a:ext cx="589214" cy="577001"/>
            <a:chOff x="759776" y="5670006"/>
            <a:chExt cx="584929" cy="581159"/>
          </a:xfrm>
        </p:grpSpPr>
        <p:sp>
          <p:nvSpPr>
            <p:cNvPr id="20" name="Rectángulo redondeado 375">
              <a:extLst>
                <a:ext uri="{FF2B5EF4-FFF2-40B4-BE49-F238E27FC236}">
                  <a16:creationId xmlns:a16="http://schemas.microsoft.com/office/drawing/2014/main" id="{85C5C4B7-1DA0-968D-8FF0-9B3278A188D2}"/>
                </a:ext>
              </a:extLst>
            </p:cNvPr>
            <p:cNvSpPr/>
            <p:nvPr/>
          </p:nvSpPr>
          <p:spPr>
            <a:xfrm>
              <a:off x="759776" y="5670006"/>
              <a:ext cx="584929" cy="581159"/>
            </a:xfrm>
            <a:prstGeom prst="roundRect">
              <a:avLst>
                <a:gd name="adj" fmla="val 15082"/>
              </a:avLst>
            </a:prstGeom>
            <a:solidFill>
              <a:schemeClr val="accent2"/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Forma libre 370">
              <a:extLst>
                <a:ext uri="{FF2B5EF4-FFF2-40B4-BE49-F238E27FC236}">
                  <a16:creationId xmlns:a16="http://schemas.microsoft.com/office/drawing/2014/main" id="{07574069-AD25-557C-A34A-D85E38554000}"/>
                </a:ext>
              </a:extLst>
            </p:cNvPr>
            <p:cNvSpPr/>
            <p:nvPr/>
          </p:nvSpPr>
          <p:spPr>
            <a:xfrm>
              <a:off x="901647" y="5799394"/>
              <a:ext cx="301185" cy="322381"/>
            </a:xfrm>
            <a:custGeom>
              <a:avLst/>
              <a:gdLst>
                <a:gd name="connsiteX0" fmla="*/ 4017333 w 5816813"/>
                <a:gd name="connsiteY0" fmla="*/ 717429 h 6226179"/>
                <a:gd name="connsiteX1" fmla="*/ 4184079 w 5816813"/>
                <a:gd name="connsiteY1" fmla="*/ 437184 h 6226179"/>
                <a:gd name="connsiteX2" fmla="*/ 4373244 w 5816813"/>
                <a:gd name="connsiteY2" fmla="*/ 383938 h 6226179"/>
                <a:gd name="connsiteX3" fmla="*/ 4426491 w 5816813"/>
                <a:gd name="connsiteY3" fmla="*/ 573104 h 6226179"/>
                <a:gd name="connsiteX4" fmla="*/ 4259745 w 5816813"/>
                <a:gd name="connsiteY4" fmla="*/ 853348 h 6226179"/>
                <a:gd name="connsiteX5" fmla="*/ 4138534 w 5816813"/>
                <a:gd name="connsiteY5" fmla="*/ 921313 h 6226179"/>
                <a:gd name="connsiteX6" fmla="*/ 4070579 w 5816813"/>
                <a:gd name="connsiteY6" fmla="*/ 905900 h 6226179"/>
                <a:gd name="connsiteX7" fmla="*/ 4017333 w 5816813"/>
                <a:gd name="connsiteY7" fmla="*/ 717429 h 6226179"/>
                <a:gd name="connsiteX8" fmla="*/ 1565875 w 5816813"/>
                <a:gd name="connsiteY8" fmla="*/ 854053 h 6226179"/>
                <a:gd name="connsiteX9" fmla="*/ 1687085 w 5816813"/>
                <a:gd name="connsiteY9" fmla="*/ 922017 h 6226179"/>
                <a:gd name="connsiteX10" fmla="*/ 1755050 w 5816813"/>
                <a:gd name="connsiteY10" fmla="*/ 906604 h 6226179"/>
                <a:gd name="connsiteX11" fmla="*/ 1808296 w 5816813"/>
                <a:gd name="connsiteY11" fmla="*/ 717439 h 6226179"/>
                <a:gd name="connsiteX12" fmla="*/ 1641550 w 5816813"/>
                <a:gd name="connsiteY12" fmla="*/ 437194 h 6226179"/>
                <a:gd name="connsiteX13" fmla="*/ 1452385 w 5816813"/>
                <a:gd name="connsiteY13" fmla="*/ 383948 h 6226179"/>
                <a:gd name="connsiteX14" fmla="*/ 1399139 w 5816813"/>
                <a:gd name="connsiteY14" fmla="*/ 573113 h 6226179"/>
                <a:gd name="connsiteX15" fmla="*/ 1565875 w 5816813"/>
                <a:gd name="connsiteY15" fmla="*/ 854053 h 6226179"/>
                <a:gd name="connsiteX16" fmla="*/ 2912462 w 5816813"/>
                <a:gd name="connsiteY16" fmla="*/ 596923 h 6226179"/>
                <a:gd name="connsiteX17" fmla="*/ 3048381 w 5816813"/>
                <a:gd name="connsiteY17" fmla="*/ 461004 h 6226179"/>
                <a:gd name="connsiteX18" fmla="*/ 3048381 w 5816813"/>
                <a:gd name="connsiteY18" fmla="*/ 135919 h 6226179"/>
                <a:gd name="connsiteX19" fmla="*/ 2912462 w 5816813"/>
                <a:gd name="connsiteY19" fmla="*/ 0 h 6226179"/>
                <a:gd name="connsiteX20" fmla="*/ 2776543 w 5816813"/>
                <a:gd name="connsiteY20" fmla="*/ 135919 h 6226179"/>
                <a:gd name="connsiteX21" fmla="*/ 2776543 w 5816813"/>
                <a:gd name="connsiteY21" fmla="*/ 461004 h 6226179"/>
                <a:gd name="connsiteX22" fmla="*/ 2912462 w 5816813"/>
                <a:gd name="connsiteY22" fmla="*/ 596923 h 6226179"/>
                <a:gd name="connsiteX23" fmla="*/ 461004 w 5816813"/>
                <a:gd name="connsiteY23" fmla="*/ 2768137 h 6226179"/>
                <a:gd name="connsiteX24" fmla="*/ 135919 w 5816813"/>
                <a:gd name="connsiteY24" fmla="*/ 2768137 h 6226179"/>
                <a:gd name="connsiteX25" fmla="*/ 0 w 5816813"/>
                <a:gd name="connsiteY25" fmla="*/ 2904056 h 6226179"/>
                <a:gd name="connsiteX26" fmla="*/ 135919 w 5816813"/>
                <a:gd name="connsiteY26" fmla="*/ 3039975 h 6226179"/>
                <a:gd name="connsiteX27" fmla="*/ 461004 w 5816813"/>
                <a:gd name="connsiteY27" fmla="*/ 3039975 h 6226179"/>
                <a:gd name="connsiteX28" fmla="*/ 596923 w 5816813"/>
                <a:gd name="connsiteY28" fmla="*/ 2904056 h 6226179"/>
                <a:gd name="connsiteX29" fmla="*/ 461004 w 5816813"/>
                <a:gd name="connsiteY29" fmla="*/ 2768137 h 6226179"/>
                <a:gd name="connsiteX30" fmla="*/ 5689710 w 5816813"/>
                <a:gd name="connsiteY30" fmla="*/ 2768137 h 6226179"/>
                <a:gd name="connsiteX31" fmla="*/ 5364626 w 5816813"/>
                <a:gd name="connsiteY31" fmla="*/ 2768137 h 6226179"/>
                <a:gd name="connsiteX32" fmla="*/ 5228706 w 5816813"/>
                <a:gd name="connsiteY32" fmla="*/ 2904056 h 6226179"/>
                <a:gd name="connsiteX33" fmla="*/ 5364626 w 5816813"/>
                <a:gd name="connsiteY33" fmla="*/ 3039975 h 6226179"/>
                <a:gd name="connsiteX34" fmla="*/ 5689710 w 5816813"/>
                <a:gd name="connsiteY34" fmla="*/ 3039975 h 6226179"/>
                <a:gd name="connsiteX35" fmla="*/ 5825629 w 5816813"/>
                <a:gd name="connsiteY35" fmla="*/ 2904056 h 6226179"/>
                <a:gd name="connsiteX36" fmla="*/ 5689710 w 5816813"/>
                <a:gd name="connsiteY36" fmla="*/ 2768137 h 6226179"/>
                <a:gd name="connsiteX37" fmla="*/ 5439587 w 5816813"/>
                <a:gd name="connsiteY37" fmla="*/ 1451681 h 6226179"/>
                <a:gd name="connsiteX38" fmla="*/ 5250422 w 5816813"/>
                <a:gd name="connsiteY38" fmla="*/ 1398434 h 6226179"/>
                <a:gd name="connsiteX39" fmla="*/ 4970177 w 5816813"/>
                <a:gd name="connsiteY39" fmla="*/ 1565180 h 6226179"/>
                <a:gd name="connsiteX40" fmla="*/ 4916931 w 5816813"/>
                <a:gd name="connsiteY40" fmla="*/ 1754345 h 6226179"/>
                <a:gd name="connsiteX41" fmla="*/ 5038141 w 5816813"/>
                <a:gd name="connsiteY41" fmla="*/ 1822310 h 6226179"/>
                <a:gd name="connsiteX42" fmla="*/ 5106096 w 5816813"/>
                <a:gd name="connsiteY42" fmla="*/ 1806896 h 6226179"/>
                <a:gd name="connsiteX43" fmla="*/ 5386341 w 5816813"/>
                <a:gd name="connsiteY43" fmla="*/ 1640151 h 6226179"/>
                <a:gd name="connsiteX44" fmla="*/ 5439587 w 5816813"/>
                <a:gd name="connsiteY44" fmla="*/ 1451681 h 6226179"/>
                <a:gd name="connsiteX45" fmla="*/ 4698339 w 5816813"/>
                <a:gd name="connsiteY45" fmla="*/ 2889347 h 6226179"/>
                <a:gd name="connsiteX46" fmla="*/ 4463629 w 5816813"/>
                <a:gd name="connsiteY46" fmla="*/ 3774931 h 6226179"/>
                <a:gd name="connsiteX47" fmla="*/ 4433497 w 5816813"/>
                <a:gd name="connsiteY47" fmla="*/ 3828177 h 6226179"/>
                <a:gd name="connsiteX48" fmla="*/ 4418084 w 5816813"/>
                <a:gd name="connsiteY48" fmla="*/ 3850597 h 6226179"/>
                <a:gd name="connsiteX49" fmla="*/ 4221207 w 5816813"/>
                <a:gd name="connsiteY49" fmla="*/ 4107727 h 6226179"/>
                <a:gd name="connsiteX50" fmla="*/ 3827463 w 5816813"/>
                <a:gd name="connsiteY50" fmla="*/ 5000317 h 6226179"/>
                <a:gd name="connsiteX51" fmla="*/ 3827463 w 5816813"/>
                <a:gd name="connsiteY51" fmla="*/ 5008029 h 6226179"/>
                <a:gd name="connsiteX52" fmla="*/ 3835175 w 5816813"/>
                <a:gd name="connsiteY52" fmla="*/ 5068282 h 6226179"/>
                <a:gd name="connsiteX53" fmla="*/ 3835175 w 5816813"/>
                <a:gd name="connsiteY53" fmla="*/ 5719156 h 6226179"/>
                <a:gd name="connsiteX54" fmla="*/ 3320925 w 5816813"/>
                <a:gd name="connsiteY54" fmla="*/ 6233406 h 6226179"/>
                <a:gd name="connsiteX55" fmla="*/ 2481590 w 5816813"/>
                <a:gd name="connsiteY55" fmla="*/ 6233406 h 6226179"/>
                <a:gd name="connsiteX56" fmla="*/ 1967340 w 5816813"/>
                <a:gd name="connsiteY56" fmla="*/ 5719156 h 6226179"/>
                <a:gd name="connsiteX57" fmla="*/ 1967340 w 5816813"/>
                <a:gd name="connsiteY57" fmla="*/ 5068282 h 6226179"/>
                <a:gd name="connsiteX58" fmla="*/ 1967340 w 5816813"/>
                <a:gd name="connsiteY58" fmla="*/ 5030449 h 6226179"/>
                <a:gd name="connsiteX59" fmla="*/ 1967340 w 5816813"/>
                <a:gd name="connsiteY59" fmla="*/ 5000327 h 6226179"/>
                <a:gd name="connsiteX60" fmla="*/ 1589009 w 5816813"/>
                <a:gd name="connsiteY60" fmla="*/ 4130157 h 6226179"/>
                <a:gd name="connsiteX61" fmla="*/ 1362010 w 5816813"/>
                <a:gd name="connsiteY61" fmla="*/ 3827492 h 6226179"/>
                <a:gd name="connsiteX62" fmla="*/ 1339590 w 5816813"/>
                <a:gd name="connsiteY62" fmla="*/ 3789659 h 6226179"/>
                <a:gd name="connsiteX63" fmla="*/ 1097179 w 5816813"/>
                <a:gd name="connsiteY63" fmla="*/ 2897068 h 6226179"/>
                <a:gd name="connsiteX64" fmla="*/ 2897763 w 5816813"/>
                <a:gd name="connsiteY64" fmla="*/ 1096484 h 6226179"/>
                <a:gd name="connsiteX65" fmla="*/ 4698339 w 5816813"/>
                <a:gd name="connsiteY65" fmla="*/ 2889347 h 6226179"/>
                <a:gd name="connsiteX66" fmla="*/ 3555625 w 5816813"/>
                <a:gd name="connsiteY66" fmla="*/ 5143929 h 6226179"/>
                <a:gd name="connsiteX67" fmla="*/ 2246880 w 5816813"/>
                <a:gd name="connsiteY67" fmla="*/ 5143929 h 6226179"/>
                <a:gd name="connsiteX68" fmla="*/ 2246880 w 5816813"/>
                <a:gd name="connsiteY68" fmla="*/ 5401059 h 6226179"/>
                <a:gd name="connsiteX69" fmla="*/ 3555625 w 5816813"/>
                <a:gd name="connsiteY69" fmla="*/ 5401059 h 6226179"/>
                <a:gd name="connsiteX70" fmla="*/ 3555625 w 5816813"/>
                <a:gd name="connsiteY70" fmla="*/ 5143929 h 6226179"/>
                <a:gd name="connsiteX71" fmla="*/ 3555625 w 5816813"/>
                <a:gd name="connsiteY71" fmla="*/ 5143929 h 6226179"/>
                <a:gd name="connsiteX72" fmla="*/ 3555625 w 5816813"/>
                <a:gd name="connsiteY72" fmla="*/ 5734550 h 6226179"/>
                <a:gd name="connsiteX73" fmla="*/ 3555625 w 5816813"/>
                <a:gd name="connsiteY73" fmla="*/ 5681304 h 6226179"/>
                <a:gd name="connsiteX74" fmla="*/ 2246880 w 5816813"/>
                <a:gd name="connsiteY74" fmla="*/ 5681304 h 6226179"/>
                <a:gd name="connsiteX75" fmla="*/ 2246880 w 5816813"/>
                <a:gd name="connsiteY75" fmla="*/ 5734550 h 6226179"/>
                <a:gd name="connsiteX76" fmla="*/ 2481590 w 5816813"/>
                <a:gd name="connsiteY76" fmla="*/ 5946135 h 6226179"/>
                <a:gd name="connsiteX77" fmla="*/ 3321629 w 5816813"/>
                <a:gd name="connsiteY77" fmla="*/ 5946135 h 6226179"/>
                <a:gd name="connsiteX78" fmla="*/ 3555625 w 5816813"/>
                <a:gd name="connsiteY78" fmla="*/ 5734550 h 6226179"/>
                <a:gd name="connsiteX79" fmla="*/ 4418084 w 5816813"/>
                <a:gd name="connsiteY79" fmla="*/ 2889347 h 6226179"/>
                <a:gd name="connsiteX80" fmla="*/ 2897040 w 5816813"/>
                <a:gd name="connsiteY80" fmla="*/ 1368303 h 6226179"/>
                <a:gd name="connsiteX81" fmla="*/ 1376005 w 5816813"/>
                <a:gd name="connsiteY81" fmla="*/ 2889347 h 6226179"/>
                <a:gd name="connsiteX82" fmla="*/ 1587590 w 5816813"/>
                <a:gd name="connsiteY82" fmla="*/ 3661432 h 6226179"/>
                <a:gd name="connsiteX83" fmla="*/ 1587590 w 5816813"/>
                <a:gd name="connsiteY83" fmla="*/ 3661432 h 6226179"/>
                <a:gd name="connsiteX84" fmla="*/ 1587590 w 5816813"/>
                <a:gd name="connsiteY84" fmla="*/ 3669134 h 6226179"/>
                <a:gd name="connsiteX85" fmla="*/ 1792169 w 5816813"/>
                <a:gd name="connsiteY85" fmla="*/ 3941677 h 6226179"/>
                <a:gd name="connsiteX86" fmla="*/ 1807582 w 5816813"/>
                <a:gd name="connsiteY86" fmla="*/ 3957090 h 6226179"/>
                <a:gd name="connsiteX87" fmla="*/ 2239159 w 5816813"/>
                <a:gd name="connsiteY87" fmla="*/ 4865093 h 6226179"/>
                <a:gd name="connsiteX88" fmla="*/ 3563336 w 5816813"/>
                <a:gd name="connsiteY88" fmla="*/ 4865093 h 6226179"/>
                <a:gd name="connsiteX89" fmla="*/ 4009631 w 5816813"/>
                <a:gd name="connsiteY89" fmla="*/ 3934670 h 6226179"/>
                <a:gd name="connsiteX90" fmla="*/ 4025045 w 5816813"/>
                <a:gd name="connsiteY90" fmla="*/ 3919257 h 6226179"/>
                <a:gd name="connsiteX91" fmla="*/ 4198797 w 5816813"/>
                <a:gd name="connsiteY91" fmla="*/ 3684547 h 6226179"/>
                <a:gd name="connsiteX92" fmla="*/ 4206508 w 5816813"/>
                <a:gd name="connsiteY92" fmla="*/ 3669134 h 6226179"/>
                <a:gd name="connsiteX93" fmla="*/ 4214220 w 5816813"/>
                <a:gd name="connsiteY93" fmla="*/ 3653720 h 6226179"/>
                <a:gd name="connsiteX94" fmla="*/ 4418084 w 5816813"/>
                <a:gd name="connsiteY94" fmla="*/ 2889347 h 6226179"/>
                <a:gd name="connsiteX95" fmla="*/ 854748 w 5816813"/>
                <a:gd name="connsiteY95" fmla="*/ 1565180 h 6226179"/>
                <a:gd name="connsiteX96" fmla="*/ 574503 w 5816813"/>
                <a:gd name="connsiteY96" fmla="*/ 1398434 h 6226179"/>
                <a:gd name="connsiteX97" fmla="*/ 385338 w 5816813"/>
                <a:gd name="connsiteY97" fmla="*/ 1451681 h 6226179"/>
                <a:gd name="connsiteX98" fmla="*/ 438584 w 5816813"/>
                <a:gd name="connsiteY98" fmla="*/ 1640846 h 6226179"/>
                <a:gd name="connsiteX99" fmla="*/ 718829 w 5816813"/>
                <a:gd name="connsiteY99" fmla="*/ 1807591 h 6226179"/>
                <a:gd name="connsiteX100" fmla="*/ 786793 w 5816813"/>
                <a:gd name="connsiteY100" fmla="*/ 1823005 h 6226179"/>
                <a:gd name="connsiteX101" fmla="*/ 908004 w 5816813"/>
                <a:gd name="connsiteY101" fmla="*/ 1755040 h 6226179"/>
                <a:gd name="connsiteX102" fmla="*/ 854748 w 5816813"/>
                <a:gd name="connsiteY102" fmla="*/ 1565180 h 6226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16813" h="6226179">
                  <a:moveTo>
                    <a:pt x="4017333" y="717429"/>
                  </a:moveTo>
                  <a:lnTo>
                    <a:pt x="4184079" y="437184"/>
                  </a:lnTo>
                  <a:cubicBezTo>
                    <a:pt x="4221912" y="369220"/>
                    <a:pt x="4305289" y="346105"/>
                    <a:pt x="4373244" y="383938"/>
                  </a:cubicBezTo>
                  <a:cubicBezTo>
                    <a:pt x="4441199" y="421771"/>
                    <a:pt x="4464324" y="505149"/>
                    <a:pt x="4426491" y="573104"/>
                  </a:cubicBezTo>
                  <a:lnTo>
                    <a:pt x="4259745" y="853348"/>
                  </a:lnTo>
                  <a:cubicBezTo>
                    <a:pt x="4237325" y="898893"/>
                    <a:pt x="4184079" y="921313"/>
                    <a:pt x="4138534" y="921313"/>
                  </a:cubicBezTo>
                  <a:cubicBezTo>
                    <a:pt x="4116114" y="921313"/>
                    <a:pt x="4092990" y="913601"/>
                    <a:pt x="4070579" y="905900"/>
                  </a:cubicBezTo>
                  <a:cubicBezTo>
                    <a:pt x="4001920" y="868762"/>
                    <a:pt x="3979500" y="786089"/>
                    <a:pt x="4017333" y="717429"/>
                  </a:cubicBezTo>
                  <a:close/>
                  <a:moveTo>
                    <a:pt x="1565875" y="854053"/>
                  </a:moveTo>
                  <a:cubicBezTo>
                    <a:pt x="1588295" y="899597"/>
                    <a:pt x="1641541" y="922017"/>
                    <a:pt x="1687085" y="922017"/>
                  </a:cubicBezTo>
                  <a:cubicBezTo>
                    <a:pt x="1709505" y="922017"/>
                    <a:pt x="1732630" y="914306"/>
                    <a:pt x="1755050" y="906604"/>
                  </a:cubicBezTo>
                  <a:cubicBezTo>
                    <a:pt x="1823014" y="868771"/>
                    <a:pt x="1846129" y="785394"/>
                    <a:pt x="1808296" y="717439"/>
                  </a:cubicBezTo>
                  <a:lnTo>
                    <a:pt x="1641550" y="437194"/>
                  </a:lnTo>
                  <a:cubicBezTo>
                    <a:pt x="1603717" y="369230"/>
                    <a:pt x="1520340" y="346115"/>
                    <a:pt x="1452385" y="383948"/>
                  </a:cubicBezTo>
                  <a:cubicBezTo>
                    <a:pt x="1384430" y="421781"/>
                    <a:pt x="1361306" y="505158"/>
                    <a:pt x="1399139" y="573113"/>
                  </a:cubicBezTo>
                  <a:lnTo>
                    <a:pt x="1565875" y="854053"/>
                  </a:lnTo>
                  <a:close/>
                  <a:moveTo>
                    <a:pt x="2912462" y="596923"/>
                  </a:moveTo>
                  <a:cubicBezTo>
                    <a:pt x="2988129" y="596923"/>
                    <a:pt x="3048381" y="536670"/>
                    <a:pt x="3048381" y="461004"/>
                  </a:cubicBezTo>
                  <a:lnTo>
                    <a:pt x="3048381" y="135919"/>
                  </a:lnTo>
                  <a:cubicBezTo>
                    <a:pt x="3048381" y="60253"/>
                    <a:pt x="2988129" y="0"/>
                    <a:pt x="2912462" y="0"/>
                  </a:cubicBezTo>
                  <a:cubicBezTo>
                    <a:pt x="2836796" y="0"/>
                    <a:pt x="2776543" y="60253"/>
                    <a:pt x="2776543" y="135919"/>
                  </a:cubicBezTo>
                  <a:lnTo>
                    <a:pt x="2776543" y="461004"/>
                  </a:lnTo>
                  <a:cubicBezTo>
                    <a:pt x="2768832" y="535975"/>
                    <a:pt x="2829085" y="596923"/>
                    <a:pt x="2912462" y="596923"/>
                  </a:cubicBezTo>
                  <a:close/>
                  <a:moveTo>
                    <a:pt x="461004" y="2768137"/>
                  </a:moveTo>
                  <a:lnTo>
                    <a:pt x="135919" y="2768137"/>
                  </a:lnTo>
                  <a:cubicBezTo>
                    <a:pt x="60253" y="2768137"/>
                    <a:pt x="0" y="2828390"/>
                    <a:pt x="0" y="2904056"/>
                  </a:cubicBezTo>
                  <a:cubicBezTo>
                    <a:pt x="0" y="2979722"/>
                    <a:pt x="60253" y="3039975"/>
                    <a:pt x="135919" y="3039975"/>
                  </a:cubicBezTo>
                  <a:lnTo>
                    <a:pt x="461004" y="3039975"/>
                  </a:lnTo>
                  <a:cubicBezTo>
                    <a:pt x="536670" y="3039975"/>
                    <a:pt x="596923" y="2979722"/>
                    <a:pt x="596923" y="2904056"/>
                  </a:cubicBezTo>
                  <a:cubicBezTo>
                    <a:pt x="596923" y="2828390"/>
                    <a:pt x="536670" y="2768137"/>
                    <a:pt x="461004" y="2768137"/>
                  </a:cubicBezTo>
                  <a:close/>
                  <a:moveTo>
                    <a:pt x="5689710" y="2768137"/>
                  </a:moveTo>
                  <a:lnTo>
                    <a:pt x="5364626" y="2768137"/>
                  </a:lnTo>
                  <a:cubicBezTo>
                    <a:pt x="5288959" y="2768137"/>
                    <a:pt x="5228706" y="2828390"/>
                    <a:pt x="5228706" y="2904056"/>
                  </a:cubicBezTo>
                  <a:cubicBezTo>
                    <a:pt x="5228706" y="2979722"/>
                    <a:pt x="5288959" y="3039975"/>
                    <a:pt x="5364626" y="3039975"/>
                  </a:cubicBezTo>
                  <a:lnTo>
                    <a:pt x="5689710" y="3039975"/>
                  </a:lnTo>
                  <a:cubicBezTo>
                    <a:pt x="5765376" y="3039975"/>
                    <a:pt x="5825629" y="2979722"/>
                    <a:pt x="5825629" y="2904056"/>
                  </a:cubicBezTo>
                  <a:cubicBezTo>
                    <a:pt x="5825629" y="2828390"/>
                    <a:pt x="5765376" y="2768137"/>
                    <a:pt x="5689710" y="2768137"/>
                  </a:cubicBezTo>
                  <a:close/>
                  <a:moveTo>
                    <a:pt x="5439587" y="1451681"/>
                  </a:moveTo>
                  <a:cubicBezTo>
                    <a:pt x="5401754" y="1383716"/>
                    <a:pt x="5318376" y="1360601"/>
                    <a:pt x="5250422" y="1398434"/>
                  </a:cubicBezTo>
                  <a:lnTo>
                    <a:pt x="4970177" y="1565180"/>
                  </a:lnTo>
                  <a:cubicBezTo>
                    <a:pt x="4902222" y="1603013"/>
                    <a:pt x="4879098" y="1686390"/>
                    <a:pt x="4916931" y="1754345"/>
                  </a:cubicBezTo>
                  <a:cubicBezTo>
                    <a:pt x="4939351" y="1799890"/>
                    <a:pt x="4992597" y="1822310"/>
                    <a:pt x="5038141" y="1822310"/>
                  </a:cubicBezTo>
                  <a:cubicBezTo>
                    <a:pt x="5060561" y="1822310"/>
                    <a:pt x="5083686" y="1814598"/>
                    <a:pt x="5106096" y="1806896"/>
                  </a:cubicBezTo>
                  <a:lnTo>
                    <a:pt x="5386341" y="1640151"/>
                  </a:lnTo>
                  <a:cubicBezTo>
                    <a:pt x="5455000" y="1603013"/>
                    <a:pt x="5477420" y="1519635"/>
                    <a:pt x="5439587" y="1451681"/>
                  </a:cubicBezTo>
                  <a:close/>
                  <a:moveTo>
                    <a:pt x="4698339" y="2889347"/>
                  </a:moveTo>
                  <a:cubicBezTo>
                    <a:pt x="4698339" y="3199723"/>
                    <a:pt x="4614961" y="3502388"/>
                    <a:pt x="4463629" y="3774931"/>
                  </a:cubicBezTo>
                  <a:cubicBezTo>
                    <a:pt x="4455927" y="3797351"/>
                    <a:pt x="4448215" y="3812764"/>
                    <a:pt x="4433497" y="3828177"/>
                  </a:cubicBezTo>
                  <a:lnTo>
                    <a:pt x="4418084" y="3850597"/>
                  </a:lnTo>
                  <a:cubicBezTo>
                    <a:pt x="4357831" y="3941677"/>
                    <a:pt x="4296873" y="4032061"/>
                    <a:pt x="4221207" y="4107727"/>
                  </a:cubicBezTo>
                  <a:cubicBezTo>
                    <a:pt x="3956376" y="4478356"/>
                    <a:pt x="3820456" y="4796434"/>
                    <a:pt x="3827463" y="5000317"/>
                  </a:cubicBezTo>
                  <a:lnTo>
                    <a:pt x="3827463" y="5008029"/>
                  </a:lnTo>
                  <a:cubicBezTo>
                    <a:pt x="3827463" y="5023442"/>
                    <a:pt x="3835175" y="5045862"/>
                    <a:pt x="3835175" y="5068282"/>
                  </a:cubicBezTo>
                  <a:lnTo>
                    <a:pt x="3835175" y="5719156"/>
                  </a:lnTo>
                  <a:cubicBezTo>
                    <a:pt x="3835175" y="6006407"/>
                    <a:pt x="3600465" y="6233406"/>
                    <a:pt x="3320925" y="6233406"/>
                  </a:cubicBezTo>
                  <a:lnTo>
                    <a:pt x="2481590" y="6233406"/>
                  </a:lnTo>
                  <a:cubicBezTo>
                    <a:pt x="2194338" y="6233406"/>
                    <a:pt x="1967340" y="5998696"/>
                    <a:pt x="1967340" y="5719156"/>
                  </a:cubicBezTo>
                  <a:lnTo>
                    <a:pt x="1967340" y="5068282"/>
                  </a:lnTo>
                  <a:cubicBezTo>
                    <a:pt x="1967340" y="5052869"/>
                    <a:pt x="1967340" y="5045862"/>
                    <a:pt x="1967340" y="5030449"/>
                  </a:cubicBezTo>
                  <a:cubicBezTo>
                    <a:pt x="1967340" y="5022738"/>
                    <a:pt x="1967340" y="5008029"/>
                    <a:pt x="1967340" y="5000327"/>
                  </a:cubicBezTo>
                  <a:cubicBezTo>
                    <a:pt x="1975051" y="4803450"/>
                    <a:pt x="1838427" y="4493084"/>
                    <a:pt x="1589009" y="4130157"/>
                  </a:cubicBezTo>
                  <a:cubicBezTo>
                    <a:pt x="1505631" y="4039077"/>
                    <a:pt x="1422263" y="3940991"/>
                    <a:pt x="1362010" y="3827492"/>
                  </a:cubicBezTo>
                  <a:cubicBezTo>
                    <a:pt x="1354308" y="3812079"/>
                    <a:pt x="1346597" y="3805072"/>
                    <a:pt x="1339590" y="3789659"/>
                  </a:cubicBezTo>
                  <a:cubicBezTo>
                    <a:pt x="1180547" y="3517116"/>
                    <a:pt x="1097179" y="3206749"/>
                    <a:pt x="1097179" y="2897068"/>
                  </a:cubicBezTo>
                  <a:cubicBezTo>
                    <a:pt x="1097179" y="1905697"/>
                    <a:pt x="1907096" y="1096484"/>
                    <a:pt x="2897763" y="1096484"/>
                  </a:cubicBezTo>
                  <a:cubicBezTo>
                    <a:pt x="3888421" y="1088763"/>
                    <a:pt x="4698339" y="1897976"/>
                    <a:pt x="4698339" y="2889347"/>
                  </a:cubicBezTo>
                  <a:close/>
                  <a:moveTo>
                    <a:pt x="3555625" y="5143929"/>
                  </a:moveTo>
                  <a:lnTo>
                    <a:pt x="2246880" y="5143929"/>
                  </a:lnTo>
                  <a:lnTo>
                    <a:pt x="2246880" y="5401059"/>
                  </a:lnTo>
                  <a:lnTo>
                    <a:pt x="3555625" y="5401059"/>
                  </a:lnTo>
                  <a:lnTo>
                    <a:pt x="3555625" y="5143929"/>
                  </a:lnTo>
                  <a:lnTo>
                    <a:pt x="3555625" y="5143929"/>
                  </a:lnTo>
                  <a:close/>
                  <a:moveTo>
                    <a:pt x="3555625" y="5734550"/>
                  </a:moveTo>
                  <a:lnTo>
                    <a:pt x="3555625" y="5681304"/>
                  </a:lnTo>
                  <a:lnTo>
                    <a:pt x="2246880" y="5681304"/>
                  </a:lnTo>
                  <a:lnTo>
                    <a:pt x="2246880" y="5734550"/>
                  </a:lnTo>
                  <a:cubicBezTo>
                    <a:pt x="2262293" y="5855761"/>
                    <a:pt x="2360379" y="5946135"/>
                    <a:pt x="2481590" y="5946135"/>
                  </a:cubicBezTo>
                  <a:lnTo>
                    <a:pt x="3321629" y="5946135"/>
                  </a:lnTo>
                  <a:cubicBezTo>
                    <a:pt x="3442126" y="5946135"/>
                    <a:pt x="3540916" y="5855761"/>
                    <a:pt x="3555625" y="5734550"/>
                  </a:cubicBezTo>
                  <a:close/>
                  <a:moveTo>
                    <a:pt x="4418084" y="2889347"/>
                  </a:moveTo>
                  <a:cubicBezTo>
                    <a:pt x="4418084" y="2049308"/>
                    <a:pt x="3737088" y="1368303"/>
                    <a:pt x="2897040" y="1368303"/>
                  </a:cubicBezTo>
                  <a:cubicBezTo>
                    <a:pt x="2056991" y="1368303"/>
                    <a:pt x="1376005" y="2049308"/>
                    <a:pt x="1376005" y="2889347"/>
                  </a:cubicBezTo>
                  <a:cubicBezTo>
                    <a:pt x="1376005" y="3161890"/>
                    <a:pt x="1451671" y="3426722"/>
                    <a:pt x="1587590" y="3661432"/>
                  </a:cubicBezTo>
                  <a:lnTo>
                    <a:pt x="1587590" y="3661432"/>
                  </a:lnTo>
                  <a:cubicBezTo>
                    <a:pt x="1587590" y="3661432"/>
                    <a:pt x="1587590" y="3661432"/>
                    <a:pt x="1587590" y="3669134"/>
                  </a:cubicBezTo>
                  <a:cubicBezTo>
                    <a:pt x="1647843" y="3767220"/>
                    <a:pt x="1716503" y="3858299"/>
                    <a:pt x="1792169" y="3941677"/>
                  </a:cubicBezTo>
                  <a:cubicBezTo>
                    <a:pt x="1799880" y="3949388"/>
                    <a:pt x="1799880" y="3949388"/>
                    <a:pt x="1807582" y="3957090"/>
                  </a:cubicBezTo>
                  <a:cubicBezTo>
                    <a:pt x="2057000" y="4313001"/>
                    <a:pt x="2201326" y="4615665"/>
                    <a:pt x="2239159" y="4865093"/>
                  </a:cubicBezTo>
                  <a:lnTo>
                    <a:pt x="3563336" y="4865093"/>
                  </a:lnTo>
                  <a:cubicBezTo>
                    <a:pt x="3608880" y="4554717"/>
                    <a:pt x="3820466" y="4199511"/>
                    <a:pt x="4009631" y="3934670"/>
                  </a:cubicBezTo>
                  <a:cubicBezTo>
                    <a:pt x="4009631" y="3926959"/>
                    <a:pt x="4017343" y="3926959"/>
                    <a:pt x="4025045" y="3919257"/>
                  </a:cubicBezTo>
                  <a:cubicBezTo>
                    <a:pt x="4093009" y="3851292"/>
                    <a:pt x="4153957" y="3767924"/>
                    <a:pt x="4198797" y="3684547"/>
                  </a:cubicBezTo>
                  <a:cubicBezTo>
                    <a:pt x="4198797" y="3676835"/>
                    <a:pt x="4206508" y="3676835"/>
                    <a:pt x="4206508" y="3669134"/>
                  </a:cubicBezTo>
                  <a:cubicBezTo>
                    <a:pt x="4206508" y="3661422"/>
                    <a:pt x="4214220" y="3661432"/>
                    <a:pt x="4214220" y="3653720"/>
                  </a:cubicBezTo>
                  <a:cubicBezTo>
                    <a:pt x="4350129" y="3426722"/>
                    <a:pt x="4418084" y="3161890"/>
                    <a:pt x="4418084" y="2889347"/>
                  </a:cubicBezTo>
                  <a:close/>
                  <a:moveTo>
                    <a:pt x="854748" y="1565180"/>
                  </a:moveTo>
                  <a:lnTo>
                    <a:pt x="574503" y="1398434"/>
                  </a:lnTo>
                  <a:cubicBezTo>
                    <a:pt x="506539" y="1360601"/>
                    <a:pt x="423171" y="1383021"/>
                    <a:pt x="385338" y="1451681"/>
                  </a:cubicBezTo>
                  <a:cubicBezTo>
                    <a:pt x="347505" y="1519645"/>
                    <a:pt x="369925" y="1603013"/>
                    <a:pt x="438584" y="1640846"/>
                  </a:cubicBezTo>
                  <a:lnTo>
                    <a:pt x="718829" y="1807591"/>
                  </a:lnTo>
                  <a:cubicBezTo>
                    <a:pt x="741249" y="1823005"/>
                    <a:pt x="764373" y="1823005"/>
                    <a:pt x="786793" y="1823005"/>
                  </a:cubicBezTo>
                  <a:cubicBezTo>
                    <a:pt x="832337" y="1823005"/>
                    <a:pt x="884879" y="1800585"/>
                    <a:pt x="908004" y="1755040"/>
                  </a:cubicBezTo>
                  <a:cubicBezTo>
                    <a:pt x="945132" y="1686390"/>
                    <a:pt x="922712" y="1603013"/>
                    <a:pt x="854748" y="1565180"/>
                  </a:cubicBezTo>
                  <a:close/>
                </a:path>
              </a:pathLst>
            </a:custGeom>
            <a:solidFill>
              <a:schemeClr val="bg1"/>
            </a:solidFill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1"/>
                </a:solidFill>
                <a:highlight>
                  <a:srgbClr val="E9E9E9"/>
                </a:highlight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0A2937-CEA2-83F5-9393-2DEF8BFE2E7E}"/>
              </a:ext>
            </a:extLst>
          </p:cNvPr>
          <p:cNvSpPr txBox="1"/>
          <p:nvPr/>
        </p:nvSpPr>
        <p:spPr>
          <a:xfrm>
            <a:off x="11681927" y="6260842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64061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>
            <a:extLst>
              <a:ext uri="{FF2B5EF4-FFF2-40B4-BE49-F238E27FC236}">
                <a16:creationId xmlns:a16="http://schemas.microsoft.com/office/drawing/2014/main" id="{02013D00-81E4-D240-A6AA-0927E4766806}"/>
              </a:ext>
            </a:extLst>
          </p:cNvPr>
          <p:cNvGrpSpPr/>
          <p:nvPr/>
        </p:nvGrpSpPr>
        <p:grpSpPr>
          <a:xfrm>
            <a:off x="1903077" y="1129353"/>
            <a:ext cx="4720948" cy="2743538"/>
            <a:chOff x="1725559" y="1389776"/>
            <a:chExt cx="3065897" cy="2198807"/>
          </a:xfrm>
        </p:grpSpPr>
        <p:sp>
          <p:nvSpPr>
            <p:cNvPr id="13" name="Rectángulo redondeado 12">
              <a:extLst>
                <a:ext uri="{FF2B5EF4-FFF2-40B4-BE49-F238E27FC236}">
                  <a16:creationId xmlns:a16="http://schemas.microsoft.com/office/drawing/2014/main" id="{711C6126-4D28-524E-B137-FFFB1798541E}"/>
                </a:ext>
              </a:extLst>
            </p:cNvPr>
            <p:cNvSpPr/>
            <p:nvPr/>
          </p:nvSpPr>
          <p:spPr>
            <a:xfrm>
              <a:off x="1725559" y="1500632"/>
              <a:ext cx="3065897" cy="2035613"/>
            </a:xfrm>
            <a:prstGeom prst="roundRect">
              <a:avLst>
                <a:gd name="adj" fmla="val 2115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Google Shape;1728;p33">
              <a:extLst>
                <a:ext uri="{FF2B5EF4-FFF2-40B4-BE49-F238E27FC236}">
                  <a16:creationId xmlns:a16="http://schemas.microsoft.com/office/drawing/2014/main" id="{F1947B34-68DA-FB45-B6DF-1F4491DE6AFA}"/>
                </a:ext>
              </a:extLst>
            </p:cNvPr>
            <p:cNvSpPr txBox="1"/>
            <p:nvPr/>
          </p:nvSpPr>
          <p:spPr>
            <a:xfrm>
              <a:off x="1999554" y="2207246"/>
              <a:ext cx="2551655" cy="13813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/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В Билибинском и Анадырском районах поголовье северных оленей составляет 51653 головы</a:t>
              </a:r>
            </a:p>
            <a:p>
              <a:pPr lvl="0"/>
              <a:endParaRPr lang="es-ES" sz="32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9" name="Google Shape;1721;p33">
              <a:extLst>
                <a:ext uri="{FF2B5EF4-FFF2-40B4-BE49-F238E27FC236}">
                  <a16:creationId xmlns:a16="http://schemas.microsoft.com/office/drawing/2014/main" id="{8437E367-BDC4-AA40-BF76-9DB922DEB23D}"/>
                </a:ext>
              </a:extLst>
            </p:cNvPr>
            <p:cNvSpPr/>
            <p:nvPr/>
          </p:nvSpPr>
          <p:spPr>
            <a:xfrm>
              <a:off x="1956816" y="1745370"/>
              <a:ext cx="2596895" cy="320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Чукотский автономный округ</a:t>
              </a:r>
              <a:endParaRPr sz="20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  <a:sym typeface="Century Gothic"/>
              </a:endParaRPr>
            </a:p>
          </p:txBody>
        </p:sp>
        <p:sp>
          <p:nvSpPr>
            <p:cNvPr id="20" name="Rectángulo redondeado 19">
              <a:extLst>
                <a:ext uri="{FF2B5EF4-FFF2-40B4-BE49-F238E27FC236}">
                  <a16:creationId xmlns:a16="http://schemas.microsoft.com/office/drawing/2014/main" id="{0AB6AF4C-5A7E-9247-ABDA-A853E9558C32}"/>
                </a:ext>
              </a:extLst>
            </p:cNvPr>
            <p:cNvSpPr/>
            <p:nvPr/>
          </p:nvSpPr>
          <p:spPr>
            <a:xfrm>
              <a:off x="3628488" y="1389776"/>
              <a:ext cx="925223" cy="35559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344</a:t>
              </a:r>
              <a:endParaRPr lang="es-ES" sz="20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BCADCC0-3F7B-AB47-BFF8-167596497D8C}"/>
              </a:ext>
            </a:extLst>
          </p:cNvPr>
          <p:cNvSpPr txBox="1"/>
          <p:nvPr/>
        </p:nvSpPr>
        <p:spPr>
          <a:xfrm>
            <a:off x="1769463" y="229896"/>
            <a:ext cx="6588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2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Поголовье северных оленей</a:t>
            </a:r>
            <a:endParaRPr lang="es-ES" sz="3200" dirty="0">
              <a:solidFill>
                <a:schemeClr val="tx2"/>
              </a:solidFill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D4FF02FD-88C5-DA4D-9FBD-683EA502F8F4}"/>
              </a:ext>
            </a:extLst>
          </p:cNvPr>
          <p:cNvGrpSpPr/>
          <p:nvPr/>
        </p:nvGrpSpPr>
        <p:grpSpPr>
          <a:xfrm>
            <a:off x="6980121" y="1139571"/>
            <a:ext cx="4720948" cy="2678235"/>
            <a:chOff x="5090551" y="1389775"/>
            <a:chExt cx="3065897" cy="2146470"/>
          </a:xfrm>
        </p:grpSpPr>
        <p:sp>
          <p:nvSpPr>
            <p:cNvPr id="14" name="Rectángulo redondeado 13">
              <a:extLst>
                <a:ext uri="{FF2B5EF4-FFF2-40B4-BE49-F238E27FC236}">
                  <a16:creationId xmlns:a16="http://schemas.microsoft.com/office/drawing/2014/main" id="{85FBFFB8-46A0-DF49-BC5B-D1C05089BFD2}"/>
                </a:ext>
              </a:extLst>
            </p:cNvPr>
            <p:cNvSpPr/>
            <p:nvPr/>
          </p:nvSpPr>
          <p:spPr>
            <a:xfrm>
              <a:off x="5090551" y="1500632"/>
              <a:ext cx="3065897" cy="2035613"/>
            </a:xfrm>
            <a:prstGeom prst="roundRect">
              <a:avLst>
                <a:gd name="adj" fmla="val 2115"/>
              </a:avLst>
            </a:prstGeom>
            <a:solidFill>
              <a:schemeClr val="accent2"/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redondeado 20">
              <a:extLst>
                <a:ext uri="{FF2B5EF4-FFF2-40B4-BE49-F238E27FC236}">
                  <a16:creationId xmlns:a16="http://schemas.microsoft.com/office/drawing/2014/main" id="{9EC4A8F2-4721-E44F-B8D6-F4CE65270F96}"/>
                </a:ext>
              </a:extLst>
            </p:cNvPr>
            <p:cNvSpPr/>
            <p:nvPr/>
          </p:nvSpPr>
          <p:spPr>
            <a:xfrm>
              <a:off x="6994223" y="1389775"/>
              <a:ext cx="925223" cy="347405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43</a:t>
              </a:r>
              <a:endParaRPr lang="es-ES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6" name="Google Shape;1728;p33">
              <a:extLst>
                <a:ext uri="{FF2B5EF4-FFF2-40B4-BE49-F238E27FC236}">
                  <a16:creationId xmlns:a16="http://schemas.microsoft.com/office/drawing/2014/main" id="{A85F5850-6262-0744-8B1A-E6F99690EE64}"/>
                </a:ext>
              </a:extLst>
            </p:cNvPr>
            <p:cNvSpPr txBox="1"/>
            <p:nvPr/>
          </p:nvSpPr>
          <p:spPr>
            <a:xfrm>
              <a:off x="5324273" y="2194709"/>
              <a:ext cx="2522943" cy="74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/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В Северо-эвенском и среднеканском районах 6,5 тыс. оленей</a:t>
              </a:r>
              <a:endParaRPr sz="20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7" name="Google Shape;1721;p33">
              <a:extLst>
                <a:ext uri="{FF2B5EF4-FFF2-40B4-BE49-F238E27FC236}">
                  <a16:creationId xmlns:a16="http://schemas.microsoft.com/office/drawing/2014/main" id="{E4232A3D-CA23-0C45-A50B-CAD8C258059D}"/>
                </a:ext>
              </a:extLst>
            </p:cNvPr>
            <p:cNvSpPr/>
            <p:nvPr/>
          </p:nvSpPr>
          <p:spPr>
            <a:xfrm>
              <a:off x="5393258" y="1737180"/>
              <a:ext cx="2596895" cy="320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Магаданская область</a:t>
              </a:r>
              <a:endParaRPr sz="11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  <a:sym typeface="Century Gothic"/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D22A05D6-E81E-B943-8872-D70DC1A8A5EA}"/>
              </a:ext>
            </a:extLst>
          </p:cNvPr>
          <p:cNvGrpSpPr/>
          <p:nvPr/>
        </p:nvGrpSpPr>
        <p:grpSpPr>
          <a:xfrm>
            <a:off x="1898082" y="3879359"/>
            <a:ext cx="4720948" cy="2678234"/>
            <a:chOff x="8455543" y="1389775"/>
            <a:chExt cx="3065897" cy="2146469"/>
          </a:xfrm>
        </p:grpSpPr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3ACE2BF8-477F-904C-B146-2F8EC87B0F76}"/>
                </a:ext>
              </a:extLst>
            </p:cNvPr>
            <p:cNvSpPr/>
            <p:nvPr/>
          </p:nvSpPr>
          <p:spPr>
            <a:xfrm>
              <a:off x="8455543" y="1500631"/>
              <a:ext cx="3065897" cy="2035613"/>
            </a:xfrm>
            <a:prstGeom prst="roundRect">
              <a:avLst>
                <a:gd name="adj" fmla="val 2115"/>
              </a:avLst>
            </a:prstGeom>
            <a:solidFill>
              <a:schemeClr val="accent3"/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Rectángulo redondeado 21">
              <a:extLst>
                <a:ext uri="{FF2B5EF4-FFF2-40B4-BE49-F238E27FC236}">
                  <a16:creationId xmlns:a16="http://schemas.microsoft.com/office/drawing/2014/main" id="{336E5FE2-A0D6-4046-821A-A931972B4D76}"/>
                </a:ext>
              </a:extLst>
            </p:cNvPr>
            <p:cNvSpPr/>
            <p:nvPr/>
          </p:nvSpPr>
          <p:spPr>
            <a:xfrm>
              <a:off x="10361716" y="1389775"/>
              <a:ext cx="922722" cy="42095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3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54</a:t>
              </a:r>
              <a:endParaRPr lang="es-ES" sz="2000" b="1" dirty="0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8" name="Google Shape;1728;p33">
              <a:extLst>
                <a:ext uri="{FF2B5EF4-FFF2-40B4-BE49-F238E27FC236}">
                  <a16:creationId xmlns:a16="http://schemas.microsoft.com/office/drawing/2014/main" id="{DA841C7C-7EB8-3F4E-AB2A-04397C9CFBF9}"/>
                </a:ext>
              </a:extLst>
            </p:cNvPr>
            <p:cNvSpPr txBox="1"/>
            <p:nvPr/>
          </p:nvSpPr>
          <p:spPr>
            <a:xfrm>
              <a:off x="8763996" y="2140513"/>
              <a:ext cx="2547778" cy="4933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/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В Пенженском районе 8056 оленей</a:t>
              </a:r>
              <a:endParaRPr lang="es-ES" sz="32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9" name="Google Shape;1721;p33">
              <a:extLst>
                <a:ext uri="{FF2B5EF4-FFF2-40B4-BE49-F238E27FC236}">
                  <a16:creationId xmlns:a16="http://schemas.microsoft.com/office/drawing/2014/main" id="{AF27D595-9ED9-DB43-B1F1-BF64F2E6E02B}"/>
                </a:ext>
              </a:extLst>
            </p:cNvPr>
            <p:cNvSpPr/>
            <p:nvPr/>
          </p:nvSpPr>
          <p:spPr>
            <a:xfrm>
              <a:off x="8714879" y="1729595"/>
              <a:ext cx="2596895" cy="320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Камчатский край</a:t>
              </a:r>
              <a:endParaRPr sz="20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  <a:sym typeface="Century Gothic"/>
              </a:endParaRPr>
            </a:p>
          </p:txBody>
        </p:sp>
      </p:grpSp>
      <p:grpSp>
        <p:nvGrpSpPr>
          <p:cNvPr id="3" name="Grupo 33">
            <a:extLst>
              <a:ext uri="{FF2B5EF4-FFF2-40B4-BE49-F238E27FC236}">
                <a16:creationId xmlns:a16="http://schemas.microsoft.com/office/drawing/2014/main" id="{DFC8CF09-0903-B237-4F67-BC064E84F4A0}"/>
              </a:ext>
            </a:extLst>
          </p:cNvPr>
          <p:cNvGrpSpPr/>
          <p:nvPr/>
        </p:nvGrpSpPr>
        <p:grpSpPr>
          <a:xfrm>
            <a:off x="6976268" y="3889577"/>
            <a:ext cx="4720948" cy="2678235"/>
            <a:chOff x="1725559" y="1389775"/>
            <a:chExt cx="3065897" cy="2146470"/>
          </a:xfrm>
        </p:grpSpPr>
        <p:sp>
          <p:nvSpPr>
            <p:cNvPr id="4" name="Rectángulo redondeado 12">
              <a:extLst>
                <a:ext uri="{FF2B5EF4-FFF2-40B4-BE49-F238E27FC236}">
                  <a16:creationId xmlns:a16="http://schemas.microsoft.com/office/drawing/2014/main" id="{A34C13D1-30D7-BD51-59E2-9B04FFAA6413}"/>
                </a:ext>
              </a:extLst>
            </p:cNvPr>
            <p:cNvSpPr/>
            <p:nvPr/>
          </p:nvSpPr>
          <p:spPr>
            <a:xfrm>
              <a:off x="1725559" y="1500632"/>
              <a:ext cx="3065897" cy="2035613"/>
            </a:xfrm>
            <a:prstGeom prst="roundRect">
              <a:avLst>
                <a:gd name="adj" fmla="val 2115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Google Shape;1728;p33">
              <a:extLst>
                <a:ext uri="{FF2B5EF4-FFF2-40B4-BE49-F238E27FC236}">
                  <a16:creationId xmlns:a16="http://schemas.microsoft.com/office/drawing/2014/main" id="{172A90BE-02DB-8252-6D48-9296C06D8B79}"/>
                </a:ext>
              </a:extLst>
            </p:cNvPr>
            <p:cNvSpPr txBox="1"/>
            <p:nvPr/>
          </p:nvSpPr>
          <p:spPr>
            <a:xfrm>
              <a:off x="1963033" y="2132324"/>
              <a:ext cx="2596895" cy="4933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/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В хозяйствах Якутии поголовье составляет 41099 голов</a:t>
              </a:r>
            </a:p>
          </p:txBody>
        </p:sp>
        <p:sp>
          <p:nvSpPr>
            <p:cNvPr id="37" name="Google Shape;1721;p33">
              <a:extLst>
                <a:ext uri="{FF2B5EF4-FFF2-40B4-BE49-F238E27FC236}">
                  <a16:creationId xmlns:a16="http://schemas.microsoft.com/office/drawing/2014/main" id="{5C924B77-B4D2-9F7F-472F-8B7E43B7E362}"/>
                </a:ext>
              </a:extLst>
            </p:cNvPr>
            <p:cNvSpPr/>
            <p:nvPr/>
          </p:nvSpPr>
          <p:spPr>
            <a:xfrm>
              <a:off x="1963033" y="1721405"/>
              <a:ext cx="2596895" cy="320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  <a:sym typeface="Century Gothic"/>
                </a:rPr>
                <a:t>Якутия</a:t>
              </a:r>
              <a:endParaRPr sz="2000" dirty="0">
                <a:solidFill>
                  <a:schemeClr val="bg1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  <a:sym typeface="Century Gothic"/>
              </a:endParaRPr>
            </a:p>
          </p:txBody>
        </p:sp>
        <p:sp>
          <p:nvSpPr>
            <p:cNvPr id="38" name="Rectángulo redondeado 19">
              <a:extLst>
                <a:ext uri="{FF2B5EF4-FFF2-40B4-BE49-F238E27FC236}">
                  <a16:creationId xmlns:a16="http://schemas.microsoft.com/office/drawing/2014/main" id="{8825725C-A8D8-0442-8799-6D96BEC7EE93}"/>
                </a:ext>
              </a:extLst>
            </p:cNvPr>
            <p:cNvSpPr/>
            <p:nvPr/>
          </p:nvSpPr>
          <p:spPr>
            <a:xfrm>
              <a:off x="3631733" y="1389775"/>
              <a:ext cx="921979" cy="42095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274</a:t>
              </a:r>
              <a:endParaRPr lang="es-ES" sz="20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8F997A24-9999-C746-8183-C57323C5AB44}"/>
              </a:ext>
            </a:extLst>
          </p:cNvPr>
          <p:cNvSpPr/>
          <p:nvPr/>
        </p:nvSpPr>
        <p:spPr>
          <a:xfrm>
            <a:off x="-18936" y="-24233"/>
            <a:ext cx="1194111" cy="6902781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DBF1C898-5ABA-5941-A1A5-D129EB33ED14}"/>
              </a:ext>
            </a:extLst>
          </p:cNvPr>
          <p:cNvSpPr/>
          <p:nvPr/>
        </p:nvSpPr>
        <p:spPr>
          <a:xfrm>
            <a:off x="261931" y="3322591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3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0589C342-ACCA-294E-B691-1023FF9E66B1}"/>
              </a:ext>
            </a:extLst>
          </p:cNvPr>
          <p:cNvSpPr/>
          <p:nvPr/>
        </p:nvSpPr>
        <p:spPr>
          <a:xfrm>
            <a:off x="261931" y="2465318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2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BD2EBF43-B729-994C-9F70-CD2881A82ACE}"/>
              </a:ext>
            </a:extLst>
          </p:cNvPr>
          <p:cNvSpPr/>
          <p:nvPr/>
        </p:nvSpPr>
        <p:spPr>
          <a:xfrm>
            <a:off x="261931" y="1604670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F415151-6F58-6B4C-BD32-8BEC68941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077" y="1845652"/>
            <a:ext cx="192262" cy="192262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08917BD5-3473-8341-A689-2FF43C385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402" y="2675631"/>
            <a:ext cx="267746" cy="26774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8AC3C99-08B1-A54C-A483-B511965ED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866" y="3536245"/>
            <a:ext cx="230683" cy="230684"/>
          </a:xfrm>
          <a:prstGeom prst="rect">
            <a:avLst/>
          </a:prstGeom>
        </p:spPr>
      </p:pic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8A665E0E-1C6D-F946-9DD9-0AD825CE7FE0}"/>
              </a:ext>
            </a:extLst>
          </p:cNvPr>
          <p:cNvSpPr/>
          <p:nvPr/>
        </p:nvSpPr>
        <p:spPr>
          <a:xfrm>
            <a:off x="261931" y="4186992"/>
            <a:ext cx="614555" cy="660412"/>
          </a:xfrm>
          <a:prstGeom prst="roundRect">
            <a:avLst>
              <a:gd name="adj" fmla="val 15082"/>
            </a:avLst>
          </a:prstGeom>
          <a:solidFill>
            <a:schemeClr val="accent4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BD91D05-535B-B647-A1E5-AEB963D2B7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3866" y="4414815"/>
            <a:ext cx="228600" cy="228600"/>
          </a:xfrm>
          <a:prstGeom prst="rect">
            <a:avLst/>
          </a:prstGeom>
        </p:spPr>
      </p:pic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B4BAA730-EE91-ED41-ADBB-7F08FDFB24E0}"/>
              </a:ext>
            </a:extLst>
          </p:cNvPr>
          <p:cNvSpPr/>
          <p:nvPr/>
        </p:nvSpPr>
        <p:spPr>
          <a:xfrm>
            <a:off x="0" y="-24233"/>
            <a:ext cx="1156330" cy="1106272"/>
          </a:xfrm>
          <a:prstGeom prst="roundRect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2932C8E-2BE2-795B-FEBF-A47E762DD4EC}"/>
              </a:ext>
            </a:extLst>
          </p:cNvPr>
          <p:cNvGrpSpPr/>
          <p:nvPr/>
        </p:nvGrpSpPr>
        <p:grpSpPr>
          <a:xfrm>
            <a:off x="249964" y="238323"/>
            <a:ext cx="584929" cy="581159"/>
            <a:chOff x="759776" y="5670006"/>
            <a:chExt cx="584929" cy="581159"/>
          </a:xfrm>
        </p:grpSpPr>
        <p:sp>
          <p:nvSpPr>
            <p:cNvPr id="45" name="Rectángulo redondeado 375">
              <a:extLst>
                <a:ext uri="{FF2B5EF4-FFF2-40B4-BE49-F238E27FC236}">
                  <a16:creationId xmlns:a16="http://schemas.microsoft.com/office/drawing/2014/main" id="{2F98DB64-2F47-B6C6-3053-E631F4EC923A}"/>
                </a:ext>
              </a:extLst>
            </p:cNvPr>
            <p:cNvSpPr/>
            <p:nvPr/>
          </p:nvSpPr>
          <p:spPr>
            <a:xfrm>
              <a:off x="759776" y="5670006"/>
              <a:ext cx="584929" cy="581159"/>
            </a:xfrm>
            <a:prstGeom prst="roundRect">
              <a:avLst>
                <a:gd name="adj" fmla="val 15082"/>
              </a:avLst>
            </a:prstGeom>
            <a:solidFill>
              <a:schemeClr val="accent2"/>
            </a:solidFill>
            <a:ln>
              <a:noFill/>
            </a:ln>
            <a:effectLst>
              <a:outerShdw blurRad="9017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Forma libre 370">
              <a:extLst>
                <a:ext uri="{FF2B5EF4-FFF2-40B4-BE49-F238E27FC236}">
                  <a16:creationId xmlns:a16="http://schemas.microsoft.com/office/drawing/2014/main" id="{9791856D-924F-5343-32DA-16E84539081F}"/>
                </a:ext>
              </a:extLst>
            </p:cNvPr>
            <p:cNvSpPr/>
            <p:nvPr/>
          </p:nvSpPr>
          <p:spPr>
            <a:xfrm>
              <a:off x="901647" y="5799394"/>
              <a:ext cx="301185" cy="322381"/>
            </a:xfrm>
            <a:custGeom>
              <a:avLst/>
              <a:gdLst>
                <a:gd name="connsiteX0" fmla="*/ 4017333 w 5816813"/>
                <a:gd name="connsiteY0" fmla="*/ 717429 h 6226179"/>
                <a:gd name="connsiteX1" fmla="*/ 4184079 w 5816813"/>
                <a:gd name="connsiteY1" fmla="*/ 437184 h 6226179"/>
                <a:gd name="connsiteX2" fmla="*/ 4373244 w 5816813"/>
                <a:gd name="connsiteY2" fmla="*/ 383938 h 6226179"/>
                <a:gd name="connsiteX3" fmla="*/ 4426491 w 5816813"/>
                <a:gd name="connsiteY3" fmla="*/ 573104 h 6226179"/>
                <a:gd name="connsiteX4" fmla="*/ 4259745 w 5816813"/>
                <a:gd name="connsiteY4" fmla="*/ 853348 h 6226179"/>
                <a:gd name="connsiteX5" fmla="*/ 4138534 w 5816813"/>
                <a:gd name="connsiteY5" fmla="*/ 921313 h 6226179"/>
                <a:gd name="connsiteX6" fmla="*/ 4070579 w 5816813"/>
                <a:gd name="connsiteY6" fmla="*/ 905900 h 6226179"/>
                <a:gd name="connsiteX7" fmla="*/ 4017333 w 5816813"/>
                <a:gd name="connsiteY7" fmla="*/ 717429 h 6226179"/>
                <a:gd name="connsiteX8" fmla="*/ 1565875 w 5816813"/>
                <a:gd name="connsiteY8" fmla="*/ 854053 h 6226179"/>
                <a:gd name="connsiteX9" fmla="*/ 1687085 w 5816813"/>
                <a:gd name="connsiteY9" fmla="*/ 922017 h 6226179"/>
                <a:gd name="connsiteX10" fmla="*/ 1755050 w 5816813"/>
                <a:gd name="connsiteY10" fmla="*/ 906604 h 6226179"/>
                <a:gd name="connsiteX11" fmla="*/ 1808296 w 5816813"/>
                <a:gd name="connsiteY11" fmla="*/ 717439 h 6226179"/>
                <a:gd name="connsiteX12" fmla="*/ 1641550 w 5816813"/>
                <a:gd name="connsiteY12" fmla="*/ 437194 h 6226179"/>
                <a:gd name="connsiteX13" fmla="*/ 1452385 w 5816813"/>
                <a:gd name="connsiteY13" fmla="*/ 383948 h 6226179"/>
                <a:gd name="connsiteX14" fmla="*/ 1399139 w 5816813"/>
                <a:gd name="connsiteY14" fmla="*/ 573113 h 6226179"/>
                <a:gd name="connsiteX15" fmla="*/ 1565875 w 5816813"/>
                <a:gd name="connsiteY15" fmla="*/ 854053 h 6226179"/>
                <a:gd name="connsiteX16" fmla="*/ 2912462 w 5816813"/>
                <a:gd name="connsiteY16" fmla="*/ 596923 h 6226179"/>
                <a:gd name="connsiteX17" fmla="*/ 3048381 w 5816813"/>
                <a:gd name="connsiteY17" fmla="*/ 461004 h 6226179"/>
                <a:gd name="connsiteX18" fmla="*/ 3048381 w 5816813"/>
                <a:gd name="connsiteY18" fmla="*/ 135919 h 6226179"/>
                <a:gd name="connsiteX19" fmla="*/ 2912462 w 5816813"/>
                <a:gd name="connsiteY19" fmla="*/ 0 h 6226179"/>
                <a:gd name="connsiteX20" fmla="*/ 2776543 w 5816813"/>
                <a:gd name="connsiteY20" fmla="*/ 135919 h 6226179"/>
                <a:gd name="connsiteX21" fmla="*/ 2776543 w 5816813"/>
                <a:gd name="connsiteY21" fmla="*/ 461004 h 6226179"/>
                <a:gd name="connsiteX22" fmla="*/ 2912462 w 5816813"/>
                <a:gd name="connsiteY22" fmla="*/ 596923 h 6226179"/>
                <a:gd name="connsiteX23" fmla="*/ 461004 w 5816813"/>
                <a:gd name="connsiteY23" fmla="*/ 2768137 h 6226179"/>
                <a:gd name="connsiteX24" fmla="*/ 135919 w 5816813"/>
                <a:gd name="connsiteY24" fmla="*/ 2768137 h 6226179"/>
                <a:gd name="connsiteX25" fmla="*/ 0 w 5816813"/>
                <a:gd name="connsiteY25" fmla="*/ 2904056 h 6226179"/>
                <a:gd name="connsiteX26" fmla="*/ 135919 w 5816813"/>
                <a:gd name="connsiteY26" fmla="*/ 3039975 h 6226179"/>
                <a:gd name="connsiteX27" fmla="*/ 461004 w 5816813"/>
                <a:gd name="connsiteY27" fmla="*/ 3039975 h 6226179"/>
                <a:gd name="connsiteX28" fmla="*/ 596923 w 5816813"/>
                <a:gd name="connsiteY28" fmla="*/ 2904056 h 6226179"/>
                <a:gd name="connsiteX29" fmla="*/ 461004 w 5816813"/>
                <a:gd name="connsiteY29" fmla="*/ 2768137 h 6226179"/>
                <a:gd name="connsiteX30" fmla="*/ 5689710 w 5816813"/>
                <a:gd name="connsiteY30" fmla="*/ 2768137 h 6226179"/>
                <a:gd name="connsiteX31" fmla="*/ 5364626 w 5816813"/>
                <a:gd name="connsiteY31" fmla="*/ 2768137 h 6226179"/>
                <a:gd name="connsiteX32" fmla="*/ 5228706 w 5816813"/>
                <a:gd name="connsiteY32" fmla="*/ 2904056 h 6226179"/>
                <a:gd name="connsiteX33" fmla="*/ 5364626 w 5816813"/>
                <a:gd name="connsiteY33" fmla="*/ 3039975 h 6226179"/>
                <a:gd name="connsiteX34" fmla="*/ 5689710 w 5816813"/>
                <a:gd name="connsiteY34" fmla="*/ 3039975 h 6226179"/>
                <a:gd name="connsiteX35" fmla="*/ 5825629 w 5816813"/>
                <a:gd name="connsiteY35" fmla="*/ 2904056 h 6226179"/>
                <a:gd name="connsiteX36" fmla="*/ 5689710 w 5816813"/>
                <a:gd name="connsiteY36" fmla="*/ 2768137 h 6226179"/>
                <a:gd name="connsiteX37" fmla="*/ 5439587 w 5816813"/>
                <a:gd name="connsiteY37" fmla="*/ 1451681 h 6226179"/>
                <a:gd name="connsiteX38" fmla="*/ 5250422 w 5816813"/>
                <a:gd name="connsiteY38" fmla="*/ 1398434 h 6226179"/>
                <a:gd name="connsiteX39" fmla="*/ 4970177 w 5816813"/>
                <a:gd name="connsiteY39" fmla="*/ 1565180 h 6226179"/>
                <a:gd name="connsiteX40" fmla="*/ 4916931 w 5816813"/>
                <a:gd name="connsiteY40" fmla="*/ 1754345 h 6226179"/>
                <a:gd name="connsiteX41" fmla="*/ 5038141 w 5816813"/>
                <a:gd name="connsiteY41" fmla="*/ 1822310 h 6226179"/>
                <a:gd name="connsiteX42" fmla="*/ 5106096 w 5816813"/>
                <a:gd name="connsiteY42" fmla="*/ 1806896 h 6226179"/>
                <a:gd name="connsiteX43" fmla="*/ 5386341 w 5816813"/>
                <a:gd name="connsiteY43" fmla="*/ 1640151 h 6226179"/>
                <a:gd name="connsiteX44" fmla="*/ 5439587 w 5816813"/>
                <a:gd name="connsiteY44" fmla="*/ 1451681 h 6226179"/>
                <a:gd name="connsiteX45" fmla="*/ 4698339 w 5816813"/>
                <a:gd name="connsiteY45" fmla="*/ 2889347 h 6226179"/>
                <a:gd name="connsiteX46" fmla="*/ 4463629 w 5816813"/>
                <a:gd name="connsiteY46" fmla="*/ 3774931 h 6226179"/>
                <a:gd name="connsiteX47" fmla="*/ 4433497 w 5816813"/>
                <a:gd name="connsiteY47" fmla="*/ 3828177 h 6226179"/>
                <a:gd name="connsiteX48" fmla="*/ 4418084 w 5816813"/>
                <a:gd name="connsiteY48" fmla="*/ 3850597 h 6226179"/>
                <a:gd name="connsiteX49" fmla="*/ 4221207 w 5816813"/>
                <a:gd name="connsiteY49" fmla="*/ 4107727 h 6226179"/>
                <a:gd name="connsiteX50" fmla="*/ 3827463 w 5816813"/>
                <a:gd name="connsiteY50" fmla="*/ 5000317 h 6226179"/>
                <a:gd name="connsiteX51" fmla="*/ 3827463 w 5816813"/>
                <a:gd name="connsiteY51" fmla="*/ 5008029 h 6226179"/>
                <a:gd name="connsiteX52" fmla="*/ 3835175 w 5816813"/>
                <a:gd name="connsiteY52" fmla="*/ 5068282 h 6226179"/>
                <a:gd name="connsiteX53" fmla="*/ 3835175 w 5816813"/>
                <a:gd name="connsiteY53" fmla="*/ 5719156 h 6226179"/>
                <a:gd name="connsiteX54" fmla="*/ 3320925 w 5816813"/>
                <a:gd name="connsiteY54" fmla="*/ 6233406 h 6226179"/>
                <a:gd name="connsiteX55" fmla="*/ 2481590 w 5816813"/>
                <a:gd name="connsiteY55" fmla="*/ 6233406 h 6226179"/>
                <a:gd name="connsiteX56" fmla="*/ 1967340 w 5816813"/>
                <a:gd name="connsiteY56" fmla="*/ 5719156 h 6226179"/>
                <a:gd name="connsiteX57" fmla="*/ 1967340 w 5816813"/>
                <a:gd name="connsiteY57" fmla="*/ 5068282 h 6226179"/>
                <a:gd name="connsiteX58" fmla="*/ 1967340 w 5816813"/>
                <a:gd name="connsiteY58" fmla="*/ 5030449 h 6226179"/>
                <a:gd name="connsiteX59" fmla="*/ 1967340 w 5816813"/>
                <a:gd name="connsiteY59" fmla="*/ 5000327 h 6226179"/>
                <a:gd name="connsiteX60" fmla="*/ 1589009 w 5816813"/>
                <a:gd name="connsiteY60" fmla="*/ 4130157 h 6226179"/>
                <a:gd name="connsiteX61" fmla="*/ 1362010 w 5816813"/>
                <a:gd name="connsiteY61" fmla="*/ 3827492 h 6226179"/>
                <a:gd name="connsiteX62" fmla="*/ 1339590 w 5816813"/>
                <a:gd name="connsiteY62" fmla="*/ 3789659 h 6226179"/>
                <a:gd name="connsiteX63" fmla="*/ 1097179 w 5816813"/>
                <a:gd name="connsiteY63" fmla="*/ 2897068 h 6226179"/>
                <a:gd name="connsiteX64" fmla="*/ 2897763 w 5816813"/>
                <a:gd name="connsiteY64" fmla="*/ 1096484 h 6226179"/>
                <a:gd name="connsiteX65" fmla="*/ 4698339 w 5816813"/>
                <a:gd name="connsiteY65" fmla="*/ 2889347 h 6226179"/>
                <a:gd name="connsiteX66" fmla="*/ 3555625 w 5816813"/>
                <a:gd name="connsiteY66" fmla="*/ 5143929 h 6226179"/>
                <a:gd name="connsiteX67" fmla="*/ 2246880 w 5816813"/>
                <a:gd name="connsiteY67" fmla="*/ 5143929 h 6226179"/>
                <a:gd name="connsiteX68" fmla="*/ 2246880 w 5816813"/>
                <a:gd name="connsiteY68" fmla="*/ 5401059 h 6226179"/>
                <a:gd name="connsiteX69" fmla="*/ 3555625 w 5816813"/>
                <a:gd name="connsiteY69" fmla="*/ 5401059 h 6226179"/>
                <a:gd name="connsiteX70" fmla="*/ 3555625 w 5816813"/>
                <a:gd name="connsiteY70" fmla="*/ 5143929 h 6226179"/>
                <a:gd name="connsiteX71" fmla="*/ 3555625 w 5816813"/>
                <a:gd name="connsiteY71" fmla="*/ 5143929 h 6226179"/>
                <a:gd name="connsiteX72" fmla="*/ 3555625 w 5816813"/>
                <a:gd name="connsiteY72" fmla="*/ 5734550 h 6226179"/>
                <a:gd name="connsiteX73" fmla="*/ 3555625 w 5816813"/>
                <a:gd name="connsiteY73" fmla="*/ 5681304 h 6226179"/>
                <a:gd name="connsiteX74" fmla="*/ 2246880 w 5816813"/>
                <a:gd name="connsiteY74" fmla="*/ 5681304 h 6226179"/>
                <a:gd name="connsiteX75" fmla="*/ 2246880 w 5816813"/>
                <a:gd name="connsiteY75" fmla="*/ 5734550 h 6226179"/>
                <a:gd name="connsiteX76" fmla="*/ 2481590 w 5816813"/>
                <a:gd name="connsiteY76" fmla="*/ 5946135 h 6226179"/>
                <a:gd name="connsiteX77" fmla="*/ 3321629 w 5816813"/>
                <a:gd name="connsiteY77" fmla="*/ 5946135 h 6226179"/>
                <a:gd name="connsiteX78" fmla="*/ 3555625 w 5816813"/>
                <a:gd name="connsiteY78" fmla="*/ 5734550 h 6226179"/>
                <a:gd name="connsiteX79" fmla="*/ 4418084 w 5816813"/>
                <a:gd name="connsiteY79" fmla="*/ 2889347 h 6226179"/>
                <a:gd name="connsiteX80" fmla="*/ 2897040 w 5816813"/>
                <a:gd name="connsiteY80" fmla="*/ 1368303 h 6226179"/>
                <a:gd name="connsiteX81" fmla="*/ 1376005 w 5816813"/>
                <a:gd name="connsiteY81" fmla="*/ 2889347 h 6226179"/>
                <a:gd name="connsiteX82" fmla="*/ 1587590 w 5816813"/>
                <a:gd name="connsiteY82" fmla="*/ 3661432 h 6226179"/>
                <a:gd name="connsiteX83" fmla="*/ 1587590 w 5816813"/>
                <a:gd name="connsiteY83" fmla="*/ 3661432 h 6226179"/>
                <a:gd name="connsiteX84" fmla="*/ 1587590 w 5816813"/>
                <a:gd name="connsiteY84" fmla="*/ 3669134 h 6226179"/>
                <a:gd name="connsiteX85" fmla="*/ 1792169 w 5816813"/>
                <a:gd name="connsiteY85" fmla="*/ 3941677 h 6226179"/>
                <a:gd name="connsiteX86" fmla="*/ 1807582 w 5816813"/>
                <a:gd name="connsiteY86" fmla="*/ 3957090 h 6226179"/>
                <a:gd name="connsiteX87" fmla="*/ 2239159 w 5816813"/>
                <a:gd name="connsiteY87" fmla="*/ 4865093 h 6226179"/>
                <a:gd name="connsiteX88" fmla="*/ 3563336 w 5816813"/>
                <a:gd name="connsiteY88" fmla="*/ 4865093 h 6226179"/>
                <a:gd name="connsiteX89" fmla="*/ 4009631 w 5816813"/>
                <a:gd name="connsiteY89" fmla="*/ 3934670 h 6226179"/>
                <a:gd name="connsiteX90" fmla="*/ 4025045 w 5816813"/>
                <a:gd name="connsiteY90" fmla="*/ 3919257 h 6226179"/>
                <a:gd name="connsiteX91" fmla="*/ 4198797 w 5816813"/>
                <a:gd name="connsiteY91" fmla="*/ 3684547 h 6226179"/>
                <a:gd name="connsiteX92" fmla="*/ 4206508 w 5816813"/>
                <a:gd name="connsiteY92" fmla="*/ 3669134 h 6226179"/>
                <a:gd name="connsiteX93" fmla="*/ 4214220 w 5816813"/>
                <a:gd name="connsiteY93" fmla="*/ 3653720 h 6226179"/>
                <a:gd name="connsiteX94" fmla="*/ 4418084 w 5816813"/>
                <a:gd name="connsiteY94" fmla="*/ 2889347 h 6226179"/>
                <a:gd name="connsiteX95" fmla="*/ 854748 w 5816813"/>
                <a:gd name="connsiteY95" fmla="*/ 1565180 h 6226179"/>
                <a:gd name="connsiteX96" fmla="*/ 574503 w 5816813"/>
                <a:gd name="connsiteY96" fmla="*/ 1398434 h 6226179"/>
                <a:gd name="connsiteX97" fmla="*/ 385338 w 5816813"/>
                <a:gd name="connsiteY97" fmla="*/ 1451681 h 6226179"/>
                <a:gd name="connsiteX98" fmla="*/ 438584 w 5816813"/>
                <a:gd name="connsiteY98" fmla="*/ 1640846 h 6226179"/>
                <a:gd name="connsiteX99" fmla="*/ 718829 w 5816813"/>
                <a:gd name="connsiteY99" fmla="*/ 1807591 h 6226179"/>
                <a:gd name="connsiteX100" fmla="*/ 786793 w 5816813"/>
                <a:gd name="connsiteY100" fmla="*/ 1823005 h 6226179"/>
                <a:gd name="connsiteX101" fmla="*/ 908004 w 5816813"/>
                <a:gd name="connsiteY101" fmla="*/ 1755040 h 6226179"/>
                <a:gd name="connsiteX102" fmla="*/ 854748 w 5816813"/>
                <a:gd name="connsiteY102" fmla="*/ 1565180 h 6226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16813" h="6226179">
                  <a:moveTo>
                    <a:pt x="4017333" y="717429"/>
                  </a:moveTo>
                  <a:lnTo>
                    <a:pt x="4184079" y="437184"/>
                  </a:lnTo>
                  <a:cubicBezTo>
                    <a:pt x="4221912" y="369220"/>
                    <a:pt x="4305289" y="346105"/>
                    <a:pt x="4373244" y="383938"/>
                  </a:cubicBezTo>
                  <a:cubicBezTo>
                    <a:pt x="4441199" y="421771"/>
                    <a:pt x="4464324" y="505149"/>
                    <a:pt x="4426491" y="573104"/>
                  </a:cubicBezTo>
                  <a:lnTo>
                    <a:pt x="4259745" y="853348"/>
                  </a:lnTo>
                  <a:cubicBezTo>
                    <a:pt x="4237325" y="898893"/>
                    <a:pt x="4184079" y="921313"/>
                    <a:pt x="4138534" y="921313"/>
                  </a:cubicBezTo>
                  <a:cubicBezTo>
                    <a:pt x="4116114" y="921313"/>
                    <a:pt x="4092990" y="913601"/>
                    <a:pt x="4070579" y="905900"/>
                  </a:cubicBezTo>
                  <a:cubicBezTo>
                    <a:pt x="4001920" y="868762"/>
                    <a:pt x="3979500" y="786089"/>
                    <a:pt x="4017333" y="717429"/>
                  </a:cubicBezTo>
                  <a:close/>
                  <a:moveTo>
                    <a:pt x="1565875" y="854053"/>
                  </a:moveTo>
                  <a:cubicBezTo>
                    <a:pt x="1588295" y="899597"/>
                    <a:pt x="1641541" y="922017"/>
                    <a:pt x="1687085" y="922017"/>
                  </a:cubicBezTo>
                  <a:cubicBezTo>
                    <a:pt x="1709505" y="922017"/>
                    <a:pt x="1732630" y="914306"/>
                    <a:pt x="1755050" y="906604"/>
                  </a:cubicBezTo>
                  <a:cubicBezTo>
                    <a:pt x="1823014" y="868771"/>
                    <a:pt x="1846129" y="785394"/>
                    <a:pt x="1808296" y="717439"/>
                  </a:cubicBezTo>
                  <a:lnTo>
                    <a:pt x="1641550" y="437194"/>
                  </a:lnTo>
                  <a:cubicBezTo>
                    <a:pt x="1603717" y="369230"/>
                    <a:pt x="1520340" y="346115"/>
                    <a:pt x="1452385" y="383948"/>
                  </a:cubicBezTo>
                  <a:cubicBezTo>
                    <a:pt x="1384430" y="421781"/>
                    <a:pt x="1361306" y="505158"/>
                    <a:pt x="1399139" y="573113"/>
                  </a:cubicBezTo>
                  <a:lnTo>
                    <a:pt x="1565875" y="854053"/>
                  </a:lnTo>
                  <a:close/>
                  <a:moveTo>
                    <a:pt x="2912462" y="596923"/>
                  </a:moveTo>
                  <a:cubicBezTo>
                    <a:pt x="2988129" y="596923"/>
                    <a:pt x="3048381" y="536670"/>
                    <a:pt x="3048381" y="461004"/>
                  </a:cubicBezTo>
                  <a:lnTo>
                    <a:pt x="3048381" y="135919"/>
                  </a:lnTo>
                  <a:cubicBezTo>
                    <a:pt x="3048381" y="60253"/>
                    <a:pt x="2988129" y="0"/>
                    <a:pt x="2912462" y="0"/>
                  </a:cubicBezTo>
                  <a:cubicBezTo>
                    <a:pt x="2836796" y="0"/>
                    <a:pt x="2776543" y="60253"/>
                    <a:pt x="2776543" y="135919"/>
                  </a:cubicBezTo>
                  <a:lnTo>
                    <a:pt x="2776543" y="461004"/>
                  </a:lnTo>
                  <a:cubicBezTo>
                    <a:pt x="2768832" y="535975"/>
                    <a:pt x="2829085" y="596923"/>
                    <a:pt x="2912462" y="596923"/>
                  </a:cubicBezTo>
                  <a:close/>
                  <a:moveTo>
                    <a:pt x="461004" y="2768137"/>
                  </a:moveTo>
                  <a:lnTo>
                    <a:pt x="135919" y="2768137"/>
                  </a:lnTo>
                  <a:cubicBezTo>
                    <a:pt x="60253" y="2768137"/>
                    <a:pt x="0" y="2828390"/>
                    <a:pt x="0" y="2904056"/>
                  </a:cubicBezTo>
                  <a:cubicBezTo>
                    <a:pt x="0" y="2979722"/>
                    <a:pt x="60253" y="3039975"/>
                    <a:pt x="135919" y="3039975"/>
                  </a:cubicBezTo>
                  <a:lnTo>
                    <a:pt x="461004" y="3039975"/>
                  </a:lnTo>
                  <a:cubicBezTo>
                    <a:pt x="536670" y="3039975"/>
                    <a:pt x="596923" y="2979722"/>
                    <a:pt x="596923" y="2904056"/>
                  </a:cubicBezTo>
                  <a:cubicBezTo>
                    <a:pt x="596923" y="2828390"/>
                    <a:pt x="536670" y="2768137"/>
                    <a:pt x="461004" y="2768137"/>
                  </a:cubicBezTo>
                  <a:close/>
                  <a:moveTo>
                    <a:pt x="5689710" y="2768137"/>
                  </a:moveTo>
                  <a:lnTo>
                    <a:pt x="5364626" y="2768137"/>
                  </a:lnTo>
                  <a:cubicBezTo>
                    <a:pt x="5288959" y="2768137"/>
                    <a:pt x="5228706" y="2828390"/>
                    <a:pt x="5228706" y="2904056"/>
                  </a:cubicBezTo>
                  <a:cubicBezTo>
                    <a:pt x="5228706" y="2979722"/>
                    <a:pt x="5288959" y="3039975"/>
                    <a:pt x="5364626" y="3039975"/>
                  </a:cubicBezTo>
                  <a:lnTo>
                    <a:pt x="5689710" y="3039975"/>
                  </a:lnTo>
                  <a:cubicBezTo>
                    <a:pt x="5765376" y="3039975"/>
                    <a:pt x="5825629" y="2979722"/>
                    <a:pt x="5825629" y="2904056"/>
                  </a:cubicBezTo>
                  <a:cubicBezTo>
                    <a:pt x="5825629" y="2828390"/>
                    <a:pt x="5765376" y="2768137"/>
                    <a:pt x="5689710" y="2768137"/>
                  </a:cubicBezTo>
                  <a:close/>
                  <a:moveTo>
                    <a:pt x="5439587" y="1451681"/>
                  </a:moveTo>
                  <a:cubicBezTo>
                    <a:pt x="5401754" y="1383716"/>
                    <a:pt x="5318376" y="1360601"/>
                    <a:pt x="5250422" y="1398434"/>
                  </a:cubicBezTo>
                  <a:lnTo>
                    <a:pt x="4970177" y="1565180"/>
                  </a:lnTo>
                  <a:cubicBezTo>
                    <a:pt x="4902222" y="1603013"/>
                    <a:pt x="4879098" y="1686390"/>
                    <a:pt x="4916931" y="1754345"/>
                  </a:cubicBezTo>
                  <a:cubicBezTo>
                    <a:pt x="4939351" y="1799890"/>
                    <a:pt x="4992597" y="1822310"/>
                    <a:pt x="5038141" y="1822310"/>
                  </a:cubicBezTo>
                  <a:cubicBezTo>
                    <a:pt x="5060561" y="1822310"/>
                    <a:pt x="5083686" y="1814598"/>
                    <a:pt x="5106096" y="1806896"/>
                  </a:cubicBezTo>
                  <a:lnTo>
                    <a:pt x="5386341" y="1640151"/>
                  </a:lnTo>
                  <a:cubicBezTo>
                    <a:pt x="5455000" y="1603013"/>
                    <a:pt x="5477420" y="1519635"/>
                    <a:pt x="5439587" y="1451681"/>
                  </a:cubicBezTo>
                  <a:close/>
                  <a:moveTo>
                    <a:pt x="4698339" y="2889347"/>
                  </a:moveTo>
                  <a:cubicBezTo>
                    <a:pt x="4698339" y="3199723"/>
                    <a:pt x="4614961" y="3502388"/>
                    <a:pt x="4463629" y="3774931"/>
                  </a:cubicBezTo>
                  <a:cubicBezTo>
                    <a:pt x="4455927" y="3797351"/>
                    <a:pt x="4448215" y="3812764"/>
                    <a:pt x="4433497" y="3828177"/>
                  </a:cubicBezTo>
                  <a:lnTo>
                    <a:pt x="4418084" y="3850597"/>
                  </a:lnTo>
                  <a:cubicBezTo>
                    <a:pt x="4357831" y="3941677"/>
                    <a:pt x="4296873" y="4032061"/>
                    <a:pt x="4221207" y="4107727"/>
                  </a:cubicBezTo>
                  <a:cubicBezTo>
                    <a:pt x="3956376" y="4478356"/>
                    <a:pt x="3820456" y="4796434"/>
                    <a:pt x="3827463" y="5000317"/>
                  </a:cubicBezTo>
                  <a:lnTo>
                    <a:pt x="3827463" y="5008029"/>
                  </a:lnTo>
                  <a:cubicBezTo>
                    <a:pt x="3827463" y="5023442"/>
                    <a:pt x="3835175" y="5045862"/>
                    <a:pt x="3835175" y="5068282"/>
                  </a:cubicBezTo>
                  <a:lnTo>
                    <a:pt x="3835175" y="5719156"/>
                  </a:lnTo>
                  <a:cubicBezTo>
                    <a:pt x="3835175" y="6006407"/>
                    <a:pt x="3600465" y="6233406"/>
                    <a:pt x="3320925" y="6233406"/>
                  </a:cubicBezTo>
                  <a:lnTo>
                    <a:pt x="2481590" y="6233406"/>
                  </a:lnTo>
                  <a:cubicBezTo>
                    <a:pt x="2194338" y="6233406"/>
                    <a:pt x="1967340" y="5998696"/>
                    <a:pt x="1967340" y="5719156"/>
                  </a:cubicBezTo>
                  <a:lnTo>
                    <a:pt x="1967340" y="5068282"/>
                  </a:lnTo>
                  <a:cubicBezTo>
                    <a:pt x="1967340" y="5052869"/>
                    <a:pt x="1967340" y="5045862"/>
                    <a:pt x="1967340" y="5030449"/>
                  </a:cubicBezTo>
                  <a:cubicBezTo>
                    <a:pt x="1967340" y="5022738"/>
                    <a:pt x="1967340" y="5008029"/>
                    <a:pt x="1967340" y="5000327"/>
                  </a:cubicBezTo>
                  <a:cubicBezTo>
                    <a:pt x="1975051" y="4803450"/>
                    <a:pt x="1838427" y="4493084"/>
                    <a:pt x="1589009" y="4130157"/>
                  </a:cubicBezTo>
                  <a:cubicBezTo>
                    <a:pt x="1505631" y="4039077"/>
                    <a:pt x="1422263" y="3940991"/>
                    <a:pt x="1362010" y="3827492"/>
                  </a:cubicBezTo>
                  <a:cubicBezTo>
                    <a:pt x="1354308" y="3812079"/>
                    <a:pt x="1346597" y="3805072"/>
                    <a:pt x="1339590" y="3789659"/>
                  </a:cubicBezTo>
                  <a:cubicBezTo>
                    <a:pt x="1180547" y="3517116"/>
                    <a:pt x="1097179" y="3206749"/>
                    <a:pt x="1097179" y="2897068"/>
                  </a:cubicBezTo>
                  <a:cubicBezTo>
                    <a:pt x="1097179" y="1905697"/>
                    <a:pt x="1907096" y="1096484"/>
                    <a:pt x="2897763" y="1096484"/>
                  </a:cubicBezTo>
                  <a:cubicBezTo>
                    <a:pt x="3888421" y="1088763"/>
                    <a:pt x="4698339" y="1897976"/>
                    <a:pt x="4698339" y="2889347"/>
                  </a:cubicBezTo>
                  <a:close/>
                  <a:moveTo>
                    <a:pt x="3555625" y="5143929"/>
                  </a:moveTo>
                  <a:lnTo>
                    <a:pt x="2246880" y="5143929"/>
                  </a:lnTo>
                  <a:lnTo>
                    <a:pt x="2246880" y="5401059"/>
                  </a:lnTo>
                  <a:lnTo>
                    <a:pt x="3555625" y="5401059"/>
                  </a:lnTo>
                  <a:lnTo>
                    <a:pt x="3555625" y="5143929"/>
                  </a:lnTo>
                  <a:lnTo>
                    <a:pt x="3555625" y="5143929"/>
                  </a:lnTo>
                  <a:close/>
                  <a:moveTo>
                    <a:pt x="3555625" y="5734550"/>
                  </a:moveTo>
                  <a:lnTo>
                    <a:pt x="3555625" y="5681304"/>
                  </a:lnTo>
                  <a:lnTo>
                    <a:pt x="2246880" y="5681304"/>
                  </a:lnTo>
                  <a:lnTo>
                    <a:pt x="2246880" y="5734550"/>
                  </a:lnTo>
                  <a:cubicBezTo>
                    <a:pt x="2262293" y="5855761"/>
                    <a:pt x="2360379" y="5946135"/>
                    <a:pt x="2481590" y="5946135"/>
                  </a:cubicBezTo>
                  <a:lnTo>
                    <a:pt x="3321629" y="5946135"/>
                  </a:lnTo>
                  <a:cubicBezTo>
                    <a:pt x="3442126" y="5946135"/>
                    <a:pt x="3540916" y="5855761"/>
                    <a:pt x="3555625" y="5734550"/>
                  </a:cubicBezTo>
                  <a:close/>
                  <a:moveTo>
                    <a:pt x="4418084" y="2889347"/>
                  </a:moveTo>
                  <a:cubicBezTo>
                    <a:pt x="4418084" y="2049308"/>
                    <a:pt x="3737088" y="1368303"/>
                    <a:pt x="2897040" y="1368303"/>
                  </a:cubicBezTo>
                  <a:cubicBezTo>
                    <a:pt x="2056991" y="1368303"/>
                    <a:pt x="1376005" y="2049308"/>
                    <a:pt x="1376005" y="2889347"/>
                  </a:cubicBezTo>
                  <a:cubicBezTo>
                    <a:pt x="1376005" y="3161890"/>
                    <a:pt x="1451671" y="3426722"/>
                    <a:pt x="1587590" y="3661432"/>
                  </a:cubicBezTo>
                  <a:lnTo>
                    <a:pt x="1587590" y="3661432"/>
                  </a:lnTo>
                  <a:cubicBezTo>
                    <a:pt x="1587590" y="3661432"/>
                    <a:pt x="1587590" y="3661432"/>
                    <a:pt x="1587590" y="3669134"/>
                  </a:cubicBezTo>
                  <a:cubicBezTo>
                    <a:pt x="1647843" y="3767220"/>
                    <a:pt x="1716503" y="3858299"/>
                    <a:pt x="1792169" y="3941677"/>
                  </a:cubicBezTo>
                  <a:cubicBezTo>
                    <a:pt x="1799880" y="3949388"/>
                    <a:pt x="1799880" y="3949388"/>
                    <a:pt x="1807582" y="3957090"/>
                  </a:cubicBezTo>
                  <a:cubicBezTo>
                    <a:pt x="2057000" y="4313001"/>
                    <a:pt x="2201326" y="4615665"/>
                    <a:pt x="2239159" y="4865093"/>
                  </a:cubicBezTo>
                  <a:lnTo>
                    <a:pt x="3563336" y="4865093"/>
                  </a:lnTo>
                  <a:cubicBezTo>
                    <a:pt x="3608880" y="4554717"/>
                    <a:pt x="3820466" y="4199511"/>
                    <a:pt x="4009631" y="3934670"/>
                  </a:cubicBezTo>
                  <a:cubicBezTo>
                    <a:pt x="4009631" y="3926959"/>
                    <a:pt x="4017343" y="3926959"/>
                    <a:pt x="4025045" y="3919257"/>
                  </a:cubicBezTo>
                  <a:cubicBezTo>
                    <a:pt x="4093009" y="3851292"/>
                    <a:pt x="4153957" y="3767924"/>
                    <a:pt x="4198797" y="3684547"/>
                  </a:cubicBezTo>
                  <a:cubicBezTo>
                    <a:pt x="4198797" y="3676835"/>
                    <a:pt x="4206508" y="3676835"/>
                    <a:pt x="4206508" y="3669134"/>
                  </a:cubicBezTo>
                  <a:cubicBezTo>
                    <a:pt x="4206508" y="3661422"/>
                    <a:pt x="4214220" y="3661432"/>
                    <a:pt x="4214220" y="3653720"/>
                  </a:cubicBezTo>
                  <a:cubicBezTo>
                    <a:pt x="4350129" y="3426722"/>
                    <a:pt x="4418084" y="3161890"/>
                    <a:pt x="4418084" y="2889347"/>
                  </a:cubicBezTo>
                  <a:close/>
                  <a:moveTo>
                    <a:pt x="854748" y="1565180"/>
                  </a:moveTo>
                  <a:lnTo>
                    <a:pt x="574503" y="1398434"/>
                  </a:lnTo>
                  <a:cubicBezTo>
                    <a:pt x="506539" y="1360601"/>
                    <a:pt x="423171" y="1383021"/>
                    <a:pt x="385338" y="1451681"/>
                  </a:cubicBezTo>
                  <a:cubicBezTo>
                    <a:pt x="347505" y="1519645"/>
                    <a:pt x="369925" y="1603013"/>
                    <a:pt x="438584" y="1640846"/>
                  </a:cubicBezTo>
                  <a:lnTo>
                    <a:pt x="718829" y="1807591"/>
                  </a:lnTo>
                  <a:cubicBezTo>
                    <a:pt x="741249" y="1823005"/>
                    <a:pt x="764373" y="1823005"/>
                    <a:pt x="786793" y="1823005"/>
                  </a:cubicBezTo>
                  <a:cubicBezTo>
                    <a:pt x="832337" y="1823005"/>
                    <a:pt x="884879" y="1800585"/>
                    <a:pt x="908004" y="1755040"/>
                  </a:cubicBezTo>
                  <a:cubicBezTo>
                    <a:pt x="945132" y="1686390"/>
                    <a:pt x="922712" y="1603013"/>
                    <a:pt x="854748" y="1565180"/>
                  </a:cubicBezTo>
                  <a:close/>
                </a:path>
              </a:pathLst>
            </a:custGeom>
            <a:solidFill>
              <a:schemeClr val="bg1"/>
            </a:solidFill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1"/>
                </a:solidFill>
                <a:highlight>
                  <a:srgbClr val="E9E9E9"/>
                </a:highlight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E2CE31C-3DDF-0E5A-BF41-A67B064811B8}"/>
              </a:ext>
            </a:extLst>
          </p:cNvPr>
          <p:cNvSpPr txBox="1"/>
          <p:nvPr/>
        </p:nvSpPr>
        <p:spPr>
          <a:xfrm>
            <a:off x="11681927" y="6242180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7869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F097C16C-3738-0144-93D7-5797520E1192}"/>
              </a:ext>
            </a:extLst>
          </p:cNvPr>
          <p:cNvSpPr/>
          <p:nvPr/>
        </p:nvSpPr>
        <p:spPr>
          <a:xfrm>
            <a:off x="472947" y="1360744"/>
            <a:ext cx="6564850" cy="5204443"/>
          </a:xfrm>
          <a:prstGeom prst="roundRect">
            <a:avLst>
              <a:gd name="adj" fmla="val 1167"/>
            </a:avLst>
          </a:prstGeom>
          <a:solidFill>
            <a:srgbClr val="2B3646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D14FE04E-A593-E845-AE80-01EDF475D773}"/>
              </a:ext>
            </a:extLst>
          </p:cNvPr>
          <p:cNvSpPr/>
          <p:nvPr/>
        </p:nvSpPr>
        <p:spPr>
          <a:xfrm>
            <a:off x="7286558" y="292812"/>
            <a:ext cx="4541347" cy="6272376"/>
          </a:xfrm>
          <a:prstGeom prst="roundRect">
            <a:avLst>
              <a:gd name="adj" fmla="val 2115"/>
            </a:avLst>
          </a:prstGeom>
          <a:solidFill>
            <a:srgbClr val="2B3646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B1DE155-52D4-FF47-59E5-A3109CE2E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663958"/>
              </p:ext>
            </p:extLst>
          </p:nvPr>
        </p:nvGraphicFramePr>
        <p:xfrm>
          <a:off x="966652" y="3178825"/>
          <a:ext cx="5704114" cy="3143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6745">
                  <a:extLst>
                    <a:ext uri="{9D8B030D-6E8A-4147-A177-3AD203B41FA5}">
                      <a16:colId xmlns:a16="http://schemas.microsoft.com/office/drawing/2014/main" val="2178911807"/>
                    </a:ext>
                  </a:extLst>
                </a:gridCol>
                <a:gridCol w="1615022">
                  <a:extLst>
                    <a:ext uri="{9D8B030D-6E8A-4147-A177-3AD203B41FA5}">
                      <a16:colId xmlns:a16="http://schemas.microsoft.com/office/drawing/2014/main" val="3803205656"/>
                    </a:ext>
                  </a:extLst>
                </a:gridCol>
                <a:gridCol w="1602347">
                  <a:extLst>
                    <a:ext uri="{9D8B030D-6E8A-4147-A177-3AD203B41FA5}">
                      <a16:colId xmlns:a16="http://schemas.microsoft.com/office/drawing/2014/main" val="498225980"/>
                    </a:ext>
                  </a:extLst>
                </a:gridCol>
              </a:tblGrid>
              <a:tr h="1277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Регион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Численность поголовья в 2021 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Необходимое количество собак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941883"/>
                  </a:ext>
                </a:extLst>
              </a:tr>
              <a:tr h="3388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Чукотский АО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51653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344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799835"/>
                  </a:ext>
                </a:extLst>
              </a:tr>
              <a:tr h="3811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Камчатский край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8056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697621"/>
                  </a:ext>
                </a:extLst>
              </a:tr>
              <a:tr h="36708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Магаданская область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6500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250225"/>
                  </a:ext>
                </a:extLst>
              </a:tr>
              <a:tr h="3390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Якутия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41099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274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727202"/>
                  </a:ext>
                </a:extLst>
              </a:tr>
              <a:tr h="4313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107308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715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23126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B47DC51-1762-A9A6-F042-C38FF4189CAA}"/>
              </a:ext>
            </a:extLst>
          </p:cNvPr>
          <p:cNvSpPr txBox="1"/>
          <p:nvPr/>
        </p:nvSpPr>
        <p:spPr>
          <a:xfrm>
            <a:off x="643613" y="1623670"/>
            <a:ext cx="6223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 среднем одна обученная собака может обслуживать стадо из 150 оленей. 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 </a:t>
            </a:r>
            <a:r>
              <a:rPr lang="ru-RU" sz="18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соответствии с расчетами всего необходимо 715 собак для пастьбы оленей в лесотундровой и таежной зонах. 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C79CB82A-DA5C-5C37-745E-0FBD90E6B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782206"/>
              </p:ext>
            </p:extLst>
          </p:nvPr>
        </p:nvGraphicFramePr>
        <p:xfrm>
          <a:off x="7286558" y="1449422"/>
          <a:ext cx="4541347" cy="5000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D0E807C8-AEA3-A885-3016-B2D09155856F}"/>
              </a:ext>
            </a:extLst>
          </p:cNvPr>
          <p:cNvSpPr txBox="1"/>
          <p:nvPr/>
        </p:nvSpPr>
        <p:spPr>
          <a:xfrm>
            <a:off x="7566981" y="566929"/>
            <a:ext cx="412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Необходимое количество собак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50D7C-9260-6A5A-C5B7-31F07C07739C}"/>
              </a:ext>
            </a:extLst>
          </p:cNvPr>
          <p:cNvSpPr txBox="1"/>
          <p:nvPr/>
        </p:nvSpPr>
        <p:spPr>
          <a:xfrm>
            <a:off x="11547986" y="6195856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A2BFE7-D61D-5A20-60C1-48A1B0417D41}"/>
              </a:ext>
            </a:extLst>
          </p:cNvPr>
          <p:cNvSpPr txBox="1"/>
          <p:nvPr/>
        </p:nvSpPr>
        <p:spPr>
          <a:xfrm>
            <a:off x="504055" y="482699"/>
            <a:ext cx="5013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Потенциальные заказчики</a:t>
            </a:r>
          </a:p>
        </p:txBody>
      </p:sp>
    </p:spTree>
    <p:extLst>
      <p:ext uri="{BB962C8B-B14F-4D97-AF65-F5344CB8AC3E}">
        <p14:creationId xmlns:p14="http://schemas.microsoft.com/office/powerpoint/2010/main" val="3188580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34B02D8C-2FC9-D842-A4CF-C5B5D2FCA5A0}"/>
              </a:ext>
            </a:extLst>
          </p:cNvPr>
          <p:cNvSpPr/>
          <p:nvPr/>
        </p:nvSpPr>
        <p:spPr>
          <a:xfrm>
            <a:off x="0" y="2319"/>
            <a:ext cx="12192000" cy="319775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0B61E0B-2EF7-C24F-B11E-3CFDCB8FB2F8}"/>
              </a:ext>
            </a:extLst>
          </p:cNvPr>
          <p:cNvSpPr/>
          <p:nvPr/>
        </p:nvSpPr>
        <p:spPr>
          <a:xfrm>
            <a:off x="0" y="36510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Оборот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5" name="Rectángulo redondeado 9">
            <a:extLst>
              <a:ext uri="{FF2B5EF4-FFF2-40B4-BE49-F238E27FC236}">
                <a16:creationId xmlns:a16="http://schemas.microsoft.com/office/drawing/2014/main" id="{47932380-3B85-0584-DB50-E09ACC410367}"/>
              </a:ext>
            </a:extLst>
          </p:cNvPr>
          <p:cNvSpPr/>
          <p:nvPr/>
        </p:nvSpPr>
        <p:spPr>
          <a:xfrm>
            <a:off x="576982" y="1138336"/>
            <a:ext cx="11038033" cy="5249018"/>
          </a:xfrm>
          <a:prstGeom prst="roundRect">
            <a:avLst>
              <a:gd name="adj" fmla="val 2554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B654553-43D1-48D7-41CD-BBF04C6A2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837808"/>
              </p:ext>
            </p:extLst>
          </p:nvPr>
        </p:nvGraphicFramePr>
        <p:xfrm>
          <a:off x="976601" y="1465151"/>
          <a:ext cx="10238793" cy="464058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92457">
                  <a:extLst>
                    <a:ext uri="{9D8B030D-6E8A-4147-A177-3AD203B41FA5}">
                      <a16:colId xmlns:a16="http://schemas.microsoft.com/office/drawing/2014/main" val="2813613003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2953455775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734053356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3813672424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68688174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1460790708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738622104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849496724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2062443286"/>
                    </a:ext>
                  </a:extLst>
                </a:gridCol>
                <a:gridCol w="860704">
                  <a:extLst>
                    <a:ext uri="{9D8B030D-6E8A-4147-A177-3AD203B41FA5}">
                      <a16:colId xmlns:a16="http://schemas.microsoft.com/office/drawing/2014/main" val="2237927127"/>
                    </a:ext>
                  </a:extLst>
                </a:gridCol>
              </a:tblGrid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2026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11513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Рост поголовья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32259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в т.ч. суки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9427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кобели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198404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Покупка, 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2541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в т.ч. суки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134529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кобели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752214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Из них Исландия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8368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Россия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327476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Племенное поголовье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40442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в т.ч. суки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868882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кобели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175971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Родившиеся щенки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50808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в т.ч. суки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626913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кобели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91143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13528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Продажа собак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526023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в т.ч. суки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221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кобели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640419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0088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Содержится собак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2131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B9B0E76-A733-F64C-0EDB-55FF3F0D2D97}"/>
              </a:ext>
            </a:extLst>
          </p:cNvPr>
          <p:cNvSpPr txBox="1"/>
          <p:nvPr/>
        </p:nvSpPr>
        <p:spPr>
          <a:xfrm>
            <a:off x="11681927" y="6260842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46625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79782BEA-2772-6441-87EA-A5545485E759}"/>
              </a:ext>
            </a:extLst>
          </p:cNvPr>
          <p:cNvSpPr/>
          <p:nvPr/>
        </p:nvSpPr>
        <p:spPr>
          <a:xfrm>
            <a:off x="664205" y="596348"/>
            <a:ext cx="10863590" cy="5953742"/>
          </a:xfrm>
          <a:prstGeom prst="roundRect">
            <a:avLst>
              <a:gd name="adj" fmla="val 1795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D087CBD-D7E1-BB45-99EB-0CFD3734A102}"/>
              </a:ext>
            </a:extLst>
          </p:cNvPr>
          <p:cNvSpPr txBox="1"/>
          <p:nvPr/>
        </p:nvSpPr>
        <p:spPr>
          <a:xfrm>
            <a:off x="1691951" y="77077"/>
            <a:ext cx="88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cap="none" dirty="0">
                <a:latin typeface="Century Gothic" panose="020B0502020202020204" pitchFamily="34" charset="0"/>
              </a:rPr>
              <a:t>Финансовый анализ проекта для питомника, тыс. руб.</a:t>
            </a:r>
            <a:r>
              <a:rPr lang="es-ES" sz="2400" b="1" dirty="0"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27" name="Таблица 26">
            <a:extLst>
              <a:ext uri="{FF2B5EF4-FFF2-40B4-BE49-F238E27FC236}">
                <a16:creationId xmlns:a16="http://schemas.microsoft.com/office/drawing/2014/main" id="{CC0F2323-CE69-A7CF-FA3A-291567613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94104"/>
              </p:ext>
            </p:extLst>
          </p:nvPr>
        </p:nvGraphicFramePr>
        <p:xfrm>
          <a:off x="957943" y="814842"/>
          <a:ext cx="10276115" cy="544681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483428">
                  <a:extLst>
                    <a:ext uri="{9D8B030D-6E8A-4147-A177-3AD203B41FA5}">
                      <a16:colId xmlns:a16="http://schemas.microsoft.com/office/drawing/2014/main" val="4118822450"/>
                    </a:ext>
                  </a:extLst>
                </a:gridCol>
                <a:gridCol w="848786">
                  <a:extLst>
                    <a:ext uri="{9D8B030D-6E8A-4147-A177-3AD203B41FA5}">
                      <a16:colId xmlns:a16="http://schemas.microsoft.com/office/drawing/2014/main" val="4004162883"/>
                    </a:ext>
                  </a:extLst>
                </a:gridCol>
                <a:gridCol w="915438">
                  <a:extLst>
                    <a:ext uri="{9D8B030D-6E8A-4147-A177-3AD203B41FA5}">
                      <a16:colId xmlns:a16="http://schemas.microsoft.com/office/drawing/2014/main" val="1397533020"/>
                    </a:ext>
                  </a:extLst>
                </a:gridCol>
                <a:gridCol w="915438">
                  <a:extLst>
                    <a:ext uri="{9D8B030D-6E8A-4147-A177-3AD203B41FA5}">
                      <a16:colId xmlns:a16="http://schemas.microsoft.com/office/drawing/2014/main" val="1671679082"/>
                    </a:ext>
                  </a:extLst>
                </a:gridCol>
                <a:gridCol w="915438">
                  <a:extLst>
                    <a:ext uri="{9D8B030D-6E8A-4147-A177-3AD203B41FA5}">
                      <a16:colId xmlns:a16="http://schemas.microsoft.com/office/drawing/2014/main" val="115247778"/>
                    </a:ext>
                  </a:extLst>
                </a:gridCol>
                <a:gridCol w="734929">
                  <a:extLst>
                    <a:ext uri="{9D8B030D-6E8A-4147-A177-3AD203B41FA5}">
                      <a16:colId xmlns:a16="http://schemas.microsoft.com/office/drawing/2014/main" val="1440915057"/>
                    </a:ext>
                  </a:extLst>
                </a:gridCol>
                <a:gridCol w="799397">
                  <a:extLst>
                    <a:ext uri="{9D8B030D-6E8A-4147-A177-3AD203B41FA5}">
                      <a16:colId xmlns:a16="http://schemas.microsoft.com/office/drawing/2014/main" val="89615430"/>
                    </a:ext>
                  </a:extLst>
                </a:gridCol>
                <a:gridCol w="799397">
                  <a:extLst>
                    <a:ext uri="{9D8B030D-6E8A-4147-A177-3AD203B41FA5}">
                      <a16:colId xmlns:a16="http://schemas.microsoft.com/office/drawing/2014/main" val="3239400264"/>
                    </a:ext>
                  </a:extLst>
                </a:gridCol>
                <a:gridCol w="863864">
                  <a:extLst>
                    <a:ext uri="{9D8B030D-6E8A-4147-A177-3AD203B41FA5}">
                      <a16:colId xmlns:a16="http://schemas.microsoft.com/office/drawing/2014/main" val="3589168221"/>
                    </a:ext>
                  </a:extLst>
                </a:gridCol>
              </a:tblGrid>
              <a:tr h="2959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Показатели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1897865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7439957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Инвестиционные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2 388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1 220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1 220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0062652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89524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Текущие расходы,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1 556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3 119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3 222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65258350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В том числе: Затраты на корма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179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8695185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b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Коммунальные платежи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1903703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b">
                        <a:tabLst/>
                      </a:pPr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Оплата труда с начислениями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1 380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2 760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291777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Century Gothic" panose="020B0502020202020204" pitchFamily="34" charset="0"/>
                        </a:rPr>
                        <a:t>Денежные поступления от проекта,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1 797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5 455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8 238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9 488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8 238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9 488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8 238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5533865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ctr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В том числе: Вакцинации домашних питомцев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6946470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ctr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Услуги ветеринара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1691864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ctr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Занятия кинолога с собаками населения 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016747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ctr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Обучение оленеводов-клиентов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1 050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1 600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1 850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1 850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1 600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24845771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marL="0" indent="177800" algn="l" fontAlgn="ctr"/>
                      <a:r>
                        <a:rPr lang="ru-RU" sz="1400" i="1" u="none" strike="noStrike" dirty="0">
                          <a:effectLst/>
                          <a:latin typeface="Century Gothic" panose="020B0502020202020204" pitchFamily="34" charset="0"/>
                        </a:rPr>
                        <a:t>Продажа собак оленеводам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1 300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4 200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8420188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Чистые выгоды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-3 833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-2 542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1 013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5 016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5 266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5 016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5 266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5 016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2089766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Диск. Чистые выгоды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-3 686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-2 350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901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4 288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4 329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3 965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4 002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3 665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84372809"/>
                  </a:ext>
                </a:extLst>
              </a:tr>
              <a:tr h="295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Диск. ЧВ нарастающим итогом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-3 686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-6 036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-5 135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-847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3 482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7 446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11 448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15 114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07628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C87D25-A0C2-5CB6-B4F8-BE9E76882203}"/>
              </a:ext>
            </a:extLst>
          </p:cNvPr>
          <p:cNvSpPr txBox="1"/>
          <p:nvPr/>
        </p:nvSpPr>
        <p:spPr>
          <a:xfrm>
            <a:off x="11681927" y="6260842"/>
            <a:ext cx="24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49888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79782BEA-2772-6441-87EA-A5545485E759}"/>
              </a:ext>
            </a:extLst>
          </p:cNvPr>
          <p:cNvSpPr/>
          <p:nvPr/>
        </p:nvSpPr>
        <p:spPr>
          <a:xfrm>
            <a:off x="678023" y="476040"/>
            <a:ext cx="10863590" cy="6309486"/>
          </a:xfrm>
          <a:prstGeom prst="roundRect">
            <a:avLst>
              <a:gd name="adj" fmla="val 1795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D087CBD-D7E1-BB45-99EB-0CFD3734A102}"/>
              </a:ext>
            </a:extLst>
          </p:cNvPr>
          <p:cNvSpPr txBox="1"/>
          <p:nvPr/>
        </p:nvSpPr>
        <p:spPr>
          <a:xfrm>
            <a:off x="664205" y="72474"/>
            <a:ext cx="10863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Финансовый анализ влияния проекта на оленеводов, покупающих собак, тыс. руб.</a:t>
            </a:r>
            <a:r>
              <a:rPr lang="es-ES" sz="2000" dirty="0"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F6C3A60-335B-3D38-EE38-561DE8B92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421524"/>
              </p:ext>
            </p:extLst>
          </p:nvPr>
        </p:nvGraphicFramePr>
        <p:xfrm>
          <a:off x="873962" y="676064"/>
          <a:ext cx="10444069" cy="590943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737509">
                  <a:extLst>
                    <a:ext uri="{9D8B030D-6E8A-4147-A177-3AD203B41FA5}">
                      <a16:colId xmlns:a16="http://schemas.microsoft.com/office/drawing/2014/main" val="957745627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3327204401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2531500330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3459870734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2646385308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3786151841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715388731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527365135"/>
                    </a:ext>
                  </a:extLst>
                </a:gridCol>
                <a:gridCol w="838320">
                  <a:extLst>
                    <a:ext uri="{9D8B030D-6E8A-4147-A177-3AD203B41FA5}">
                      <a16:colId xmlns:a16="http://schemas.microsoft.com/office/drawing/2014/main" val="3188514848"/>
                    </a:ext>
                  </a:extLst>
                </a:gridCol>
              </a:tblGrid>
              <a:tr h="1919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2030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331328"/>
                  </a:ext>
                </a:extLst>
              </a:tr>
              <a:tr h="19194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effectLst/>
                          <a:latin typeface="Century Gothic" panose="020B0502020202020204" pitchFamily="34" charset="0"/>
                        </a:rPr>
                        <a:t>Без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93447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Кол-во собак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218473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Собаки нарастающим итогом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494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586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168438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Затраты на содержание собак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2640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5712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9264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12336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15888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18960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22512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602086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К-во сохраненных голов оленей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1448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2963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632644"/>
                  </a:ext>
                </a:extLst>
              </a:tr>
              <a:tr h="378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Затраты на выращивание сохраненного поголовья</a:t>
                      </a: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1785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3855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4965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5925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994234"/>
                  </a:ext>
                </a:extLst>
              </a:tr>
              <a:tr h="378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Выгоды (стоимость сохраненного поголовья)</a:t>
                      </a: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1672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15306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24825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33057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42575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50807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60325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156196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Чистые выгоды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3609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7809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12666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16866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21722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25922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30778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277596"/>
                  </a:ext>
                </a:extLst>
              </a:tr>
              <a:tr h="19194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dirty="0">
                          <a:effectLst/>
                          <a:latin typeface="Century Gothic" panose="020B0502020202020204" pitchFamily="34" charset="0"/>
                        </a:rPr>
                        <a:t>С проектом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034355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Кол-во собак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222789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Собаки нарастающим итогом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469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874845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Затраты на покупку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4200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7400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927063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Затраты на содержание собак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582,4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2380,8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4979,2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7884,8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10278,4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13184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15577,6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18483,2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89226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К-во сохраненных голов оленей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1785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3855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4965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5925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7035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191333"/>
                  </a:ext>
                </a:extLst>
              </a:tr>
              <a:tr h="378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Затраты на выращивание сохраненного поголовья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1650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3570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5790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7710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9930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11850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14070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310295"/>
                  </a:ext>
                </a:extLst>
              </a:tr>
              <a:tr h="378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Выгоды (стоимость сохраненного поголовья)</a:t>
                      </a: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3344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14149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30613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49649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66113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85150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101614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120650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608059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Затраты, 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8231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14949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21075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24388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30514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33828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39953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703420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Чистые выгоды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1072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5918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15664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28574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41725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54636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67786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80697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41579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221909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Прирост чистых выгод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2309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7854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15909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24859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32914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41864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49919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789458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Дисконтир. ПЧВ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2134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6982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13599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20432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26012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31813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36475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610037"/>
                  </a:ext>
                </a:extLst>
              </a:tr>
              <a:tr h="191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Диск. ПЧВ нарастающим итогом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2345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9327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22926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43358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Century Gothic" panose="020B0502020202020204" pitchFamily="34" charset="0"/>
                        </a:rPr>
                        <a:t>69371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Century Gothic" panose="020B0502020202020204" pitchFamily="34" charset="0"/>
                        </a:rPr>
                        <a:t>101184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Century Gothic" panose="020B0502020202020204" pitchFamily="34" charset="0"/>
                        </a:rPr>
                        <a:t>137659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466" marR="6466" marT="646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94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7809B6F-7D60-E807-7701-59D2BDC6C3FE}"/>
              </a:ext>
            </a:extLst>
          </p:cNvPr>
          <p:cNvSpPr txBox="1"/>
          <p:nvPr/>
        </p:nvSpPr>
        <p:spPr>
          <a:xfrm>
            <a:off x="11612881" y="6383967"/>
            <a:ext cx="48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86625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6A47B8AE-01E5-0448-9E1E-A44CB814038C}"/>
              </a:ext>
            </a:extLst>
          </p:cNvPr>
          <p:cNvSpPr/>
          <p:nvPr/>
        </p:nvSpPr>
        <p:spPr>
          <a:xfrm>
            <a:off x="0" y="-393921"/>
            <a:ext cx="12192000" cy="3197752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4668424A-6B8E-EA4B-8F46-0410150FAA2E}"/>
              </a:ext>
            </a:extLst>
          </p:cNvPr>
          <p:cNvSpPr/>
          <p:nvPr/>
        </p:nvSpPr>
        <p:spPr>
          <a:xfrm>
            <a:off x="429370" y="2107095"/>
            <a:ext cx="11274950" cy="4007457"/>
          </a:xfrm>
          <a:prstGeom prst="roundRect">
            <a:avLst>
              <a:gd name="adj" fmla="val 2554"/>
            </a:avLst>
          </a:prstGeom>
          <a:solidFill>
            <a:schemeClr val="bg1"/>
          </a:solidFill>
          <a:ln>
            <a:noFill/>
          </a:ln>
          <a:effectLst>
            <a:outerShdw blurRad="901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C0D65B7-7E0E-674A-B067-8C4631D66D57}"/>
              </a:ext>
            </a:extLst>
          </p:cNvPr>
          <p:cNvSpPr txBox="1"/>
          <p:nvPr/>
        </p:nvSpPr>
        <p:spPr>
          <a:xfrm>
            <a:off x="0" y="352604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  <a:endParaRPr lang="es-ES" sz="4400" dirty="0"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2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2FDA7"/>
      </a:accent1>
      <a:accent2>
        <a:srgbClr val="2091FF"/>
      </a:accent2>
      <a:accent3>
        <a:srgbClr val="6645CF"/>
      </a:accent3>
      <a:accent4>
        <a:srgbClr val="FB4B5E"/>
      </a:accent4>
      <a:accent5>
        <a:srgbClr val="FFA84E"/>
      </a:accent5>
      <a:accent6>
        <a:srgbClr val="E251E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13186</TotalTime>
  <Words>1021</Words>
  <Application>Microsoft Office PowerPoint</Application>
  <PresentationFormat>Широкоэкранный</PresentationFormat>
  <Paragraphs>629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Century Gothic</vt:lpstr>
      <vt:lpstr>Roboto</vt:lpstr>
      <vt:lpstr>Tema de Office</vt:lpstr>
      <vt:lpstr>Проект разведения собак для выпаса северных оленей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Infographics  Super Kit</dc:title>
  <dc:creator>Yolanda Tamayo</dc:creator>
  <cp:lastModifiedBy>Арина Фролова</cp:lastModifiedBy>
  <cp:revision>299</cp:revision>
  <dcterms:created xsi:type="dcterms:W3CDTF">2020-05-04T08:49:58Z</dcterms:created>
  <dcterms:modified xsi:type="dcterms:W3CDTF">2023-04-28T04:10:46Z</dcterms:modified>
</cp:coreProperties>
</file>