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jnbcQGgm4vCcAUNXej9XFTKE2+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D6AD58-516B-4D49-BB03-8057EC7A9057}">
  <a:tblStyle styleId="{D2D6AD58-516B-4D49-BB03-8057EC7A905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-5075" y="1257875"/>
            <a:ext cx="5117700" cy="186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228600" lvl="0" marL="4953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"/>
              <a:buNone/>
            </a:pPr>
            <a:r>
              <a:rPr lang="ru" sz="2800"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sz="28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оступная кулинария - </a:t>
            </a:r>
            <a:r>
              <a:rPr b="1" lang="ru" sz="28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freeкули</a:t>
            </a:r>
            <a:endParaRPr b="1" sz="28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4953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1E3E6"/>
              </a:buClr>
              <a:buSzPts val="1000"/>
              <a:buFont typeface="Roboto"/>
              <a:buNone/>
            </a:pPr>
            <a:r>
              <a:t/>
            </a:r>
            <a:endParaRPr sz="1000">
              <a:solidFill>
                <a:srgbClr val="E1E3E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303400" y="1883075"/>
            <a:ext cx="63066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95300" marR="304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150"/>
              <a:buFont typeface="Roboto"/>
              <a:buNone/>
            </a:pPr>
            <a:r>
              <a:rPr lang="ru" sz="1150">
                <a:solidFill>
                  <a:srgbClr val="351C75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Решение данной проблемы очень важно, поскольку наш рацион очень сильно влияет на самочувствие. Питаясь неправильно, мы подвергаемся риску частой заболеваемости, что мешает в обучении, работе и т.д.</a:t>
            </a:r>
            <a:endParaRPr sz="1150">
              <a:solidFill>
                <a:srgbClr val="351C75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28600" lvl="0" marL="495300" marR="304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050"/>
              <a:buFont typeface="Roboto"/>
              <a:buNone/>
            </a:pPr>
            <a:r>
              <a:t/>
            </a:r>
            <a:endParaRPr sz="1050">
              <a:solidFill>
                <a:srgbClr val="351C75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5000"/>
              </a:lnSpc>
              <a:spcBef>
                <a:spcPts val="3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450">
              <a:solidFill>
                <a:srgbClr val="351C75"/>
              </a:solidFill>
              <a:highlight>
                <a:srgbClr val="674EA7"/>
              </a:highlight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2500" y="2514550"/>
            <a:ext cx="7229100" cy="216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b="1" i="0" lang="ru" sz="11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Молодое поколение питается неправильно не только в рамках качества еды, ее состава и витаминов, но и в финансовом план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е. В наше время имеют огромную популярность заведения с фастфудом, поскольку еда в них недорогая и быстрая, но к сожалению такая еда не является здоровой. Мы предлагаем приложение с помощью которого люди смогут приготовить еду самостоятельно, не затратив на это много времени, однако такие блюда будут полезны организму, быстры в приготовлении и иметь небольшую стоимость.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Согласно интернет исследованию, рынок приложений для рецептов будет расти на 14% каждый год. В Омской области за ноябрь в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yandex  рецепты </a:t>
            </a:r>
            <a:r>
              <a:rPr b="1" lang="ru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искали более 400 тыс.раз.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304800" rtl="0" algn="l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857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300">
                <a:highlight>
                  <a:schemeClr val="lt1"/>
                </a:highlight>
              </a:rPr>
              <a:t>студенты </a:t>
            </a:r>
            <a:endParaRPr sz="1300">
              <a:highlight>
                <a:schemeClr val="lt1"/>
              </a:highlight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>
                <a:highlight>
                  <a:schemeClr val="lt1"/>
                </a:highlight>
              </a:rPr>
              <a:t>люди, работающие удаленно </a:t>
            </a:r>
            <a:endParaRPr sz="1300">
              <a:highlight>
                <a:schemeClr val="lt1"/>
              </a:highlight>
            </a:endParaRPr>
          </a:p>
          <a:p>
            <a:pPr indent="-2730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>
                <a:highlight>
                  <a:schemeClr val="lt1"/>
                </a:highlight>
              </a:rPr>
              <a:t>люди с хроническими заболеваниями</a:t>
            </a:r>
            <a:endParaRPr sz="1300"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highlight>
                <a:schemeClr val="lt1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Неп</a:t>
            </a:r>
            <a:r>
              <a:rPr lang="ru" sz="1400"/>
              <a:t>равильное питание и распределение средств студентами.</a:t>
            </a:r>
            <a:endParaRPr sz="1400"/>
          </a:p>
          <a:p>
            <a:pPr indent="-3175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highlight>
                  <a:srgbClr val="FFFFFF"/>
                </a:highlight>
              </a:rPr>
              <a:t>Недостаток времени на приготовление здоровой пищи</a:t>
            </a:r>
            <a:endParaRPr sz="1400">
              <a:highlight>
                <a:srgbClr val="FFFFFF"/>
              </a:highlight>
            </a:endParaRPr>
          </a:p>
          <a:p>
            <a:pPr indent="-3175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Helvetica Neue"/>
              <a:buChar char="●"/>
            </a:pPr>
            <a:r>
              <a:rPr lang="ru" sz="1400">
                <a:highlight>
                  <a:srgbClr val="FFFFFF"/>
                </a:highlight>
              </a:rPr>
              <a:t>Некомпетентность в вопросах культуры питания</a:t>
            </a:r>
            <a:endParaRPr sz="1400">
              <a:highlight>
                <a:srgbClr val="FFFFFF"/>
              </a:highlight>
            </a:endParaRPr>
          </a:p>
          <a:p>
            <a:pPr indent="-3175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>
                <a:highlight>
                  <a:srgbClr val="FFFFFF"/>
                </a:highlight>
              </a:rPr>
              <a:t>Недостаток средств на приобретение здоровой еды</a:t>
            </a:r>
            <a:endParaRPr sz="1400">
              <a:highlight>
                <a:srgbClr val="FFFFFF"/>
              </a:highlight>
            </a:endParaRPr>
          </a:p>
          <a:p>
            <a:pPr indent="0" lvl="0" marL="0" marR="3048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>
              <a:highlight>
                <a:srgbClr val="333333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4069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57193" y="2017381"/>
            <a:ext cx="79932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Мы предлагаем своим потребителям мобильное приложение в котором будут собраны рецепты из бюджетных и легкодоступных продуктов, которые можно приготовить не имея особых навыков в кулинарии. Данные блюда не буду требовать большого затрата времени, денег и энергии. </a:t>
            </a:r>
            <a:r>
              <a:rPr lang="ru">
                <a:highlight>
                  <a:schemeClr val="lt1"/>
                </a:highlight>
              </a:rPr>
              <a:t>Рецепты в нашем мобильном приложении будут сгруппированы по различным категориям, также в приложении будет расширенный поиск и фильтрация записей. Пользователи смогут парой нажатий найти блюда, содержащие какой-то специальный ингредиент или принадлежащие к определённой кухне.</a:t>
            </a:r>
            <a:endParaRPr>
              <a:highlight>
                <a:schemeClr val="lt1"/>
              </a:highlight>
            </a:endParaRPr>
          </a:p>
          <a:p>
            <a:pPr indent="-304800" lvl="0" marL="4572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Каждая стадия приготовления будет снабжена фотографиями и описаниями. На отдельной вкладке можно посмотреть такие параметры, как пищевая ценность, содержание белков, жиров и углеводов .</a:t>
            </a:r>
            <a:endParaRPr>
              <a:highlight>
                <a:schemeClr val="lt1"/>
              </a:highlight>
            </a:endParaRPr>
          </a:p>
          <a:p>
            <a:pPr indent="-228600" lvl="0" marL="495300" marR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1E3E6"/>
              </a:buClr>
              <a:buSzPts val="1200"/>
              <a:buFont typeface="Raleway"/>
              <a:buNone/>
            </a:pPr>
            <a:r>
              <a:t/>
            </a:r>
            <a:endParaRPr>
              <a:solidFill>
                <a:srgbClr val="E1E3E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/>
          <p:nvPr>
            <p:ph idx="1" type="body"/>
          </p:nvPr>
        </p:nvSpPr>
        <p:spPr>
          <a:xfrm>
            <a:off x="401732" y="1837506"/>
            <a:ext cx="7743900" cy="21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>
                <a:highlight>
                  <a:schemeClr val="lt1"/>
                </a:highlight>
              </a:rPr>
              <a:t>Мы, стартап “freeкули”, помогаем людям, в частности студентам, не имеющим много времени, денег и хороших кулинарных навыков питаться правильно, сбалансировано и здоровО.</a:t>
            </a:r>
            <a:endParaRPr sz="1300">
              <a:highlight>
                <a:schemeClr val="lt1"/>
              </a:highlight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>
                <a:highlight>
                  <a:schemeClr val="lt1"/>
                </a:highlight>
              </a:rPr>
              <a:t>Многие не имеют возможности потратить много времени и денег для приготовления здоровой пищи, поэтому мы с помощью создания приложения “freeкули” поможем упростить людям свою повседневную рутину. Наше приложение предоставит пользователям сотни рецептов здоровых, быстрых в приготовлении  и недорогих блюд, что поможет им  питаться с пользой для организма, не затрачивая весь свой бюджет и время, которое так важно, в данный период жизни для учебы и работы.</a:t>
            </a:r>
            <a:endParaRPr sz="1600">
              <a:highlight>
                <a:schemeClr val="lt1"/>
              </a:highlight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867182" y="4096450"/>
            <a:ext cx="51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57194" y="2213288"/>
            <a:ext cx="69366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ЦА - 85655 человек;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 149 рублей (встроенное дополнение в приложении):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85655*149 рублей = 12.762.595 рублей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Сегменты A и B - 10.210.076 (80% от предыдущей суммы)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Сможем заработать в первый год - 2.042.015 рублей (доля от доли)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Реклама от организаций продающих дешевые продукты, участвующие в наших рецептах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01719" y="2340288"/>
            <a:ext cx="69366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Общедоступные сайты и приложения с рецептами.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сильным сторонам относится удобный интерфейс, работа без интернета (сохранение понравившихся блюд), все блюда собраны с учётом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бюджета потребителя. диетических предпочтений.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ны: отсутствуют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Наша стратегия сделать п</a:t>
            </a:r>
            <a:r>
              <a:rPr b="0" i="0" lang="ru" sz="1200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риложение </a:t>
            </a: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более </a:t>
            </a:r>
            <a:r>
              <a:rPr b="0" i="0" lang="ru" sz="1200" u="none" cap="none" strike="noStrike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удобном в использовании. чем общедоступные сайты и приложения.  </a:t>
            </a:r>
            <a:endParaRPr b="0" i="0" sz="1400" u="none" cap="none" strike="noStrike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407619" y="2377481"/>
            <a:ext cx="69366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Font typeface="Raleway"/>
              <a:buChar char="●"/>
            </a:pPr>
            <a:r>
              <a:rPr lang="ru" sz="19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Подписка</a:t>
            </a:r>
            <a:endParaRPr sz="19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aleway SemiBold"/>
              <a:buChar char="●"/>
            </a:pPr>
            <a:r>
              <a:rPr lang="ru" sz="19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Реклама в приложении</a:t>
            </a:r>
            <a:endParaRPr sz="19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/>
          <p:nvPr>
            <p:ph idx="1" type="body"/>
          </p:nvPr>
        </p:nvSpPr>
        <p:spPr>
          <a:xfrm>
            <a:off x="456818" y="2340281"/>
            <a:ext cx="79932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Проект находится на стадии осуществления идеи, определили направление проекта.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Провели анализ конкурентов.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Провели интервью: 17 человек.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11"/>
          <p:cNvGraphicFramePr/>
          <p:nvPr/>
        </p:nvGraphicFramePr>
        <p:xfrm>
          <a:off x="534360" y="89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{D2D6AD58-516B-4D49-BB03-8057EC7A9057}</a:tableStyleId>
              </a:tblPr>
              <a:tblGrid>
                <a:gridCol w="3089750"/>
                <a:gridCol w="3089750"/>
              </a:tblGrid>
              <a:tr h="283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41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Гафнер Альберт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1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Бабкин Никита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Жабина Александра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Айтансыкова Мадина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ТАЙМИНГ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Лысик Елена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Андреева Александра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Костяной Алексей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Шамкова Полина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Козуб Елена</a:t>
                      </a:r>
                      <a:endParaRPr sz="9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11"/>
          <p:cNvSpPr/>
          <p:nvPr/>
        </p:nvSpPr>
        <p:spPr>
          <a:xfrm>
            <a:off x="5552495" y="4333397"/>
            <a:ext cx="2436300" cy="44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Создание MVP (прототип) к 1 декабря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4" name="Google Shape;264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{D2D6AD58-516B-4D49-BB03-8057EC7A9057}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/>
                        <a:t>Посещение лекций акселерационной программы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01.10.23-01.12.2023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Сформировать вопросы для интервью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01.10.23-01.12.2023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Создать модель приложения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01.10.23-01.12.2023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8E7CC3"/>
                </a:solidFill>
              </a:rPr>
              <a:t>Гафнер Альберт</a:t>
            </a:r>
            <a:endParaRPr b="1" sz="1400">
              <a:solidFill>
                <a:srgbClr val="8E7CC3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400">
              <a:solidFill>
                <a:srgbClr val="8E7CC3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телефона: 8 901 262 08 03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почта: av.gafner2212@omgau.org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