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2139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582706" y="1586753"/>
            <a:ext cx="20977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  <a:p>
            <a:r>
              <a:rPr lang="ru-RU" sz="3200" dirty="0"/>
              <a:t>Проект: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7C339E7-D7A6-D4A1-8BA8-382717491FC1}"/>
              </a:ext>
            </a:extLst>
          </p:cNvPr>
          <p:cNvSpPr/>
          <p:nvPr/>
        </p:nvSpPr>
        <p:spPr>
          <a:xfrm>
            <a:off x="2333794" y="2643886"/>
            <a:ext cx="41833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электрода конфигурации направленного </a:t>
            </a:r>
            <a:r>
              <a:rPr lang="ru-RU" sz="24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коронирования</a:t>
            </a: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дорожного </a:t>
            </a:r>
            <a:r>
              <a:rPr lang="ru-RU" sz="24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4C810B-F817-4726-89BD-56F98B8F258E}"/>
              </a:ext>
            </a:extLst>
          </p:cNvPr>
          <p:cNvSpPr txBox="1"/>
          <p:nvPr/>
        </p:nvSpPr>
        <p:spPr>
          <a:xfrm>
            <a:off x="484094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BA815"/>
                </a:solidFill>
              </a:rPr>
              <a:t>Какую проблему решает проект?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368C8B-90CD-4FC8-AF17-6F60E96E19E6}"/>
              </a:ext>
            </a:extLst>
          </p:cNvPr>
          <p:cNvSpPr txBox="1"/>
          <p:nvPr/>
        </p:nvSpPr>
        <p:spPr>
          <a:xfrm>
            <a:off x="4598894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BA815"/>
                </a:solidFill>
              </a:rPr>
              <a:t>Кто наши потребители?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AFDBE5E-6E5F-4319-81DB-874BCF44C896}"/>
              </a:ext>
            </a:extLst>
          </p:cNvPr>
          <p:cNvSpPr txBox="1"/>
          <p:nvPr/>
        </p:nvSpPr>
        <p:spPr>
          <a:xfrm>
            <a:off x="7691717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BA815"/>
                </a:solidFill>
              </a:rPr>
              <a:t>Почему это актуально и важно?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3C6AB55-C8E1-424A-B2B4-4A9D23768471}"/>
              </a:ext>
            </a:extLst>
          </p:cNvPr>
          <p:cNvSpPr/>
          <p:nvPr/>
        </p:nvSpPr>
        <p:spPr>
          <a:xfrm>
            <a:off x="268943" y="1169678"/>
            <a:ext cx="4078940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DE338556-8093-4118-9375-4CCD32B3BC57}"/>
              </a:ext>
            </a:extLst>
          </p:cNvPr>
          <p:cNvSpPr/>
          <p:nvPr/>
        </p:nvSpPr>
        <p:spPr>
          <a:xfrm>
            <a:off x="4563035" y="1169678"/>
            <a:ext cx="2922494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D74214B6-BF4C-4D97-AF17-14698DAA23A0}"/>
              </a:ext>
            </a:extLst>
          </p:cNvPr>
          <p:cNvSpPr/>
          <p:nvPr/>
        </p:nvSpPr>
        <p:spPr>
          <a:xfrm>
            <a:off x="7691716" y="1169678"/>
            <a:ext cx="4222377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AE8DD1A-7772-BD85-63E1-6165FC59C616}"/>
              </a:ext>
            </a:extLst>
          </p:cNvPr>
          <p:cNvSpPr/>
          <p:nvPr/>
        </p:nvSpPr>
        <p:spPr>
          <a:xfrm>
            <a:off x="259976" y="1845070"/>
            <a:ext cx="40789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электродной системы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воздействии регулируемого источника высокого напряжения, создавать наилучше вариант распределения коронного разряда.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B4542A0-AC09-A36E-F3CA-F5F325D8065F}"/>
              </a:ext>
            </a:extLst>
          </p:cNvPr>
          <p:cNvSpPr/>
          <p:nvPr/>
        </p:nvSpPr>
        <p:spPr>
          <a:xfrm>
            <a:off x="4563034" y="1845070"/>
            <a:ext cx="29224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Медицинские учреждения, экологические организации, организации по благоустройству городов.</a:t>
            </a:r>
            <a:endParaRPr lang="ru-RU" sz="2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AAC3733-A44B-8200-1258-61BF44FE5827}"/>
              </a:ext>
            </a:extLst>
          </p:cNvPr>
          <p:cNvSpPr/>
          <p:nvPr/>
        </p:nvSpPr>
        <p:spPr>
          <a:xfrm>
            <a:off x="7691716" y="1841606"/>
            <a:ext cx="42313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проект ориентирован для создания электродной системы направленной ионизации которую можно использовать как в промышленности так и в медицине. 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9577" y="3587745"/>
            <a:ext cx="10461812" cy="25889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3330386" y="373997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9576" y="1299882"/>
            <a:ext cx="10461812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869576" y="2400680"/>
            <a:ext cx="411480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6413506-2E5F-4E34-BEE6-85B8F921B1E5}"/>
              </a:ext>
            </a:extLst>
          </p:cNvPr>
          <p:cNvSpPr/>
          <p:nvPr/>
        </p:nvSpPr>
        <p:spPr>
          <a:xfrm>
            <a:off x="5244353" y="2351375"/>
            <a:ext cx="2662518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ECFDCBA-D462-443E-98BB-7D268F6118E3}"/>
              </a:ext>
            </a:extLst>
          </p:cNvPr>
          <p:cNvSpPr/>
          <p:nvPr/>
        </p:nvSpPr>
        <p:spPr>
          <a:xfrm>
            <a:off x="8198222" y="2351375"/>
            <a:ext cx="3133166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115ECB1-F41D-90C5-0A45-FC8F4D42F7CF}"/>
              </a:ext>
            </a:extLst>
          </p:cNvPr>
          <p:cNvSpPr txBox="1"/>
          <p:nvPr/>
        </p:nvSpPr>
        <p:spPr>
          <a:xfrm>
            <a:off x="872836" y="1318595"/>
            <a:ext cx="1046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Конечным продуктом данной электродной системы является промышленный очиститель воздуха "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дорожной пыли"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371FE2B-7E52-5F2E-7A54-6CD416BE99EE}"/>
              </a:ext>
            </a:extLst>
          </p:cNvPr>
          <p:cNvSpPr txBox="1"/>
          <p:nvPr/>
        </p:nvSpPr>
        <p:spPr>
          <a:xfrm>
            <a:off x="872836" y="2537797"/>
            <a:ext cx="4087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Модель</a:t>
            </a:r>
            <a:endParaRPr lang="ru-RU" sz="2400" dirty="0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xmlns="" id="{9E374C71-9437-A635-C4D9-A61A3B1CCD72}"/>
              </a:ext>
            </a:extLst>
          </p:cNvPr>
          <p:cNvSpPr/>
          <p:nvPr/>
        </p:nvSpPr>
        <p:spPr>
          <a:xfrm>
            <a:off x="4959927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xmlns="" id="{BF6D6EF8-F51C-6E44-35D7-832C166E1CBE}"/>
              </a:ext>
            </a:extLst>
          </p:cNvPr>
          <p:cNvSpPr/>
          <p:nvPr/>
        </p:nvSpPr>
        <p:spPr>
          <a:xfrm>
            <a:off x="7879768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DFDD55F-3FCF-0260-EA06-7E0618F16393}"/>
              </a:ext>
            </a:extLst>
          </p:cNvPr>
          <p:cNvSpPr txBox="1"/>
          <p:nvPr/>
        </p:nvSpPr>
        <p:spPr>
          <a:xfrm>
            <a:off x="5257805" y="2537797"/>
            <a:ext cx="2625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Прототип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0DC930-0379-C883-A416-4C119A15E6A4}"/>
              </a:ext>
            </a:extLst>
          </p:cNvPr>
          <p:cNvSpPr txBox="1"/>
          <p:nvPr/>
        </p:nvSpPr>
        <p:spPr>
          <a:xfrm>
            <a:off x="8153404" y="2537797"/>
            <a:ext cx="3179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Готовый продукт</a:t>
            </a:r>
            <a:endParaRPr lang="ru-RU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3D9E5D1-3AC0-107F-13F6-AD15CC21EAAC}"/>
              </a:ext>
            </a:extLst>
          </p:cNvPr>
          <p:cNvSpPr txBox="1"/>
          <p:nvPr/>
        </p:nvSpPr>
        <p:spPr>
          <a:xfrm>
            <a:off x="860611" y="4414696"/>
            <a:ext cx="104707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инновационного продукта, который будет конкурентоспособен на рынке и позволит получать высокую прибыль будущей компании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4048126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048125" y="1350271"/>
            <a:ext cx="315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Конкуренты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486651" y="1328457"/>
            <a:ext cx="4095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Конкурентные преимущества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7A8279-D9BE-D818-EA78-9347FCB8FDF7}"/>
              </a:ext>
            </a:extLst>
          </p:cNvPr>
          <p:cNvSpPr txBox="1"/>
          <p:nvPr/>
        </p:nvSpPr>
        <p:spPr>
          <a:xfrm>
            <a:off x="4048127" y="2032292"/>
            <a:ext cx="315949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Daikin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(Япония) </a:t>
            </a:r>
          </a:p>
          <a:p>
            <a:pPr algn="ctr"/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Expansion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Electronic (Италия)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SERTRONIC (Франция) </a:t>
            </a:r>
          </a:p>
          <a:p>
            <a:pPr algn="ctr"/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Parker Gas Separation and Filtration Division EMEA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(Великобритания) </a:t>
            </a:r>
          </a:p>
          <a:p>
            <a:pPr algn="ctr"/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Shenzhen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ZhongJian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South Environment CO., LTD (Китай)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43155A4-7A9E-35D0-6E11-39EC77A0403F}"/>
              </a:ext>
            </a:extLst>
          </p:cNvPr>
          <p:cNvSpPr txBox="1"/>
          <p:nvPr/>
        </p:nvSpPr>
        <p:spPr>
          <a:xfrm>
            <a:off x="7486651" y="1939337"/>
            <a:ext cx="409574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Возможность установки очистителя и активной электродной системой в непосредственной близости от жилых зданий.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Низкая потребляемая мощность в активном и пассивном режиме работы.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Не подвержена воздействию активных химических веществ.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 смотря на то что используется высокое напряжение 50-200 кВ абсолютно безопасен для людей и живых организмов.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Способен как на осушение так и на увлажнение воздуха в радиусе действия.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12864" y="258016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1" y="1353790"/>
            <a:ext cx="10461812" cy="19523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65091" y="1288409"/>
            <a:ext cx="10461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Стадии</a:t>
            </a:r>
            <a:r>
              <a:rPr lang="en-US" sz="2000" dirty="0"/>
              <a:t> </a:t>
            </a:r>
            <a:endParaRPr lang="ru-RU" sz="2000" dirty="0"/>
          </a:p>
          <a:p>
            <a:r>
              <a:rPr lang="en-US" sz="2000" dirty="0"/>
              <a:t>TRL</a:t>
            </a:r>
            <a:r>
              <a:rPr lang="ru-RU" sz="2000" dirty="0"/>
              <a:t> 1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проект претерпевает значительные изменения конструктивного характера,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находится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стадии разработки концепции и обоснования его полезности. </a:t>
            </a:r>
            <a:r>
              <a:rPr lang="ru-RU" sz="2000" dirty="0" smtClean="0"/>
              <a:t> 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наилучший вариант конфигурации для очистки воздуха с перспективой полного отказа от игольчатой электродной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9026337" y="4657725"/>
            <a:ext cx="2608729" cy="502644"/>
          </a:xfrm>
          <a:prstGeom prst="roundRect">
            <a:avLst/>
          </a:prstGeom>
          <a:solidFill>
            <a:srgbClr val="FB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330824" y="31376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58307" y="2060201"/>
            <a:ext cx="26087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Отразите </a:t>
            </a:r>
            <a:br>
              <a:rPr lang="ru-RU" sz="2000" dirty="0"/>
            </a:br>
            <a:r>
              <a:rPr lang="ru-RU" sz="2000" dirty="0"/>
              <a:t>основные</a:t>
            </a:r>
          </a:p>
          <a:p>
            <a:r>
              <a:rPr lang="ru-RU" sz="2000" dirty="0"/>
              <a:t>этапы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C93BB4-00D4-4981-BC52-BA7BBA347659}"/>
              </a:ext>
            </a:extLst>
          </p:cNvPr>
          <p:cNvSpPr txBox="1"/>
          <p:nvPr/>
        </p:nvSpPr>
        <p:spPr>
          <a:xfrm>
            <a:off x="9304804" y="47089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2023 / 2025 / 2027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340599" y="2102077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30824" y="3983360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79615" y="3952264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141074" y="3926316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6697EF4-010F-7EC4-C401-C5D370FD9DDC}"/>
              </a:ext>
            </a:extLst>
          </p:cNvPr>
          <p:cNvSpPr txBox="1"/>
          <p:nvPr/>
        </p:nvSpPr>
        <p:spPr>
          <a:xfrm>
            <a:off x="5320145" y="1997426"/>
            <a:ext cx="335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Моделирование</a:t>
            </a:r>
            <a:endParaRPr lang="ru-RU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723041-4B79-7252-6695-CF448B6CE5CA}"/>
              </a:ext>
            </a:extLst>
          </p:cNvPr>
          <p:cNvSpPr txBox="1"/>
          <p:nvPr/>
        </p:nvSpPr>
        <p:spPr>
          <a:xfrm>
            <a:off x="8145785" y="4121541"/>
            <a:ext cx="17733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Разработка</a:t>
            </a:r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018A571-164A-6E5E-0424-AB3704BC040E}"/>
              </a:ext>
            </a:extLst>
          </p:cNvPr>
          <p:cNvSpPr txBox="1"/>
          <p:nvPr/>
        </p:nvSpPr>
        <p:spPr>
          <a:xfrm>
            <a:off x="4962990" y="4156126"/>
            <a:ext cx="17733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Анализ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F8ABF4F-1B54-C864-369B-64160B720FC7}"/>
              </a:ext>
            </a:extLst>
          </p:cNvPr>
          <p:cNvSpPr txBox="1"/>
          <p:nvPr/>
        </p:nvSpPr>
        <p:spPr>
          <a:xfrm>
            <a:off x="2355957" y="4214077"/>
            <a:ext cx="17733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Проверка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0D11841-B6EC-69DA-7F4B-E48D62F889C9}"/>
              </a:ext>
            </a:extLst>
          </p:cNvPr>
          <p:cNvSpPr txBox="1"/>
          <p:nvPr/>
        </p:nvSpPr>
        <p:spPr>
          <a:xfrm>
            <a:off x="1316180" y="5037963"/>
            <a:ext cx="5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</a:rPr>
              <a:t>Выход на рынок с готовым устройством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дорожной пыли"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3621742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795997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5047128" y="2732374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618564" y="4658855"/>
            <a:ext cx="59256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602071" y="4572000"/>
            <a:ext cx="3783105" cy="17660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5047127" y="731830"/>
            <a:ext cx="6338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Ценностное предложение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5047127" y="2632971"/>
            <a:ext cx="632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Целевая аудитория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602071" y="4580777"/>
            <a:ext cx="376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Планируемые партнеры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202810" y="4641733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Необходимые ресурсы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00636" y="1911082"/>
            <a:ext cx="3621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Каналы сбыта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8774A3-50B9-54AD-2E33-B48CAB5BC08B}"/>
              </a:ext>
            </a:extLst>
          </p:cNvPr>
          <p:cNvSpPr txBox="1"/>
          <p:nvPr/>
        </p:nvSpPr>
        <p:spPr>
          <a:xfrm>
            <a:off x="600635" y="2422548"/>
            <a:ext cx="3594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</a:rPr>
              <a:t>Прямые продажи,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</a:rPr>
              <a:t>интернет,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</a:rPr>
              <a:t>тендеры</a:t>
            </a:r>
            <a:endParaRPr lang="ru-RU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41E23A-7D81-C66A-4DAC-432CFCA6BA13}"/>
              </a:ext>
            </a:extLst>
          </p:cNvPr>
          <p:cNvSpPr txBox="1"/>
          <p:nvPr/>
        </p:nvSpPr>
        <p:spPr>
          <a:xfrm>
            <a:off x="5029201" y="1058963"/>
            <a:ext cx="63380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</a:rPr>
              <a:t>Устройство для не механического осаждения пыли работает на принципе направленного движения частиц в диэлектрической среде. </a:t>
            </a:r>
            <a:endParaRPr lang="ru-RU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AF4FEA2-0048-B9C7-4113-C69A87442139}"/>
              </a:ext>
            </a:extLst>
          </p:cNvPr>
          <p:cNvSpPr txBox="1"/>
          <p:nvPr/>
        </p:nvSpPr>
        <p:spPr>
          <a:xfrm>
            <a:off x="5047127" y="2937003"/>
            <a:ext cx="63201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</a:rPr>
              <a:t>Крупный, средний и малый бизнес,.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Географическое расположение: Российская Федерации, страны СНГ и Китай.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A213E61-A494-FD08-40D7-0A63D88D0BBF}"/>
              </a:ext>
            </a:extLst>
          </p:cNvPr>
          <p:cNvSpPr txBox="1"/>
          <p:nvPr/>
        </p:nvSpPr>
        <p:spPr>
          <a:xfrm>
            <a:off x="7576718" y="5008261"/>
            <a:ext cx="3880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</a:rPr>
              <a:t>Тольяттинский государственный университет</a:t>
            </a:r>
            <a:endParaRPr lang="ru-RU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30E575A-30BB-7C17-1FDF-070305937344}"/>
              </a:ext>
            </a:extLst>
          </p:cNvPr>
          <p:cNvSpPr txBox="1"/>
          <p:nvPr/>
        </p:nvSpPr>
        <p:spPr>
          <a:xfrm>
            <a:off x="600635" y="5110658"/>
            <a:ext cx="59256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</a:rPr>
              <a:t>Квалифицированный персонал,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Электронные компоненты,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Производственные мощности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4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443318" y="1365731"/>
            <a:ext cx="928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требуется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400 000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36177" y="2694629"/>
            <a:ext cx="11501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Первоначальная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стоимость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 тыс. рублей, а ожидаемый объем продаж – 110 единиц в год. В этом случае доход составит 1320 тыс. рублей. Для разработки необходимы инвестиции в размере 400 000 рублей. 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 = 1,22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411</Words>
  <Application>Microsoft Office PowerPoint</Application>
  <PresentationFormat>Произвольный</PresentationFormat>
  <Paragraphs>72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16</cp:revision>
  <dcterms:created xsi:type="dcterms:W3CDTF">2023-09-06T12:36:24Z</dcterms:created>
  <dcterms:modified xsi:type="dcterms:W3CDTF">2023-12-29T14:40:00Z</dcterms:modified>
</cp:coreProperties>
</file>