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96" r:id="rId5"/>
    <p:sldId id="297" r:id="rId6"/>
    <p:sldId id="286" r:id="rId7"/>
    <p:sldId id="298" r:id="rId8"/>
    <p:sldId id="261" r:id="rId9"/>
    <p:sldId id="262" r:id="rId10"/>
    <p:sldId id="299" r:id="rId11"/>
    <p:sldId id="263" r:id="rId12"/>
    <p:sldId id="278" r:id="rId13"/>
    <p:sldId id="265" r:id="rId14"/>
    <p:sldId id="300" r:id="rId15"/>
    <p:sldId id="301" r:id="rId16"/>
    <p:sldId id="287" r:id="rId17"/>
    <p:sldId id="280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D51"/>
    <a:srgbClr val="2C567A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4" autoAdjust="0"/>
    <p:restoredTop sz="88497" autoAdjust="0"/>
  </p:normalViewPr>
  <p:slideViewPr>
    <p:cSldViewPr snapToGrid="0" showGuides="1">
      <p:cViewPr varScale="1">
        <p:scale>
          <a:sx n="73" d="100"/>
          <a:sy n="73" d="100"/>
        </p:scale>
        <p:origin x="989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560" y="-14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243D74-B9C1-450A-B0F3-6C6DCB0CF2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C27C33-9BB1-41D5-A236-12767E7E72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B3EA8-A58D-4C92-A3AB-D271CCC294C7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A7EADB-04A4-4093-B238-438E2C7317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D8696-706D-440E-AE04-4C644F0613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A5DE8-F2C4-4DB3-88D1-656DCD59E7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24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US" noProof="0" smtClean="0"/>
              <a:t>12/10/2024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90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20494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5699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5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5.sv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D93970-B13A-F96D-A4B1-3A1EE74841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20237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10954512" cy="3246120"/>
          </a:xfrm>
        </p:spPr>
        <p:txBody>
          <a:bodyPr anchor="b">
            <a:noAutofit/>
          </a:bodyPr>
          <a:lstStyle>
            <a:lvl1pPr algn="ctr">
              <a:defRPr sz="6600" b="1" i="0" cap="none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758183"/>
            <a:ext cx="10954512" cy="1307592"/>
          </a:xfrm>
        </p:spPr>
        <p:txBody>
          <a:bodyPr>
            <a:noAutofit/>
          </a:bodyPr>
          <a:lstStyle>
            <a:lvl1pPr marL="0" indent="0" algn="ctr">
              <a:buNone/>
              <a:defRPr sz="32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1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850392"/>
            <a:ext cx="3913632" cy="4800600"/>
          </a:xfrm>
        </p:spPr>
        <p:txBody>
          <a:bodyPr/>
          <a:lstStyle>
            <a:lvl1pPr>
              <a:defRPr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965960"/>
            <a:ext cx="4050792" cy="2953512"/>
          </a:xfrm>
        </p:spPr>
        <p:txBody>
          <a:bodyPr anchor="ctr" anchorCtr="0"/>
          <a:lstStyle>
            <a:lvl1pPr>
              <a:defRPr cap="all" baseline="0">
                <a:solidFill>
                  <a:schemeClr val="accent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906EB944-76A9-6F98-104E-59CD34F5CF94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898C8E3F-6992-0D8A-CCA1-3DD2C147AA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4756"/>
          <a:stretch/>
        </p:blipFill>
        <p:spPr>
          <a:xfrm>
            <a:off x="8853067" y="1"/>
            <a:ext cx="1875091" cy="1605320"/>
          </a:xfrm>
          <a:prstGeom prst="rect">
            <a:avLst/>
          </a:prstGeom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4417AC45-4CB7-72E8-3723-B1A3D81FB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3775" y="5533690"/>
            <a:ext cx="493392" cy="49552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E5941EF-B160-313A-DA99-73C86EDC4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46794"/>
          <a:stretch/>
        </p:blipFill>
        <p:spPr>
          <a:xfrm>
            <a:off x="10316909" y="2723673"/>
            <a:ext cx="1875091" cy="360098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EC16221-5852-F1A3-24D1-8EF5E90717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791"/>
          <a:stretch/>
        </p:blipFill>
        <p:spPr>
          <a:xfrm>
            <a:off x="3497179" y="6324654"/>
            <a:ext cx="910220" cy="54136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D8B34C3-E35E-0B4E-1F8E-59C449A3C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1904"/>
          <a:stretch/>
        </p:blipFill>
        <p:spPr>
          <a:xfrm>
            <a:off x="1601212" y="0"/>
            <a:ext cx="1032928" cy="71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55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1FEFCE-5DDA-D353-F1BF-36752F5F07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917"/>
            <a:ext cx="12197191" cy="68550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824" y="1325880"/>
            <a:ext cx="10460736" cy="2286000"/>
          </a:xfrm>
        </p:spPr>
        <p:txBody>
          <a:bodyPr anchor="b">
            <a:noAutofit/>
          </a:bodyPr>
          <a:lstStyle>
            <a:lvl1pPr algn="ctr">
              <a:defRPr sz="66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824" y="3749040"/>
            <a:ext cx="10460736" cy="2286000"/>
          </a:xfrm>
        </p:spPr>
        <p:txBody>
          <a:bodyPr>
            <a:noAutofit/>
          </a:bodyPr>
          <a:lstStyle>
            <a:lvl1pPr marL="0" indent="0" algn="ctr">
              <a:buNone/>
              <a:defRPr sz="32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272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2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B6718ABD-4EA5-E3C5-0225-F6671DCA53AD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721A955-CA2D-A65D-6E60-DAAAA4ACFA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050"/>
          <a:stretch/>
        </p:blipFill>
        <p:spPr>
          <a:xfrm>
            <a:off x="0" y="2887579"/>
            <a:ext cx="2432421" cy="360466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B70155A-604C-AD00-BE69-4505C75CE0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5874" b="-1"/>
          <a:stretch/>
        </p:blipFill>
        <p:spPr>
          <a:xfrm rot="5400000">
            <a:off x="11281284" y="2493882"/>
            <a:ext cx="1032928" cy="8878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74D1084-EF5E-D016-13E0-1840BDFFD0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-880"/>
          <a:stretch/>
        </p:blipFill>
        <p:spPr>
          <a:xfrm>
            <a:off x="9897978" y="5987153"/>
            <a:ext cx="490012" cy="5050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313432"/>
            <a:ext cx="6327648" cy="3218688"/>
          </a:xfrm>
        </p:spPr>
        <p:txBody>
          <a:bodyPr anchor="ctr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3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1B9A11-4222-BB4A-66D3-D37C79AC57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21" b="21"/>
          <a:stretch/>
        </p:blipFill>
        <p:spPr>
          <a:xfrm>
            <a:off x="-2595" y="1459"/>
            <a:ext cx="12197191" cy="68550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6" y="27432"/>
            <a:ext cx="7004304" cy="3566160"/>
          </a:xfrm>
        </p:spPr>
        <p:txBody>
          <a:bodyPr anchor="b">
            <a:noAutofit/>
          </a:bodyPr>
          <a:lstStyle>
            <a:lvl1pPr algn="ctr">
              <a:defRPr sz="60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295" y="3767328"/>
            <a:ext cx="7004303" cy="1161288"/>
          </a:xfrm>
        </p:spPr>
        <p:txBody>
          <a:bodyPr>
            <a:noAutofit/>
          </a:bodyPr>
          <a:lstStyle>
            <a:lvl1pPr marL="0" indent="0" algn="ctr">
              <a:buNone/>
              <a:defRPr sz="32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2962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1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72C86F9-080E-93F7-C7B1-F5BEAD84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5064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432304"/>
            <a:ext cx="3108960" cy="3412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6592" y="1920240"/>
            <a:ext cx="6620256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FF98F94-8801-13BE-8EB4-01921AC196C8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7BF5718-9534-FD92-79D7-ECC66603E7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2387"/>
          <a:stretch/>
        </p:blipFill>
        <p:spPr>
          <a:xfrm rot="5400000">
            <a:off x="1778676" y="5204330"/>
            <a:ext cx="907513" cy="24653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FF40650-9AD0-96F8-F702-185D1729AF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558" y="5429608"/>
            <a:ext cx="406214" cy="41506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AC8518-2F0B-6FC0-0C0E-6CE9D00EA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4860" b="-1"/>
          <a:stretch/>
        </p:blipFill>
        <p:spPr>
          <a:xfrm>
            <a:off x="10214191" y="365126"/>
            <a:ext cx="1032928" cy="110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6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3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7B4AF60-AC65-3E7A-4A5D-EBF1A7030D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063" b="3063"/>
          <a:stretch/>
        </p:blipFill>
        <p:spPr>
          <a:xfrm>
            <a:off x="1" y="2917"/>
            <a:ext cx="12197189" cy="6855082"/>
          </a:xfrm>
          <a:prstGeom prst="rect">
            <a:avLst/>
          </a:prstGeom>
        </p:spPr>
      </p:pic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5671103-2960-81E2-9A76-0E7FDE6B3E55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276856"/>
            <a:ext cx="6327648" cy="3090672"/>
          </a:xfrm>
        </p:spPr>
        <p:txBody>
          <a:bodyPr anchor="ctr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26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02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86060D16-E6F6-EA0E-E58E-526234AB6564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0958AA-6F1A-C4A2-FB66-1A6F7F8834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6095" b="-1"/>
          <a:stretch/>
        </p:blipFill>
        <p:spPr>
          <a:xfrm>
            <a:off x="569419" y="4426479"/>
            <a:ext cx="1472805" cy="159661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DEADFA2-398E-9388-8295-063D31FB38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6095" b="-1"/>
          <a:stretch/>
        </p:blipFill>
        <p:spPr>
          <a:xfrm rot="3765410" flipV="1">
            <a:off x="1448505" y="4094575"/>
            <a:ext cx="862484" cy="934988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D09A7588-8EFD-A0C5-4235-45B7D657EC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5453"/>
          <a:stretch/>
        </p:blipFill>
        <p:spPr>
          <a:xfrm>
            <a:off x="9469547" y="5719093"/>
            <a:ext cx="1756858" cy="113890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F04D7D6-513C-D18A-AF21-D10F0E5D3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" r="-750"/>
          <a:stretch/>
        </p:blipFill>
        <p:spPr>
          <a:xfrm>
            <a:off x="8844546" y="50582"/>
            <a:ext cx="1307037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441448"/>
            <a:ext cx="3602736" cy="3575304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1DCC4A1-0DB3-3480-3A1A-78FC85FE7E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671816" y="2441448"/>
            <a:ext cx="3602736" cy="3575304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728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1B32A35F-9C9A-7C7D-DE93-B55FFF07D66E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98299DF-E702-8750-30F5-798D7C96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0CE72F6-1D9D-E61E-F1EE-2861FDF76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432" y="2459736"/>
            <a:ext cx="2843784" cy="3090672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FAE94C-C299-8167-1BD9-4FC98C04C63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33672" y="2523744"/>
            <a:ext cx="6693408" cy="3273552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94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98299DF-E702-8750-30F5-798D7C96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FAE94C-C299-8167-1BD9-4FC98C04C63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07008" y="2523744"/>
            <a:ext cx="9720072" cy="3255264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1B32A35F-9C9A-7C7D-DE93-B55FFF07D66E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8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A51A8B-A15C-2A94-1E48-F9615101DF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991" t="11245" r="3785" b="1531"/>
          <a:stretch/>
        </p:blipFill>
        <p:spPr>
          <a:xfrm>
            <a:off x="0" y="2917"/>
            <a:ext cx="12197192" cy="68550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1600200"/>
            <a:ext cx="10991088" cy="3657600"/>
          </a:xfrm>
        </p:spPr>
        <p:txBody>
          <a:bodyPr anchor="ctr">
            <a:noAutofit/>
          </a:bodyPr>
          <a:lstStyle>
            <a:lvl1pPr algn="ctr">
              <a:defRPr sz="66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9492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04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3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5697808D-10E0-D8A5-5D07-E176EBB8F2BB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0234D012-F86E-04CE-78C8-2C5A661302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004" r="-148"/>
          <a:stretch/>
        </p:blipFill>
        <p:spPr>
          <a:xfrm rot="5400000">
            <a:off x="6378170" y="40082"/>
            <a:ext cx="1579705" cy="1600089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0BC42061-F838-920E-632E-10EDE7E553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6239" r="25335" b="-1"/>
          <a:stretch/>
        </p:blipFill>
        <p:spPr>
          <a:xfrm rot="16200000">
            <a:off x="6298833" y="-161472"/>
            <a:ext cx="752715" cy="107565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8BEE67F-530E-E41D-FD19-2615180DC3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5931"/>
          <a:stretch/>
        </p:blipFill>
        <p:spPr>
          <a:xfrm>
            <a:off x="10439102" y="4145165"/>
            <a:ext cx="1780703" cy="21643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2CFCA46-5F5A-867F-B19C-4F9ED5BA15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794"/>
          <a:stretch/>
        </p:blipFill>
        <p:spPr>
          <a:xfrm rot="10800000">
            <a:off x="-27806" y="2452933"/>
            <a:ext cx="1370742" cy="263241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11E8F80C-ACB2-552E-4433-1A8A2708F1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-9728"/>
          <a:stretch/>
        </p:blipFill>
        <p:spPr>
          <a:xfrm rot="18286209">
            <a:off x="887827" y="4958926"/>
            <a:ext cx="910220" cy="10205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441448"/>
            <a:ext cx="3602736" cy="3575304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1DCC4A1-0DB3-3480-3A1A-78FC85FE7E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93608" y="2441447"/>
            <a:ext cx="3063240" cy="3575303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850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ACFCA6-7ECE-9BFB-9389-6DB74C862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1" r="21"/>
          <a:stretch/>
        </p:blipFill>
        <p:spPr>
          <a:xfrm>
            <a:off x="-5192" y="-1"/>
            <a:ext cx="12197192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856" y="56450"/>
            <a:ext cx="9912096" cy="2743200"/>
          </a:xfrm>
        </p:spPr>
        <p:txBody>
          <a:bodyPr anchor="b">
            <a:noAutofit/>
          </a:bodyPr>
          <a:lstStyle>
            <a:lvl1pPr algn="l">
              <a:defRPr sz="66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5304" y="3110546"/>
            <a:ext cx="4114800" cy="274320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083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63001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3001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75912" y="6563001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1654-96A5-4280-94F3-931C61A9F92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accent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F7BD-FE81-4B20-8DC5-0B3EB736F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744" y="2752659"/>
            <a:ext cx="10954512" cy="1352681"/>
          </a:xfrm>
        </p:spPr>
        <p:txBody>
          <a:bodyPr anchor="b"/>
          <a:lstStyle/>
          <a:p>
            <a:r>
              <a:rPr lang="en-US" sz="8000" dirty="0"/>
              <a:t>SmartEnergyMeet</a:t>
            </a:r>
          </a:p>
        </p:txBody>
      </p:sp>
    </p:spTree>
    <p:extLst>
      <p:ext uri="{BB962C8B-B14F-4D97-AF65-F5344CB8AC3E}">
        <p14:creationId xmlns:p14="http://schemas.microsoft.com/office/powerpoint/2010/main" val="1282633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36" y="775964"/>
            <a:ext cx="4652337" cy="4800600"/>
          </a:xfrm>
          <a:noFill/>
        </p:spPr>
        <p:txBody>
          <a:bodyPr anchor="ctr">
            <a:noAutofit/>
          </a:bodyPr>
          <a:lstStyle/>
          <a:p>
            <a:r>
              <a:rPr lang="ru-RU" dirty="0"/>
              <a:t>АКТУАЛЬНОСТЬ ПРОЕКТА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4773" y="265815"/>
            <a:ext cx="6794204" cy="5996762"/>
          </a:xfrm>
          <a:noFill/>
        </p:spPr>
        <p:txBody>
          <a:bodyPr>
            <a:noAutofit/>
          </a:bodyPr>
          <a:lstStyle/>
          <a:p>
            <a:r>
              <a:rPr lang="ru-RU" b="1" cap="none" dirty="0" err="1">
                <a:latin typeface="Century Gothic" panose="020B0502020202020204" pitchFamily="34" charset="0"/>
                <a:ea typeface="Calibri" panose="020F0502020204030204" pitchFamily="34" charset="0"/>
              </a:rPr>
              <a:t>SmartEnergyMeet</a:t>
            </a:r>
            <a:r>
              <a:rPr lang="ru-RU" b="1" cap="none" dirty="0"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ru-RU" cap="none" dirty="0">
                <a:latin typeface="Century Gothic" panose="020B0502020202020204" pitchFamily="34" charset="0"/>
                <a:ea typeface="Calibri" panose="020F0502020204030204" pitchFamily="34" charset="0"/>
              </a:rPr>
              <a:t>— это решение для проведения корпоративных мероприятий, объединяющее энергосберегающие технологии с комфортом и безопасностью для пользователей в любых условиях — от офисных помещений до удаленных локаций без постоянного источника питания</a:t>
            </a:r>
            <a:endParaRPr lang="ru-RU" b="1" cap="none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endParaRPr lang="ru-RU" cap="none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r>
              <a:rPr lang="en-US" b="1" cap="none" dirty="0">
                <a:latin typeface="Century Gothic" panose="020B0502020202020204" pitchFamily="34" charset="0"/>
                <a:ea typeface="Calibri" panose="020F0502020204030204" pitchFamily="34" charset="0"/>
              </a:rPr>
              <a:t>S</a:t>
            </a:r>
            <a:r>
              <a:rPr lang="ru-RU" sz="2000" b="1" cap="none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mart</a:t>
            </a:r>
            <a:r>
              <a:rPr lang="en-US" sz="2000" b="1" cap="none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E</a:t>
            </a:r>
            <a:r>
              <a:rPr lang="ru-RU" sz="2000" b="1" cap="none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nergy</a:t>
            </a:r>
            <a:r>
              <a:rPr lang="en-US" sz="2000" b="1" cap="none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M</a:t>
            </a:r>
            <a:r>
              <a:rPr lang="ru-RU" sz="2000" b="1" cap="none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eet</a:t>
            </a:r>
            <a:r>
              <a:rPr lang="ru-RU" sz="2000" cap="none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предлагает решения для потребителей, стремящихся снизить затраты на электроэнергию и повысить энергоэффективность  посредством </a:t>
            </a:r>
            <a:r>
              <a:rPr lang="ru-RU" sz="2000" b="1" cap="none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автономных мобильных станций</a:t>
            </a:r>
            <a:r>
              <a:rPr lang="ru-RU" sz="2000" cap="none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, использующих солнечную и водородную энергию, которые устраняют проблемы с энергоснабжением в удаленных и нестандартных локациях, а </a:t>
            </a:r>
            <a:r>
              <a:rPr lang="ru-RU" sz="2000" b="1" cap="none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встроенные системы </a:t>
            </a:r>
            <a:r>
              <a:rPr lang="ru-RU" sz="2000" cap="none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очистки воздуха и контроля температуры обеспечивают комфорт и экологичность в любых условиях</a:t>
            </a:r>
            <a:endParaRPr lang="en-US" cap="none" dirty="0">
              <a:latin typeface="Century Gothic" panose="020B0502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A7FF5-11CA-8F71-5951-B1099396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0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3CB3-2956-E8D2-C23D-A3BAA7295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824" y="0"/>
            <a:ext cx="10460736" cy="1890849"/>
          </a:xfrm>
          <a:noFill/>
        </p:spPr>
        <p:txBody>
          <a:bodyPr>
            <a:noAutofit/>
          </a:bodyPr>
          <a:lstStyle/>
          <a:p>
            <a:r>
              <a:rPr lang="en-US" sz="7200" dirty="0"/>
              <a:t>Smart </a:t>
            </a:r>
            <a:r>
              <a:rPr lang="en-US" sz="7200" dirty="0" err="1"/>
              <a:t>EnergyMeet</a:t>
            </a:r>
            <a:br>
              <a:rPr lang="en-US" dirty="0"/>
            </a:br>
            <a:r>
              <a:rPr lang="ru-RU" sz="6000" dirty="0"/>
              <a:t>Решение: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CEBD4-35BF-26BB-D438-DA43EBD5E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824" y="1890848"/>
            <a:ext cx="10460736" cy="4787537"/>
          </a:xfrm>
          <a:noFill/>
        </p:spPr>
        <p:txBody>
          <a:bodyPr>
            <a:noAutofit/>
          </a:bodyPr>
          <a:lstStyle/>
          <a:p>
            <a:r>
              <a:rPr lang="ru-RU" b="1" dirty="0"/>
              <a:t>Мобильные станции с возобновляемыми источниками энергии</a:t>
            </a:r>
          </a:p>
          <a:p>
            <a:r>
              <a:rPr lang="ru-RU" dirty="0"/>
              <a:t> </a:t>
            </a:r>
            <a:r>
              <a:rPr lang="ru-RU" sz="2400" dirty="0"/>
              <a:t>Платформа включает портативные энергоустановки, работающие на солнечной и водородной энергии, которые могут обеспечить автономное энергоснабжение даже в условиях отсутствия электрической сети</a:t>
            </a:r>
          </a:p>
          <a:p>
            <a:r>
              <a:rPr lang="ru-RU" sz="3600" b="1" dirty="0"/>
              <a:t>Умная система управления энергией</a:t>
            </a:r>
          </a:p>
          <a:p>
            <a:r>
              <a:rPr lang="ru-RU" sz="2400" dirty="0"/>
              <a:t>В основе решения — интеллектуальная система, которая автоматически распределяет и оптимизирует расход энергии для освещения, мультимедийных устройств, зарядки техники и других нужд участников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3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B7319-AFBA-DF0B-524D-F80361EC4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5DA81-F707-7A2F-CCEC-8046C98B9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824" y="0"/>
            <a:ext cx="10460736" cy="1890849"/>
          </a:xfrm>
          <a:noFill/>
        </p:spPr>
        <p:txBody>
          <a:bodyPr>
            <a:noAutofit/>
          </a:bodyPr>
          <a:lstStyle/>
          <a:p>
            <a:r>
              <a:rPr lang="en-US" sz="7200" dirty="0"/>
              <a:t>Smart </a:t>
            </a:r>
            <a:r>
              <a:rPr lang="en-US" sz="7200" dirty="0" err="1"/>
              <a:t>EnergyMeet</a:t>
            </a:r>
            <a:br>
              <a:rPr lang="en-US" dirty="0"/>
            </a:br>
            <a:r>
              <a:rPr lang="ru-RU" sz="6000" dirty="0"/>
              <a:t>Решение: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4CF256-814C-3847-7500-B1EBBC0DC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90848"/>
            <a:ext cx="12192000" cy="4787537"/>
          </a:xfrm>
          <a:noFill/>
        </p:spPr>
        <p:txBody>
          <a:bodyPr>
            <a:noAutofit/>
          </a:bodyPr>
          <a:lstStyle/>
          <a:p>
            <a:r>
              <a:rPr lang="ru-RU" b="1" dirty="0"/>
              <a:t>Мобильное приложение для мониторинга и управления</a:t>
            </a:r>
          </a:p>
          <a:p>
            <a:r>
              <a:rPr lang="ru-RU" b="1" dirty="0"/>
              <a:t> </a:t>
            </a:r>
            <a:r>
              <a:rPr lang="ru-RU" sz="2400" dirty="0"/>
              <a:t>Приложение позволяет пользователям дистанционно управлять оборудованием, контролировать расход энергии и адаптировать условия встречи (освещение, температура, качество воздуха)</a:t>
            </a:r>
          </a:p>
          <a:p>
            <a:r>
              <a:rPr lang="ru-RU" b="1" dirty="0"/>
              <a:t> Технологии комфортной и безопасной среды </a:t>
            </a:r>
          </a:p>
          <a:p>
            <a:r>
              <a:rPr lang="ru-RU" sz="2400" dirty="0"/>
              <a:t>Встроенные фильтры воздуха и датчики температуры/влажности создают комфортные условия, независимо от окружающей среды. Система безопасности отслеживает качество воздуха и выбросы СО2, предупреждая участников о необходимости проветривания или смены места.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5455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72" y="257873"/>
            <a:ext cx="10277856" cy="1024781"/>
          </a:xfrm>
          <a:noFill/>
        </p:spPr>
        <p:txBody>
          <a:bodyPr anchor="b">
            <a:noAutofit/>
          </a:bodyPr>
          <a:lstStyle/>
          <a:p>
            <a:pPr algn="ctr"/>
            <a:r>
              <a:rPr lang="ru-RU" sz="5400" dirty="0"/>
              <a:t>ВИЗУАЛИЗАЦИЯ</a:t>
            </a:r>
            <a:r>
              <a:rPr lang="ru-RU" dirty="0"/>
              <a:t> </a:t>
            </a:r>
            <a:r>
              <a:rPr lang="ru-RU" sz="5400" dirty="0"/>
              <a:t>ПРОЕКТА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650" y="836662"/>
            <a:ext cx="9485594" cy="2255240"/>
          </a:xfrm>
          <a:noFill/>
        </p:spPr>
        <p:txBody>
          <a:bodyPr>
            <a:noAutofit/>
          </a:bodyPr>
          <a:lstStyle/>
          <a:p>
            <a:pPr algn="ctr"/>
            <a:r>
              <a:rPr lang="ru-RU" dirty="0"/>
              <a:t>НЕБОЛЬШОЙ </a:t>
            </a:r>
            <a:r>
              <a:rPr lang="ru-RU" b="1" dirty="0"/>
              <a:t>КЕЙС</a:t>
            </a:r>
            <a:r>
              <a:rPr lang="ru-RU" dirty="0"/>
              <a:t> С ВСТРОЕННЫМИ СОЛНЕЧНЫМИ ПАНЕЛЯМИ И ДИСПЛЕЕМ ДЛЯ ОТСЛЕЖИВАНИЯ ЗАРЯДА. НА НЕМ ПОКАЗАНЫ УРОВНИ БАТАРЕИ И НАСТРОЙКИ КОМФОРТА (ТЕМПЕРАТУРА, ВЛАЖНОСТЬ, КАЧЕСТВО ВОЗДУХА). ВНУТРИ ТАКЖЕ ХРАНИТСЯ СИСТЕМА ВОДОРОДНОГО ИСТОЧНИКА ДЛЯ ЭКСТРЕННЫХ ПОДЗАРЯДОК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D7B9109-9E17-1A7A-3A9A-0F1C07BF3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5DA8646A-1F28-4475-464B-0A65C07394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59820" y="238425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Изображение выглядит как самолет, земля, на открытом воздухе, серебряный&#10;&#10;Автоматически созданное описание">
            <a:extLst>
              <a:ext uri="{FF2B5EF4-FFF2-40B4-BE49-F238E27FC236}">
                <a16:creationId xmlns:a16="http://schemas.microsoft.com/office/drawing/2014/main" id="{2060C5FA-ABA8-A0EC-9AB0-16A4A5E37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841" y="2689058"/>
            <a:ext cx="5770180" cy="36996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656" y="502698"/>
            <a:ext cx="10277856" cy="779853"/>
          </a:xfrm>
          <a:noFill/>
        </p:spPr>
        <p:txBody>
          <a:bodyPr>
            <a:noAutofit/>
          </a:bodyPr>
          <a:lstStyle/>
          <a:p>
            <a:r>
              <a:rPr lang="ru-RU" dirty="0"/>
              <a:t>ПРОРАБОТКА ИДЕИ ПРОЕКТА</a:t>
            </a:r>
            <a:br>
              <a:rPr lang="ru-RU" dirty="0"/>
            </a:br>
            <a:r>
              <a:rPr lang="ru-RU" sz="2400" dirty="0"/>
              <a:t>Целевая аудитория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98EFF-197D-3136-70B9-7BBD30A48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56" y="1480454"/>
            <a:ext cx="5851071" cy="512412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12700" marR="938530"/>
            <a:r>
              <a:rPr lang="en-US" sz="2000" b="1" spc="-15" dirty="0">
                <a:latin typeface="Raleway SemiBold" panose="020B0604020202020204" charset="-52"/>
                <a:cs typeface="Microsoft Sans Serif"/>
              </a:rPr>
              <a:t>  </a:t>
            </a:r>
            <a:r>
              <a:rPr lang="ru-RU" sz="2400" b="1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  <a:t>Юридические лица:</a:t>
            </a:r>
          </a:p>
          <a:p>
            <a:pPr marL="12700" marR="938530"/>
            <a:br>
              <a:rPr lang="ru-RU" sz="2000" b="1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</a:br>
            <a:r>
              <a:rPr lang="ru-RU" sz="2000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  <a:t> </a:t>
            </a:r>
            <a:r>
              <a:rPr lang="ru-RU" sz="2000" b="1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  <a:t>Категория бизнеса</a:t>
            </a:r>
            <a:r>
              <a:rPr lang="ru-RU" sz="2000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  <a:t>: предприятия малого и среднего бизнеса, крупные корпорации.</a:t>
            </a:r>
          </a:p>
          <a:p>
            <a:pPr marL="12700" marR="938530"/>
            <a:br>
              <a:rPr lang="ru-RU" sz="2000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</a:br>
            <a:r>
              <a:rPr lang="ru-RU" sz="2000" b="1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  <a:t>Отрасль: </a:t>
            </a:r>
            <a:r>
              <a:rPr lang="ru-RU" sz="2000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  <a:t>энергетика, строительство, жилищно-коммунальные услуги, промышленные и производственные компании.</a:t>
            </a:r>
            <a:br>
              <a:rPr lang="ru-RU" sz="2000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</a:br>
            <a:endParaRPr lang="ru-RU" dirty="0">
              <a:latin typeface="Gilroy-ExtraBold" panose="020B0604020202020204" charset="-52"/>
              <a:ea typeface="Calibri" panose="020F0502020204030204" pitchFamily="34" charset="0"/>
            </a:endParaRPr>
          </a:p>
          <a:p>
            <a:pPr marL="12700" marR="938530"/>
            <a:r>
              <a:rPr lang="ru-RU" sz="2000" b="1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  <a:t>Сектор рынка</a:t>
            </a:r>
            <a:r>
              <a:rPr lang="ru-RU" sz="2000" dirty="0">
                <a:effectLst/>
                <a:latin typeface="Gilroy-ExtraBold" panose="020B0604020202020204" charset="-52"/>
                <a:ea typeface="Calibri" panose="020F0502020204030204" pitchFamily="34" charset="0"/>
              </a:rPr>
              <a:t>: B2B.</a:t>
            </a:r>
            <a:endParaRPr lang="en-US" sz="2000" dirty="0">
              <a:latin typeface="Gilroy-ExtraBold" panose="020B0604020202020204" charset="-52"/>
              <a:ea typeface="Calibri" panose="020F0502020204030204" pitchFamily="34" charset="0"/>
            </a:endParaRPr>
          </a:p>
          <a:p>
            <a:pPr marL="12700" marR="938530"/>
            <a:endParaRPr lang="ru-RU" sz="2000" spc="-15" dirty="0">
              <a:latin typeface="Gilroy-ExtraBold" panose="020B0604020202020204" charset="-52"/>
              <a:cs typeface="Microsoft Sans Serif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7126AE-AE4A-97A5-21F5-E5ACF7E0605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541701" y="1480454"/>
            <a:ext cx="6296513" cy="5124128"/>
          </a:xfrm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latin typeface="Gilroy-ExtraBold" panose="020B0604020202020204" charset="-52"/>
              </a:rPr>
              <a:t> </a:t>
            </a:r>
            <a:r>
              <a:rPr lang="ru-RU" dirty="0">
                <a:latin typeface="Gilroy-ExtraBold" panose="020B0604020202020204" charset="-52"/>
              </a:rPr>
              <a:t> </a:t>
            </a:r>
            <a:r>
              <a:rPr lang="ru-RU" sz="2400" b="1" dirty="0">
                <a:latin typeface="Gilroy-ExtraBold" panose="020B0604020202020204" charset="-52"/>
              </a:rPr>
              <a:t>Физические лица:</a:t>
            </a:r>
          </a:p>
          <a:p>
            <a:br>
              <a:rPr lang="ru-RU" dirty="0">
                <a:latin typeface="Gilroy-ExtraBold" panose="020B0604020202020204" charset="-52"/>
              </a:rPr>
            </a:br>
            <a:r>
              <a:rPr lang="ru-RU" b="1" dirty="0">
                <a:latin typeface="Gilroy-ExtraBold" panose="020B0604020202020204" charset="-52"/>
              </a:rPr>
              <a:t>Демографические</a:t>
            </a:r>
            <a:r>
              <a:rPr lang="ru-RU" dirty="0">
                <a:latin typeface="Gilroy-ExtraBold" panose="020B0604020202020204" charset="-52"/>
              </a:rPr>
              <a:t> </a:t>
            </a:r>
            <a:r>
              <a:rPr lang="ru-RU" b="1" dirty="0">
                <a:latin typeface="Gilroy-ExtraBold" panose="020B0604020202020204" charset="-52"/>
              </a:rPr>
              <a:t>данные</a:t>
            </a:r>
            <a:r>
              <a:rPr lang="ru-RU" dirty="0">
                <a:latin typeface="Gilroy-ExtraBold" panose="020B0604020202020204" charset="-52"/>
              </a:rPr>
              <a:t>: активные пользователи технологий, возраст 25–55 лет, преимущественно городское население.</a:t>
            </a:r>
          </a:p>
          <a:p>
            <a:r>
              <a:rPr lang="ru-RU" b="1" dirty="0">
                <a:latin typeface="Gilroy-ExtraBold" panose="020B0604020202020204" charset="-52"/>
              </a:rPr>
              <a:t>Вкусы</a:t>
            </a:r>
            <a:r>
              <a:rPr lang="ru-RU" dirty="0">
                <a:latin typeface="Gilroy-ExtraBold" panose="020B0604020202020204" charset="-52"/>
              </a:rPr>
              <a:t> </a:t>
            </a:r>
            <a:r>
              <a:rPr lang="ru-RU" b="1" dirty="0">
                <a:latin typeface="Gilroy-ExtraBold" panose="020B0604020202020204" charset="-52"/>
              </a:rPr>
              <a:t>и интересы</a:t>
            </a:r>
            <a:r>
              <a:rPr lang="ru-RU" dirty="0">
                <a:latin typeface="Gilroy-ExtraBold" panose="020B0604020202020204" charset="-52"/>
              </a:rPr>
              <a:t>: интерес к экологически чистой энергии, автоматизации процессов в быту, интеллектуальным решениям для управления домом.</a:t>
            </a:r>
            <a:br>
              <a:rPr lang="ru-RU" dirty="0">
                <a:latin typeface="Gilroy-ExtraBold" panose="020B0604020202020204" charset="-52"/>
              </a:rPr>
            </a:br>
            <a:r>
              <a:rPr lang="ru-RU" dirty="0">
                <a:latin typeface="Gilroy-ExtraBold" panose="020B0604020202020204" charset="-52"/>
              </a:rPr>
              <a:t>   </a:t>
            </a:r>
          </a:p>
          <a:p>
            <a:r>
              <a:rPr lang="ru-RU" b="1" dirty="0">
                <a:latin typeface="Gilroy-ExtraBold" panose="020B0604020202020204" charset="-52"/>
              </a:rPr>
              <a:t>Уровень</a:t>
            </a:r>
            <a:r>
              <a:rPr lang="ru-RU" dirty="0">
                <a:latin typeface="Gilroy-ExtraBold" panose="020B0604020202020204" charset="-52"/>
              </a:rPr>
              <a:t> </a:t>
            </a:r>
            <a:r>
              <a:rPr lang="ru-RU" b="1" dirty="0">
                <a:latin typeface="Gilroy-ExtraBold" panose="020B0604020202020204" charset="-52"/>
              </a:rPr>
              <a:t>образования</a:t>
            </a:r>
            <a:r>
              <a:rPr lang="ru-RU" dirty="0">
                <a:latin typeface="Gilroy-ExtraBold" panose="020B0604020202020204" charset="-52"/>
              </a:rPr>
              <a:t>: среднее специальное и высшее.</a:t>
            </a:r>
            <a:br>
              <a:rPr lang="ru-RU" dirty="0">
                <a:latin typeface="Gilroy-ExtraBold" panose="020B0604020202020204" charset="-52"/>
              </a:rPr>
            </a:br>
            <a:endParaRPr lang="ru-RU" dirty="0">
              <a:latin typeface="Gilroy-ExtraBold" panose="020B0604020202020204" charset="-52"/>
            </a:endParaRPr>
          </a:p>
          <a:p>
            <a:r>
              <a:rPr lang="ru-RU" b="1" dirty="0">
                <a:latin typeface="Gilroy-ExtraBold" panose="020B0604020202020204" charset="-52"/>
              </a:rPr>
              <a:t>Уровень</a:t>
            </a:r>
            <a:r>
              <a:rPr lang="ru-RU" dirty="0">
                <a:latin typeface="Gilroy-ExtraBold" panose="020B0604020202020204" charset="-52"/>
              </a:rPr>
              <a:t> </a:t>
            </a:r>
            <a:r>
              <a:rPr lang="ru-RU" b="1" dirty="0">
                <a:latin typeface="Gilroy-ExtraBold" panose="020B0604020202020204" charset="-52"/>
              </a:rPr>
              <a:t>потребления</a:t>
            </a:r>
            <a:r>
              <a:rPr lang="ru-RU" dirty="0">
                <a:latin typeface="Gilroy-ExtraBold" panose="020B0604020202020204" charset="-52"/>
              </a:rPr>
              <a:t>: средний и высокий.</a:t>
            </a:r>
            <a:br>
              <a:rPr lang="ru-RU" dirty="0">
                <a:latin typeface="Gilroy-ExtraBold" panose="020B0604020202020204" charset="-52"/>
              </a:rPr>
            </a:br>
            <a:endParaRPr lang="ru-RU" dirty="0">
              <a:latin typeface="Gilroy-ExtraBold" panose="020B0604020202020204" charset="-52"/>
            </a:endParaRPr>
          </a:p>
          <a:p>
            <a:r>
              <a:rPr lang="ru-RU" b="1" dirty="0">
                <a:latin typeface="Gilroy-ExtraBold" panose="020B0604020202020204" charset="-52"/>
              </a:rPr>
              <a:t>Сектор</a:t>
            </a:r>
            <a:r>
              <a:rPr lang="ru-RU" dirty="0">
                <a:latin typeface="Gilroy-ExtraBold" panose="020B0604020202020204" charset="-52"/>
              </a:rPr>
              <a:t> </a:t>
            </a:r>
            <a:r>
              <a:rPr lang="ru-RU" b="1" dirty="0">
                <a:latin typeface="Gilroy-ExtraBold" panose="020B0604020202020204" charset="-52"/>
              </a:rPr>
              <a:t>рынка</a:t>
            </a:r>
            <a:r>
              <a:rPr lang="ru-RU" dirty="0">
                <a:latin typeface="Gilroy-ExtraBold" panose="020B0604020202020204" charset="-52"/>
              </a:rPr>
              <a:t>: B2C, частные домовладельцы и арендаторы жилых помещений.</a:t>
            </a:r>
            <a:endParaRPr lang="en-US" dirty="0">
              <a:latin typeface="Gilroy-ExtraBold" panose="020B0604020202020204" charset="-52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F61F934-8535-E086-C153-D48E49B98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802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6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FD55C9-0B7E-FB65-D9C9-0A261CA4E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52B84-35D5-FBA3-EB47-8260DC822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656" y="502698"/>
            <a:ext cx="10277856" cy="779853"/>
          </a:xfrm>
          <a:noFill/>
        </p:spPr>
        <p:txBody>
          <a:bodyPr>
            <a:noAutofit/>
          </a:bodyPr>
          <a:lstStyle/>
          <a:p>
            <a:r>
              <a:rPr lang="ru-RU" dirty="0"/>
              <a:t>ПРОРАБОТКА ИДЕИ ПРОЕКТА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18A86-7633-5F4C-4808-E03BE66D7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55" y="1480454"/>
            <a:ext cx="11433873" cy="4659089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12700" marR="938530"/>
            <a:r>
              <a:rPr lang="en-US" sz="2800" b="1" spc="-15" dirty="0">
                <a:latin typeface="Raleway SemiBold" panose="020B0604020202020204" charset="-52"/>
                <a:cs typeface="Microsoft Sans Serif"/>
              </a:rPr>
              <a:t>  </a:t>
            </a:r>
            <a:r>
              <a:rPr lang="ru-RU" sz="2800" b="1" spc="-15" dirty="0">
                <a:cs typeface="Microsoft Sans Serif"/>
              </a:rPr>
              <a:t>Основные</a:t>
            </a:r>
            <a:r>
              <a:rPr lang="ru-RU" sz="2800" spc="-15" dirty="0">
                <a:cs typeface="Microsoft Sans Serif"/>
              </a:rPr>
              <a:t> </a:t>
            </a:r>
            <a:r>
              <a:rPr lang="ru-RU" sz="2800" b="1" spc="-15" dirty="0">
                <a:cs typeface="Microsoft Sans Serif"/>
              </a:rPr>
              <a:t>преимущества</a:t>
            </a:r>
            <a:r>
              <a:rPr lang="ru-RU" sz="2800" spc="-15" dirty="0">
                <a:cs typeface="Microsoft Sans Serif"/>
              </a:rPr>
              <a:t>:</a:t>
            </a:r>
          </a:p>
          <a:p>
            <a:r>
              <a:rPr lang="ru-RU" sz="2400" b="1" dirty="0"/>
              <a:t>• Автономность и экологичность</a:t>
            </a:r>
            <a:r>
              <a:rPr lang="ru-RU" sz="2400" dirty="0"/>
              <a:t>: Использование солнечной и водородной энергии позволяет экономить ресурсы и минимизировать углеродный след.</a:t>
            </a:r>
          </a:p>
          <a:p>
            <a:r>
              <a:rPr lang="ru-RU" sz="2400" dirty="0"/>
              <a:t> • </a:t>
            </a:r>
            <a:r>
              <a:rPr lang="ru-RU" sz="2400" b="1" dirty="0"/>
              <a:t>Комфорт и безопасность: </a:t>
            </a:r>
            <a:r>
              <a:rPr lang="ru-RU" sz="2400" dirty="0"/>
              <a:t>Поддержание комфортных условий для участников, даже в удалённых локациях.</a:t>
            </a:r>
          </a:p>
          <a:p>
            <a:r>
              <a:rPr lang="ru-RU" sz="2400" dirty="0"/>
              <a:t> • </a:t>
            </a:r>
            <a:r>
              <a:rPr lang="ru-RU" sz="2400" b="1" dirty="0"/>
              <a:t>Удобство в использовании: </a:t>
            </a:r>
            <a:r>
              <a:rPr lang="ru-RU" sz="2400" dirty="0"/>
              <a:t>Компактные портативные станции, которые легко транспортировать и устанавливать.</a:t>
            </a:r>
          </a:p>
          <a:p>
            <a:endParaRPr lang="ru-RU" dirty="0"/>
          </a:p>
          <a:p>
            <a:r>
              <a:rPr lang="ru-RU" sz="2800" b="1" dirty="0"/>
              <a:t>Потенциал проекта: </a:t>
            </a:r>
            <a:r>
              <a:rPr lang="ru-RU" sz="2400" b="1" dirty="0" err="1"/>
              <a:t>SmartEnergyMeet</a:t>
            </a:r>
            <a:r>
              <a:rPr lang="ru-RU" sz="2400" b="1" dirty="0"/>
              <a:t> </a:t>
            </a:r>
            <a:r>
              <a:rPr lang="ru-RU" sz="2400" dirty="0"/>
              <a:t>может стать популярной технологией для корпоративного сектора, а также для тех, кто ищет экологически безопасные и инновационные решения для организации мероприятий и обучения.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972B32-CBA8-736A-6421-B9F3DC82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70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15DE-D135-0710-9984-A0A55E96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42" y="313076"/>
            <a:ext cx="10506456" cy="828887"/>
          </a:xfrm>
          <a:noFill/>
        </p:spPr>
        <p:txBody>
          <a:bodyPr>
            <a:noAutofit/>
          </a:bodyPr>
          <a:lstStyle/>
          <a:p>
            <a:r>
              <a:rPr lang="ru-RU" dirty="0"/>
              <a:t>РЫНОК. ОБЪЕМ РЫНКА И ДИНАМИКА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8AA23-D8D0-93BE-5C5F-103A750B0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8502" y="1352822"/>
            <a:ext cx="3782876" cy="3902349"/>
          </a:xfrm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/>
            <a:r>
              <a:rPr lang="en-US" sz="5400" b="1" dirty="0"/>
              <a:t>TAM</a:t>
            </a:r>
            <a:endParaRPr lang="ru-RU" sz="5400" b="1" dirty="0"/>
          </a:p>
          <a:p>
            <a:pPr algn="ctr"/>
            <a:br>
              <a:rPr lang="en-US" sz="3200" b="1" dirty="0"/>
            </a:br>
            <a:r>
              <a:rPr lang="en-US" sz="3200" b="1" i="1" dirty="0"/>
              <a:t>150 </a:t>
            </a:r>
            <a:r>
              <a:rPr lang="ru-RU" sz="3200" b="1" i="1" dirty="0"/>
              <a:t>млрд долл</a:t>
            </a:r>
            <a:r>
              <a:rPr lang="ru-RU" sz="3200" dirty="0"/>
              <a:t>. </a:t>
            </a:r>
          </a:p>
          <a:p>
            <a:pPr algn="ctr"/>
            <a:r>
              <a:rPr lang="ru-RU" dirty="0"/>
              <a:t>Рынок </a:t>
            </a:r>
            <a:r>
              <a:rPr lang="ru-RU" dirty="0" err="1"/>
              <a:t>энергоменеджмента</a:t>
            </a:r>
            <a:r>
              <a:rPr lang="ru-RU" dirty="0"/>
              <a:t> и «умных» технологий имеет крупный масштаб </a:t>
            </a:r>
          </a:p>
          <a:p>
            <a:pPr algn="ctr"/>
            <a:r>
              <a:rPr lang="ru-RU" dirty="0"/>
              <a:t>Глобальный рынок </a:t>
            </a:r>
            <a:r>
              <a:rPr lang="ru-RU" dirty="0" err="1"/>
              <a:t>IoT</a:t>
            </a:r>
            <a:r>
              <a:rPr lang="ru-RU" dirty="0"/>
              <a:t> (Интернет вещей) в энергетике оценивается именно в 150 млрд долл. в 2024 году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E39E6080-E7F0-678F-65B9-B64B99BDF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4B22E6-4934-0F39-17B0-F0EFA8DB3256}"/>
              </a:ext>
            </a:extLst>
          </p:cNvPr>
          <p:cNvSpPr txBox="1">
            <a:spLocks/>
          </p:cNvSpPr>
          <p:nvPr/>
        </p:nvSpPr>
        <p:spPr>
          <a:xfrm>
            <a:off x="3855765" y="1352823"/>
            <a:ext cx="3879850" cy="390234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200" b="1" dirty="0"/>
              <a:t>SAM</a:t>
            </a:r>
            <a:endParaRPr lang="ru-RU" sz="5200" b="1" dirty="0"/>
          </a:p>
          <a:p>
            <a:pPr algn="ctr"/>
            <a:br>
              <a:rPr lang="en-US" sz="2700" b="1" dirty="0"/>
            </a:br>
            <a:r>
              <a:rPr lang="en-US" sz="3500" b="1" i="1" dirty="0"/>
              <a:t>10-15 </a:t>
            </a:r>
            <a:r>
              <a:rPr lang="ru-RU" sz="3500" b="1" i="1" dirty="0"/>
              <a:t>млрд долл</a:t>
            </a:r>
            <a:r>
              <a:rPr lang="ru-RU" sz="3500" dirty="0"/>
              <a:t>. </a:t>
            </a:r>
            <a:endParaRPr lang="en-US" sz="3500" dirty="0"/>
          </a:p>
          <a:p>
            <a:pPr algn="ctr"/>
            <a:r>
              <a:rPr lang="ru-RU" sz="2600" dirty="0"/>
              <a:t> </a:t>
            </a:r>
            <a:r>
              <a:rPr lang="ru-RU" dirty="0"/>
              <a:t>Учитывая фокус на B2B и B2C</a:t>
            </a:r>
            <a:r>
              <a:rPr lang="en-US" dirty="0"/>
              <a:t>,</a:t>
            </a:r>
            <a:r>
              <a:rPr lang="ru-RU" dirty="0"/>
              <a:t> SAM может быть ограничен географически и демографически. </a:t>
            </a:r>
            <a:endParaRPr lang="en-US" dirty="0"/>
          </a:p>
          <a:p>
            <a:pPr algn="ctr"/>
            <a:r>
              <a:rPr lang="ru-RU" dirty="0"/>
              <a:t>Так, в странах с высоким уровнем цифровизации (Европа, США, Россия), SAM может составить 10-15 млрд долл</a:t>
            </a:r>
            <a:r>
              <a:rPr lang="ru-RU" sz="2200" dirty="0"/>
              <a:t>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24A1166-6B21-D989-0804-4427EEFFAB38}"/>
              </a:ext>
            </a:extLst>
          </p:cNvPr>
          <p:cNvSpPr txBox="1">
            <a:spLocks/>
          </p:cNvSpPr>
          <p:nvPr/>
        </p:nvSpPr>
        <p:spPr>
          <a:xfrm>
            <a:off x="7851387" y="1356895"/>
            <a:ext cx="3962241" cy="389827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600" b="1" dirty="0"/>
              <a:t>SOM</a:t>
            </a:r>
            <a:endParaRPr lang="ru-RU" sz="5600" b="1" dirty="0"/>
          </a:p>
          <a:p>
            <a:pPr algn="ctr"/>
            <a:br>
              <a:rPr lang="en-US" sz="2900" b="1" dirty="0"/>
            </a:br>
            <a:r>
              <a:rPr lang="en-US" sz="3500" b="1" i="1" dirty="0"/>
              <a:t>2,5 </a:t>
            </a:r>
            <a:r>
              <a:rPr lang="ru-RU" sz="3500" b="1" i="1" dirty="0"/>
              <a:t>млн долл</a:t>
            </a:r>
            <a:r>
              <a:rPr lang="ru-RU" sz="3500" dirty="0"/>
              <a:t>. </a:t>
            </a:r>
            <a:endParaRPr lang="en-US" sz="3500" dirty="0"/>
          </a:p>
          <a:p>
            <a:pPr algn="ctr"/>
            <a:r>
              <a:rPr lang="ru-RU" sz="2200" dirty="0"/>
              <a:t>При реализации в первый год 500 установок и со средней стоимостью установки в ~5000 долл. доход составит 2,5 млн долларов. </a:t>
            </a:r>
          </a:p>
          <a:p>
            <a:pPr algn="ctr"/>
            <a:r>
              <a:rPr lang="ru-RU" sz="2200" dirty="0"/>
              <a:t>С учетом роста до 2000 установок к пятому году, SOM составит ~10 млн долларов в первый год и ~20 млн долларов через 5 лет.</a:t>
            </a:r>
          </a:p>
        </p:txBody>
      </p:sp>
    </p:spTree>
    <p:extLst>
      <p:ext uri="{BB962C8B-B14F-4D97-AF65-F5344CB8AC3E}">
        <p14:creationId xmlns:p14="http://schemas.microsoft.com/office/powerpoint/2010/main" val="2737241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F3F922-669F-7D93-0C1C-D5B16E397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03A255D-8352-C533-A286-ADF1966221AB}"/>
              </a:ext>
            </a:extLst>
          </p:cNvPr>
          <p:cNvSpPr txBox="1">
            <a:spLocks/>
          </p:cNvSpPr>
          <p:nvPr/>
        </p:nvSpPr>
        <p:spPr>
          <a:xfrm>
            <a:off x="185246" y="622788"/>
            <a:ext cx="5530859" cy="736745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accent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/>
              <a:t>КОМПАНИИ-КОНКУРЕНТЫ</a:t>
            </a:r>
            <a:endParaRPr lang="en-US" sz="4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FDB0D0-854E-BEEE-3B38-E347C1229D9E}"/>
              </a:ext>
            </a:extLst>
          </p:cNvPr>
          <p:cNvSpPr txBox="1">
            <a:spLocks/>
          </p:cNvSpPr>
          <p:nvPr/>
        </p:nvSpPr>
        <p:spPr>
          <a:xfrm>
            <a:off x="342901" y="1442483"/>
            <a:ext cx="6481790" cy="52720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 cap="all" baseline="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938530" algn="just"/>
            <a:r>
              <a:rPr lang="ru-RU" sz="2000" b="1" dirty="0"/>
              <a:t>1.Schneider Electric </a:t>
            </a:r>
            <a:r>
              <a:rPr lang="ru-RU" sz="2000" dirty="0"/>
              <a:t>- интеллектуальные решения для управления энергией в предприятиях и жилых домах.</a:t>
            </a:r>
          </a:p>
          <a:p>
            <a:pPr marL="12700" marR="938530" algn="just"/>
            <a:r>
              <a:rPr lang="ru-RU" sz="2000" b="1" dirty="0"/>
              <a:t> 2. Siemens </a:t>
            </a:r>
            <a:r>
              <a:rPr lang="ru-RU" sz="2000" dirty="0"/>
              <a:t>- предлагает решения для управления энергией и «умных» городов.</a:t>
            </a:r>
          </a:p>
          <a:p>
            <a:pPr marL="12700" marR="938530" algn="just"/>
            <a:r>
              <a:rPr lang="ru-RU" sz="2000" b="1" dirty="0"/>
              <a:t> 3.Honeywell </a:t>
            </a:r>
            <a:r>
              <a:rPr lang="ru-RU" sz="2000" dirty="0"/>
              <a:t>- системы автоматизации и </a:t>
            </a:r>
            <a:r>
              <a:rPr lang="ru-RU" sz="2000" dirty="0" err="1"/>
              <a:t>энергоменеджмента</a:t>
            </a:r>
            <a:r>
              <a:rPr lang="ru-RU" sz="2000" dirty="0"/>
              <a:t>.</a:t>
            </a:r>
          </a:p>
          <a:p>
            <a:pPr marL="12700" marR="938530" algn="just"/>
            <a:r>
              <a:rPr lang="ru-RU" sz="2000" b="1" dirty="0"/>
              <a:t> 4.ABB </a:t>
            </a:r>
            <a:r>
              <a:rPr lang="ru-RU" sz="2000" dirty="0"/>
              <a:t>- решения для управления энергопотреблением, включая «умные» сети.</a:t>
            </a:r>
          </a:p>
          <a:p>
            <a:pPr marL="12700" marR="938530" algn="just"/>
            <a:r>
              <a:rPr lang="ru-RU" sz="2000" b="1" dirty="0"/>
              <a:t> 5.GE </a:t>
            </a:r>
            <a:r>
              <a:rPr lang="ru-RU" sz="2000" b="1" dirty="0" err="1"/>
              <a:t>Renewable</a:t>
            </a:r>
            <a:r>
              <a:rPr lang="ru-RU" sz="2000" b="1" dirty="0"/>
              <a:t> Energy </a:t>
            </a:r>
            <a:r>
              <a:rPr lang="ru-RU" sz="2000" dirty="0"/>
              <a:t>- разработки в сфере возобновляемой энергии и управления потреблением.</a:t>
            </a:r>
          </a:p>
          <a:p>
            <a:pPr marL="12700" marR="938530" algn="just"/>
            <a:endParaRPr lang="en-US" sz="24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69AFD32-D602-C289-56F6-7859B16C42D7}"/>
              </a:ext>
            </a:extLst>
          </p:cNvPr>
          <p:cNvSpPr txBox="1">
            <a:spLocks/>
          </p:cNvSpPr>
          <p:nvPr/>
        </p:nvSpPr>
        <p:spPr>
          <a:xfrm>
            <a:off x="5522400" y="635976"/>
            <a:ext cx="7004304" cy="736745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/>
              <a:t>КОНКУРЕНТНЫЕ </a:t>
            </a:r>
          </a:p>
          <a:p>
            <a:r>
              <a:rPr lang="ru-RU" sz="3600" dirty="0"/>
              <a:t>ПРЕИМУЩЕСТВА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557C44-B018-D6F0-4029-A82DC094CFD2}"/>
              </a:ext>
            </a:extLst>
          </p:cNvPr>
          <p:cNvSpPr txBox="1"/>
          <p:nvPr/>
        </p:nvSpPr>
        <p:spPr>
          <a:xfrm>
            <a:off x="6200005" y="1442483"/>
            <a:ext cx="5649094" cy="4060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ЭКОНОМИЯ ДО 30% ЭНЕРГОЗАТРАТ </a:t>
            </a:r>
            <a:r>
              <a:rPr lang="ru-RU" sz="2000" kern="100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 СЧЕТ ИНТЕЛЛЕКТУАЛЬНОЙ ОПТИМИЗАЦИИ.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ЭКОЛОГИЧНОСТЬ</a:t>
            </a:r>
            <a:r>
              <a:rPr lang="ru-RU" sz="2000" kern="100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ИСПОЛЬЗОВАНИЕ ВОЗОБНОВЛЯЕМЫХ ИСТОЧНИКОВ ЭНЕРГИИ.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МОБИЛЬНОСТЬ: </a:t>
            </a:r>
            <a:r>
              <a:rPr lang="ru-RU" sz="2000" kern="100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УСТАНОВКИ В ЛЮБЫХ УСЛОВИЯХ.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ИНДИВИДУАЛИЗАЦИЯ: </a:t>
            </a:r>
            <a:r>
              <a:rPr lang="ru-RU" sz="2000" kern="100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НАСТРОЙКА ПАРАМЕТРОВ ПОД КАЖДОГО КЛИЕНТА.</a:t>
            </a:r>
          </a:p>
          <a:p>
            <a:pPr algn="just"/>
            <a:r>
              <a:rPr lang="ru-RU" sz="2000" b="1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5. ПРОЗРАЧНОСТЬ: </a:t>
            </a:r>
            <a:r>
              <a:rPr lang="ru-RU" sz="2000" dirty="0">
                <a:solidFill>
                  <a:schemeClr val="accent3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ИСПОЛЬЗОВАНИЕ БЛОКЧЕЙН-ТЕХНОЛОГИЙ ДЛЯ УЧЕТА И АНАЛИЗА ДАННЫХ.</a:t>
            </a:r>
            <a:endParaRPr lang="ru-RU" sz="2000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977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27C8-165C-5513-DB4B-9D840097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223" y="-53639"/>
            <a:ext cx="11117317" cy="1202004"/>
          </a:xfrm>
          <a:noFill/>
        </p:spPr>
        <p:txBody>
          <a:bodyPr>
            <a:noAutofit/>
          </a:bodyPr>
          <a:lstStyle/>
          <a:p>
            <a:r>
              <a:rPr lang="ru-RU" dirty="0"/>
              <a:t>БИЗНЕС-МОДЕЛЬ И ЮНИТ-ЭКОНОМИКА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E640F-7F5A-BDB7-205D-765FA80B6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480516"/>
            <a:ext cx="10518912" cy="506599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200" b="1" dirty="0"/>
              <a:t>  </a:t>
            </a:r>
            <a:r>
              <a:rPr lang="ru-RU" sz="2400" b="1" dirty="0"/>
              <a:t>Бизнес-модель</a:t>
            </a:r>
            <a:br>
              <a:rPr lang="ru-RU" sz="2200" b="1" dirty="0"/>
            </a:br>
            <a:r>
              <a:rPr lang="ru-RU" b="1" dirty="0"/>
              <a:t> 1. Создание ценности:</a:t>
            </a:r>
            <a:br>
              <a:rPr lang="ru-RU" dirty="0"/>
            </a:br>
            <a:r>
              <a:rPr lang="ru-RU" dirty="0"/>
              <a:t> • Продукт: автономная энергосберегающая платформа.</a:t>
            </a:r>
            <a:br>
              <a:rPr lang="ru-RU" dirty="0"/>
            </a:br>
            <a:r>
              <a:rPr lang="ru-RU" dirty="0"/>
              <a:t> • Услуги: мобильное приложение с аналитикой и рекомендациями по энергосбережению.</a:t>
            </a:r>
          </a:p>
          <a:p>
            <a:br>
              <a:rPr lang="ru-RU" dirty="0"/>
            </a:br>
            <a:r>
              <a:rPr lang="ru-RU" dirty="0"/>
              <a:t> </a:t>
            </a:r>
            <a:r>
              <a:rPr lang="ru-RU" b="1" dirty="0"/>
              <a:t>2. Источники дохода:</a:t>
            </a:r>
            <a:br>
              <a:rPr lang="ru-RU" dirty="0"/>
            </a:br>
            <a:r>
              <a:rPr lang="ru-RU" dirty="0"/>
              <a:t> • Подписка: ежемесячный доступ к аналитическим функциям (1 000 руб. в месяц).</a:t>
            </a:r>
            <a:br>
              <a:rPr lang="ru-RU" dirty="0"/>
            </a:br>
            <a:r>
              <a:rPr lang="ru-RU" dirty="0"/>
              <a:t> • Единоразовая установка: 100 000 руб. за оборудование и настройку.</a:t>
            </a:r>
          </a:p>
          <a:p>
            <a:br>
              <a:rPr lang="ru-RU" dirty="0"/>
            </a:br>
            <a:r>
              <a:rPr lang="ru-RU" b="1" dirty="0"/>
              <a:t> 3.Каналы продаж:</a:t>
            </a:r>
            <a:br>
              <a:rPr lang="ru-RU" dirty="0"/>
            </a:br>
            <a:r>
              <a:rPr lang="ru-RU" dirty="0"/>
              <a:t> • Прямые продажи через сайт и мобильное приложение.</a:t>
            </a:r>
            <a:br>
              <a:rPr lang="ru-RU" dirty="0"/>
            </a:br>
            <a:r>
              <a:rPr lang="ru-RU" dirty="0"/>
              <a:t> • Партнерства с муниципалитетами и энергетическими компаниями.</a:t>
            </a:r>
          </a:p>
          <a:p>
            <a:br>
              <a:rPr lang="ru-RU" dirty="0"/>
            </a:br>
            <a:r>
              <a:rPr lang="ru-RU" b="1" dirty="0"/>
              <a:t> 4.Клиенты:</a:t>
            </a:r>
            <a:br>
              <a:rPr lang="ru-RU" dirty="0"/>
            </a:br>
            <a:r>
              <a:rPr lang="ru-RU" dirty="0"/>
              <a:t> • B2B: компании малого и среднего бизнеса.</a:t>
            </a:r>
            <a:br>
              <a:rPr lang="ru-RU" dirty="0"/>
            </a:br>
            <a:r>
              <a:rPr lang="ru-RU" dirty="0"/>
              <a:t> • B2C: домовладельцы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93736AF-0027-E734-82A8-010D7129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09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3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F71A2B-D1A7-85FF-724E-9116E5DC8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849ABE8-997D-E00E-5F40-4370DB1AB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4F30ECF-FC19-DC0C-FDD2-2E75033DA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4" y="0"/>
            <a:ext cx="11238296" cy="1202004"/>
          </a:xfrm>
          <a:noFill/>
        </p:spPr>
        <p:txBody>
          <a:bodyPr>
            <a:noAutofit/>
          </a:bodyPr>
          <a:lstStyle/>
          <a:p>
            <a:r>
              <a:rPr lang="ru-RU" dirty="0"/>
              <a:t>БИЗНЕС-МОДЕЛЬ И ЮНИТ-ЭКОНОМИКА</a:t>
            </a:r>
            <a:endParaRPr lang="en-US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AA6512F-F1CD-CD80-6C46-57ECB4EAEF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781649"/>
              </p:ext>
            </p:extLst>
          </p:nvPr>
        </p:nvGraphicFramePr>
        <p:xfrm>
          <a:off x="1504610" y="1534510"/>
          <a:ext cx="5148438" cy="263824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208116">
                  <a:extLst>
                    <a:ext uri="{9D8B030D-6E8A-4147-A177-3AD203B41FA5}">
                      <a16:colId xmlns:a16="http://schemas.microsoft.com/office/drawing/2014/main" val="1115351246"/>
                    </a:ext>
                  </a:extLst>
                </a:gridCol>
                <a:gridCol w="1940322">
                  <a:extLst>
                    <a:ext uri="{9D8B030D-6E8A-4147-A177-3AD203B41FA5}">
                      <a16:colId xmlns:a16="http://schemas.microsoft.com/office/drawing/2014/main" val="3509970483"/>
                    </a:ext>
                  </a:extLst>
                </a:gridCol>
              </a:tblGrid>
              <a:tr h="22001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Себестоимость одной платформы</a:t>
                      </a:r>
                      <a:endParaRPr lang="ru-RU" sz="1400" b="1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851421"/>
                  </a:ext>
                </a:extLst>
              </a:tr>
              <a:tr h="577428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Оборудование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70 000 руб.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72876"/>
                  </a:ext>
                </a:extLst>
              </a:tr>
              <a:tr h="577428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Разработка ПО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20 000 руб.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58620"/>
                  </a:ext>
                </a:extLst>
              </a:tr>
              <a:tr h="58929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Прочие расходы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10 000 руб.</a:t>
                      </a:r>
                      <a:br>
                        <a:rPr lang="ru-RU" sz="14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</a:b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980966"/>
                  </a:ext>
                </a:extLst>
              </a:tr>
              <a:tr h="58929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Итого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100 000 руб.</a:t>
                      </a:r>
                      <a:br>
                        <a:rPr lang="ru-RU" sz="14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</a:b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4551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192AF0C3-81FD-E264-49D5-941AC598B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981590"/>
              </p:ext>
            </p:extLst>
          </p:nvPr>
        </p:nvGraphicFramePr>
        <p:xfrm>
          <a:off x="7150198" y="1723698"/>
          <a:ext cx="4000072" cy="15844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00036">
                  <a:extLst>
                    <a:ext uri="{9D8B030D-6E8A-4147-A177-3AD203B41FA5}">
                      <a16:colId xmlns:a16="http://schemas.microsoft.com/office/drawing/2014/main" val="666590062"/>
                    </a:ext>
                  </a:extLst>
                </a:gridCol>
                <a:gridCol w="2000036">
                  <a:extLst>
                    <a:ext uri="{9D8B030D-6E8A-4147-A177-3AD203B41FA5}">
                      <a16:colId xmlns:a16="http://schemas.microsoft.com/office/drawing/2014/main" val="95466330"/>
                    </a:ext>
                  </a:extLst>
                </a:gridCol>
              </a:tblGrid>
              <a:tr h="43028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Цена реализации</a:t>
                      </a:r>
                      <a:endParaRPr lang="ru-RU" sz="1400" b="1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366142"/>
                  </a:ext>
                </a:extLst>
              </a:tr>
              <a:tr h="48143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Установка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150 000 руб.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463990"/>
                  </a:ext>
                </a:extLst>
              </a:tr>
              <a:tr h="67268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Месячная подписка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1 000 руб.</a:t>
                      </a:r>
                      <a:endParaRPr lang="ru-RU" sz="1400" dirty="0">
                        <a:solidFill>
                          <a:schemeClr val="accent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74989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F6F639DA-55C0-608A-0CF8-996A418E62ED}"/>
              </a:ext>
            </a:extLst>
          </p:cNvPr>
          <p:cNvSpPr txBox="1"/>
          <p:nvPr/>
        </p:nvSpPr>
        <p:spPr>
          <a:xfrm>
            <a:off x="3269401" y="4254677"/>
            <a:ext cx="6505219" cy="2308324"/>
          </a:xfrm>
          <a:custGeom>
            <a:avLst/>
            <a:gdLst>
              <a:gd name="connsiteX0" fmla="*/ 0 w 6505219"/>
              <a:gd name="connsiteY0" fmla="*/ 0 h 2308324"/>
              <a:gd name="connsiteX1" fmla="*/ 461279 w 6505219"/>
              <a:gd name="connsiteY1" fmla="*/ 0 h 2308324"/>
              <a:gd name="connsiteX2" fmla="*/ 1117715 w 6505219"/>
              <a:gd name="connsiteY2" fmla="*/ 0 h 2308324"/>
              <a:gd name="connsiteX3" fmla="*/ 1513942 w 6505219"/>
              <a:gd name="connsiteY3" fmla="*/ 0 h 2308324"/>
              <a:gd name="connsiteX4" fmla="*/ 1975221 w 6505219"/>
              <a:gd name="connsiteY4" fmla="*/ 0 h 2308324"/>
              <a:gd name="connsiteX5" fmla="*/ 2696709 w 6505219"/>
              <a:gd name="connsiteY5" fmla="*/ 0 h 2308324"/>
              <a:gd name="connsiteX6" fmla="*/ 3418197 w 6505219"/>
              <a:gd name="connsiteY6" fmla="*/ 0 h 2308324"/>
              <a:gd name="connsiteX7" fmla="*/ 4139685 w 6505219"/>
              <a:gd name="connsiteY7" fmla="*/ 0 h 2308324"/>
              <a:gd name="connsiteX8" fmla="*/ 4796121 w 6505219"/>
              <a:gd name="connsiteY8" fmla="*/ 0 h 2308324"/>
              <a:gd name="connsiteX9" fmla="*/ 5257400 w 6505219"/>
              <a:gd name="connsiteY9" fmla="*/ 0 h 2308324"/>
              <a:gd name="connsiteX10" fmla="*/ 5913835 w 6505219"/>
              <a:gd name="connsiteY10" fmla="*/ 0 h 2308324"/>
              <a:gd name="connsiteX11" fmla="*/ 6505219 w 6505219"/>
              <a:gd name="connsiteY11" fmla="*/ 0 h 2308324"/>
              <a:gd name="connsiteX12" fmla="*/ 6505219 w 6505219"/>
              <a:gd name="connsiteY12" fmla="*/ 577081 h 2308324"/>
              <a:gd name="connsiteX13" fmla="*/ 6505219 w 6505219"/>
              <a:gd name="connsiteY13" fmla="*/ 1131079 h 2308324"/>
              <a:gd name="connsiteX14" fmla="*/ 6505219 w 6505219"/>
              <a:gd name="connsiteY14" fmla="*/ 1754326 h 2308324"/>
              <a:gd name="connsiteX15" fmla="*/ 6505219 w 6505219"/>
              <a:gd name="connsiteY15" fmla="*/ 2308324 h 2308324"/>
              <a:gd name="connsiteX16" fmla="*/ 6043940 w 6505219"/>
              <a:gd name="connsiteY16" fmla="*/ 2308324 h 2308324"/>
              <a:gd name="connsiteX17" fmla="*/ 5582661 w 6505219"/>
              <a:gd name="connsiteY17" fmla="*/ 2308324 h 2308324"/>
              <a:gd name="connsiteX18" fmla="*/ 4861173 w 6505219"/>
              <a:gd name="connsiteY18" fmla="*/ 2308324 h 2308324"/>
              <a:gd name="connsiteX19" fmla="*/ 4139685 w 6505219"/>
              <a:gd name="connsiteY19" fmla="*/ 2308324 h 2308324"/>
              <a:gd name="connsiteX20" fmla="*/ 3418197 w 6505219"/>
              <a:gd name="connsiteY20" fmla="*/ 2308324 h 2308324"/>
              <a:gd name="connsiteX21" fmla="*/ 2826813 w 6505219"/>
              <a:gd name="connsiteY21" fmla="*/ 2308324 h 2308324"/>
              <a:gd name="connsiteX22" fmla="*/ 2365534 w 6505219"/>
              <a:gd name="connsiteY22" fmla="*/ 2308324 h 2308324"/>
              <a:gd name="connsiteX23" fmla="*/ 1904255 w 6505219"/>
              <a:gd name="connsiteY23" fmla="*/ 2308324 h 2308324"/>
              <a:gd name="connsiteX24" fmla="*/ 1442976 w 6505219"/>
              <a:gd name="connsiteY24" fmla="*/ 2308324 h 2308324"/>
              <a:gd name="connsiteX25" fmla="*/ 1046749 w 6505219"/>
              <a:gd name="connsiteY25" fmla="*/ 2308324 h 2308324"/>
              <a:gd name="connsiteX26" fmla="*/ 0 w 6505219"/>
              <a:gd name="connsiteY26" fmla="*/ 2308324 h 2308324"/>
              <a:gd name="connsiteX27" fmla="*/ 0 w 6505219"/>
              <a:gd name="connsiteY27" fmla="*/ 1800493 h 2308324"/>
              <a:gd name="connsiteX28" fmla="*/ 0 w 6505219"/>
              <a:gd name="connsiteY28" fmla="*/ 1177245 h 2308324"/>
              <a:gd name="connsiteX29" fmla="*/ 0 w 6505219"/>
              <a:gd name="connsiteY29" fmla="*/ 646331 h 2308324"/>
              <a:gd name="connsiteX30" fmla="*/ 0 w 6505219"/>
              <a:gd name="connsiteY30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05219" h="2308324" fill="none" extrusionOk="0">
                <a:moveTo>
                  <a:pt x="0" y="0"/>
                </a:moveTo>
                <a:cubicBezTo>
                  <a:pt x="212206" y="-36545"/>
                  <a:pt x="357618" y="22988"/>
                  <a:pt x="461279" y="0"/>
                </a:cubicBezTo>
                <a:cubicBezTo>
                  <a:pt x="564940" y="-22988"/>
                  <a:pt x="900268" y="50092"/>
                  <a:pt x="1117715" y="0"/>
                </a:cubicBezTo>
                <a:cubicBezTo>
                  <a:pt x="1335162" y="-50092"/>
                  <a:pt x="1363354" y="29575"/>
                  <a:pt x="1513942" y="0"/>
                </a:cubicBezTo>
                <a:cubicBezTo>
                  <a:pt x="1664530" y="-29575"/>
                  <a:pt x="1860586" y="7626"/>
                  <a:pt x="1975221" y="0"/>
                </a:cubicBezTo>
                <a:cubicBezTo>
                  <a:pt x="2089856" y="-7626"/>
                  <a:pt x="2438923" y="40003"/>
                  <a:pt x="2696709" y="0"/>
                </a:cubicBezTo>
                <a:cubicBezTo>
                  <a:pt x="2954495" y="-40003"/>
                  <a:pt x="3065575" y="51524"/>
                  <a:pt x="3418197" y="0"/>
                </a:cubicBezTo>
                <a:cubicBezTo>
                  <a:pt x="3770819" y="-51524"/>
                  <a:pt x="3934452" y="53503"/>
                  <a:pt x="4139685" y="0"/>
                </a:cubicBezTo>
                <a:cubicBezTo>
                  <a:pt x="4344918" y="-53503"/>
                  <a:pt x="4476585" y="3342"/>
                  <a:pt x="4796121" y="0"/>
                </a:cubicBezTo>
                <a:cubicBezTo>
                  <a:pt x="5115657" y="-3342"/>
                  <a:pt x="5052744" y="51368"/>
                  <a:pt x="5257400" y="0"/>
                </a:cubicBezTo>
                <a:cubicBezTo>
                  <a:pt x="5462056" y="-51368"/>
                  <a:pt x="5603951" y="14181"/>
                  <a:pt x="5913835" y="0"/>
                </a:cubicBezTo>
                <a:cubicBezTo>
                  <a:pt x="6223719" y="-14181"/>
                  <a:pt x="6241055" y="4347"/>
                  <a:pt x="6505219" y="0"/>
                </a:cubicBezTo>
                <a:cubicBezTo>
                  <a:pt x="6525953" y="222987"/>
                  <a:pt x="6468468" y="305658"/>
                  <a:pt x="6505219" y="577081"/>
                </a:cubicBezTo>
                <a:cubicBezTo>
                  <a:pt x="6541970" y="848504"/>
                  <a:pt x="6492665" y="983312"/>
                  <a:pt x="6505219" y="1131079"/>
                </a:cubicBezTo>
                <a:cubicBezTo>
                  <a:pt x="6517773" y="1278846"/>
                  <a:pt x="6449893" y="1545737"/>
                  <a:pt x="6505219" y="1754326"/>
                </a:cubicBezTo>
                <a:cubicBezTo>
                  <a:pt x="6560545" y="1962915"/>
                  <a:pt x="6441738" y="2196194"/>
                  <a:pt x="6505219" y="2308324"/>
                </a:cubicBezTo>
                <a:cubicBezTo>
                  <a:pt x="6319427" y="2355399"/>
                  <a:pt x="6144907" y="2280729"/>
                  <a:pt x="6043940" y="2308324"/>
                </a:cubicBezTo>
                <a:cubicBezTo>
                  <a:pt x="5942973" y="2335919"/>
                  <a:pt x="5784343" y="2263450"/>
                  <a:pt x="5582661" y="2308324"/>
                </a:cubicBezTo>
                <a:cubicBezTo>
                  <a:pt x="5380979" y="2353198"/>
                  <a:pt x="5023794" y="2260337"/>
                  <a:pt x="4861173" y="2308324"/>
                </a:cubicBezTo>
                <a:cubicBezTo>
                  <a:pt x="4698552" y="2356311"/>
                  <a:pt x="4367502" y="2227863"/>
                  <a:pt x="4139685" y="2308324"/>
                </a:cubicBezTo>
                <a:cubicBezTo>
                  <a:pt x="3911868" y="2388785"/>
                  <a:pt x="3598966" y="2284428"/>
                  <a:pt x="3418197" y="2308324"/>
                </a:cubicBezTo>
                <a:cubicBezTo>
                  <a:pt x="3237428" y="2332220"/>
                  <a:pt x="3048287" y="2302203"/>
                  <a:pt x="2826813" y="2308324"/>
                </a:cubicBezTo>
                <a:cubicBezTo>
                  <a:pt x="2605339" y="2314445"/>
                  <a:pt x="2458294" y="2255792"/>
                  <a:pt x="2365534" y="2308324"/>
                </a:cubicBezTo>
                <a:cubicBezTo>
                  <a:pt x="2272774" y="2360856"/>
                  <a:pt x="2075455" y="2302089"/>
                  <a:pt x="1904255" y="2308324"/>
                </a:cubicBezTo>
                <a:cubicBezTo>
                  <a:pt x="1733055" y="2314559"/>
                  <a:pt x="1654039" y="2267068"/>
                  <a:pt x="1442976" y="2308324"/>
                </a:cubicBezTo>
                <a:cubicBezTo>
                  <a:pt x="1231913" y="2349580"/>
                  <a:pt x="1239924" y="2272371"/>
                  <a:pt x="1046749" y="2308324"/>
                </a:cubicBezTo>
                <a:cubicBezTo>
                  <a:pt x="853574" y="2344277"/>
                  <a:pt x="430049" y="2240997"/>
                  <a:pt x="0" y="2308324"/>
                </a:cubicBezTo>
                <a:cubicBezTo>
                  <a:pt x="-46915" y="2154945"/>
                  <a:pt x="41588" y="2021626"/>
                  <a:pt x="0" y="1800493"/>
                </a:cubicBezTo>
                <a:cubicBezTo>
                  <a:pt x="-41588" y="1579360"/>
                  <a:pt x="48821" y="1336616"/>
                  <a:pt x="0" y="1177245"/>
                </a:cubicBezTo>
                <a:cubicBezTo>
                  <a:pt x="-48821" y="1017874"/>
                  <a:pt x="34755" y="850895"/>
                  <a:pt x="0" y="646331"/>
                </a:cubicBezTo>
                <a:cubicBezTo>
                  <a:pt x="-34755" y="441767"/>
                  <a:pt x="14871" y="162971"/>
                  <a:pt x="0" y="0"/>
                </a:cubicBezTo>
                <a:close/>
              </a:path>
              <a:path w="6505219" h="2308324" stroke="0" extrusionOk="0">
                <a:moveTo>
                  <a:pt x="0" y="0"/>
                </a:moveTo>
                <a:cubicBezTo>
                  <a:pt x="226148" y="-10498"/>
                  <a:pt x="410248" y="58257"/>
                  <a:pt x="526331" y="0"/>
                </a:cubicBezTo>
                <a:cubicBezTo>
                  <a:pt x="642414" y="-58257"/>
                  <a:pt x="979960" y="43665"/>
                  <a:pt x="1247819" y="0"/>
                </a:cubicBezTo>
                <a:cubicBezTo>
                  <a:pt x="1515678" y="-43665"/>
                  <a:pt x="1630979" y="46824"/>
                  <a:pt x="1969307" y="0"/>
                </a:cubicBezTo>
                <a:cubicBezTo>
                  <a:pt x="2307635" y="-46824"/>
                  <a:pt x="2317522" y="22480"/>
                  <a:pt x="2430586" y="0"/>
                </a:cubicBezTo>
                <a:cubicBezTo>
                  <a:pt x="2543650" y="-22480"/>
                  <a:pt x="2716428" y="21920"/>
                  <a:pt x="2956918" y="0"/>
                </a:cubicBezTo>
                <a:cubicBezTo>
                  <a:pt x="3197408" y="-21920"/>
                  <a:pt x="3190389" y="38869"/>
                  <a:pt x="3353145" y="0"/>
                </a:cubicBezTo>
                <a:cubicBezTo>
                  <a:pt x="3515901" y="-38869"/>
                  <a:pt x="3685454" y="9429"/>
                  <a:pt x="4009580" y="0"/>
                </a:cubicBezTo>
                <a:cubicBezTo>
                  <a:pt x="4333706" y="-9429"/>
                  <a:pt x="4364546" y="20394"/>
                  <a:pt x="4600964" y="0"/>
                </a:cubicBezTo>
                <a:cubicBezTo>
                  <a:pt x="4837382" y="-20394"/>
                  <a:pt x="5032671" y="59732"/>
                  <a:pt x="5257400" y="0"/>
                </a:cubicBezTo>
                <a:cubicBezTo>
                  <a:pt x="5482129" y="-59732"/>
                  <a:pt x="5462932" y="30271"/>
                  <a:pt x="5653627" y="0"/>
                </a:cubicBezTo>
                <a:cubicBezTo>
                  <a:pt x="5844322" y="-30271"/>
                  <a:pt x="6110526" y="51961"/>
                  <a:pt x="6505219" y="0"/>
                </a:cubicBezTo>
                <a:cubicBezTo>
                  <a:pt x="6533283" y="174074"/>
                  <a:pt x="6434869" y="364105"/>
                  <a:pt x="6505219" y="623247"/>
                </a:cubicBezTo>
                <a:cubicBezTo>
                  <a:pt x="6575569" y="882389"/>
                  <a:pt x="6441621" y="939044"/>
                  <a:pt x="6505219" y="1223412"/>
                </a:cubicBezTo>
                <a:cubicBezTo>
                  <a:pt x="6568817" y="1507781"/>
                  <a:pt x="6450035" y="1594526"/>
                  <a:pt x="6505219" y="1777409"/>
                </a:cubicBezTo>
                <a:cubicBezTo>
                  <a:pt x="6560403" y="1960292"/>
                  <a:pt x="6443976" y="2146268"/>
                  <a:pt x="6505219" y="2308324"/>
                </a:cubicBezTo>
                <a:cubicBezTo>
                  <a:pt x="6309445" y="2334291"/>
                  <a:pt x="6279077" y="2280761"/>
                  <a:pt x="6108992" y="2308324"/>
                </a:cubicBezTo>
                <a:cubicBezTo>
                  <a:pt x="5938907" y="2335887"/>
                  <a:pt x="5902026" y="2286232"/>
                  <a:pt x="5712765" y="2308324"/>
                </a:cubicBezTo>
                <a:cubicBezTo>
                  <a:pt x="5523504" y="2330416"/>
                  <a:pt x="5495687" y="2294540"/>
                  <a:pt x="5316538" y="2308324"/>
                </a:cubicBezTo>
                <a:cubicBezTo>
                  <a:pt x="5137389" y="2322108"/>
                  <a:pt x="4851412" y="2301026"/>
                  <a:pt x="4660102" y="2308324"/>
                </a:cubicBezTo>
                <a:cubicBezTo>
                  <a:pt x="4468792" y="2315622"/>
                  <a:pt x="4329295" y="2282386"/>
                  <a:pt x="4003667" y="2308324"/>
                </a:cubicBezTo>
                <a:cubicBezTo>
                  <a:pt x="3678039" y="2334262"/>
                  <a:pt x="3556785" y="2308294"/>
                  <a:pt x="3412283" y="2308324"/>
                </a:cubicBezTo>
                <a:cubicBezTo>
                  <a:pt x="3267781" y="2308354"/>
                  <a:pt x="3156425" y="2267053"/>
                  <a:pt x="2951004" y="2308324"/>
                </a:cubicBezTo>
                <a:cubicBezTo>
                  <a:pt x="2745583" y="2349595"/>
                  <a:pt x="2743813" y="2280505"/>
                  <a:pt x="2554777" y="2308324"/>
                </a:cubicBezTo>
                <a:cubicBezTo>
                  <a:pt x="2365741" y="2336143"/>
                  <a:pt x="2321974" y="2266381"/>
                  <a:pt x="2093498" y="2308324"/>
                </a:cubicBezTo>
                <a:cubicBezTo>
                  <a:pt x="1865022" y="2350267"/>
                  <a:pt x="1724937" y="2245272"/>
                  <a:pt x="1372010" y="2308324"/>
                </a:cubicBezTo>
                <a:cubicBezTo>
                  <a:pt x="1019083" y="2371376"/>
                  <a:pt x="1049048" y="2306497"/>
                  <a:pt x="910731" y="2308324"/>
                </a:cubicBezTo>
                <a:cubicBezTo>
                  <a:pt x="772414" y="2310151"/>
                  <a:pt x="315676" y="2221096"/>
                  <a:pt x="0" y="2308324"/>
                </a:cubicBezTo>
                <a:cubicBezTo>
                  <a:pt x="-67827" y="2060160"/>
                  <a:pt x="36856" y="1949305"/>
                  <a:pt x="0" y="1685077"/>
                </a:cubicBezTo>
                <a:cubicBezTo>
                  <a:pt x="-36856" y="1420849"/>
                  <a:pt x="46947" y="1324503"/>
                  <a:pt x="0" y="1084912"/>
                </a:cubicBezTo>
                <a:cubicBezTo>
                  <a:pt x="-46947" y="845321"/>
                  <a:pt x="61327" y="753204"/>
                  <a:pt x="0" y="530915"/>
                </a:cubicBezTo>
                <a:cubicBezTo>
                  <a:pt x="-61327" y="308626"/>
                  <a:pt x="6000" y="236183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7086691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ru-RU" sz="1800" b="1" i="0" dirty="0">
                <a:solidFill>
                  <a:schemeClr val="accent2">
                    <a:lumMod val="25000"/>
                  </a:schemeClr>
                </a:solidFill>
                <a:effectLst/>
              </a:rPr>
              <a:t>Планируемый объем продаж (в месяц) и рентабельность:</a:t>
            </a:r>
          </a:p>
          <a:p>
            <a:pPr algn="ctr"/>
            <a:br>
              <a:rPr lang="ru-RU" sz="18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ru-RU" sz="1800" b="0" i="0" dirty="0">
                <a:solidFill>
                  <a:schemeClr val="accent2">
                    <a:lumMod val="25000"/>
                  </a:schemeClr>
                </a:solidFill>
                <a:effectLst/>
              </a:rPr>
              <a:t> </a:t>
            </a:r>
            <a:r>
              <a:rPr lang="ru-RU" sz="1800" b="1" i="0" dirty="0">
                <a:solidFill>
                  <a:schemeClr val="accent2">
                    <a:lumMod val="25000"/>
                  </a:schemeClr>
                </a:solidFill>
                <a:effectLst/>
              </a:rPr>
              <a:t>Установки</a:t>
            </a:r>
            <a:r>
              <a:rPr lang="ru-RU" sz="1800" b="0" i="0" dirty="0">
                <a:solidFill>
                  <a:schemeClr val="accent2">
                    <a:lumMod val="25000"/>
                  </a:schemeClr>
                </a:solidFill>
                <a:effectLst/>
              </a:rPr>
              <a:t>: 5 единиц → доход 750 000 руб., моржа на установке 33%</a:t>
            </a:r>
          </a:p>
          <a:p>
            <a:pPr algn="ctr"/>
            <a:br>
              <a:rPr lang="ru-RU" sz="18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ru-RU" sz="1800" b="0" i="0" dirty="0">
                <a:solidFill>
                  <a:schemeClr val="accent2">
                    <a:lumMod val="25000"/>
                  </a:schemeClr>
                </a:solidFill>
                <a:effectLst/>
              </a:rPr>
              <a:t> </a:t>
            </a:r>
            <a:r>
              <a:rPr lang="ru-RU" sz="1800" b="1" i="0" dirty="0">
                <a:solidFill>
                  <a:schemeClr val="accent2">
                    <a:lumMod val="25000"/>
                  </a:schemeClr>
                </a:solidFill>
                <a:effectLst/>
              </a:rPr>
              <a:t>Подписки</a:t>
            </a:r>
            <a:r>
              <a:rPr lang="ru-RU" sz="1800" b="0" i="0" dirty="0">
                <a:solidFill>
                  <a:schemeClr val="accent2">
                    <a:lumMod val="25000"/>
                  </a:schemeClr>
                </a:solidFill>
                <a:effectLst/>
              </a:rPr>
              <a:t>: 50 пользователей → доход 50 000 руб.</a:t>
            </a:r>
          </a:p>
          <a:p>
            <a:pPr algn="ctr"/>
            <a:br>
              <a:rPr lang="ru-RU" sz="18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ru-RU" sz="1800" b="0" i="0" dirty="0">
                <a:solidFill>
                  <a:schemeClr val="accent2">
                    <a:lumMod val="25000"/>
                  </a:schemeClr>
                </a:solidFill>
                <a:effectLst/>
              </a:rPr>
              <a:t> </a:t>
            </a:r>
            <a:r>
              <a:rPr lang="ru-RU" sz="1800" b="1" i="0" dirty="0">
                <a:solidFill>
                  <a:schemeClr val="accent2">
                    <a:lumMod val="25000"/>
                  </a:schemeClr>
                </a:solidFill>
                <a:effectLst/>
              </a:rPr>
              <a:t>Итого доход в месяц: </a:t>
            </a:r>
            <a:r>
              <a:rPr lang="ru-RU" sz="1800" b="0" i="0" dirty="0">
                <a:solidFill>
                  <a:schemeClr val="accent2">
                    <a:lumMod val="25000"/>
                  </a:schemeClr>
                </a:solidFill>
                <a:effectLst/>
              </a:rPr>
              <a:t>800 000 руб.</a:t>
            </a:r>
            <a:endParaRPr lang="ru-RU" dirty="0">
              <a:solidFill>
                <a:schemeClr val="accent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13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3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E9723F-3727-17AD-B777-F76F24DB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AC22-EBF8-123A-1772-C5BEAAAAB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785" y="498243"/>
            <a:ext cx="10277856" cy="686010"/>
          </a:xfrm>
          <a:noFill/>
        </p:spPr>
        <p:txBody>
          <a:bodyPr anchor="b">
            <a:noAutofit/>
          </a:bodyPr>
          <a:lstStyle/>
          <a:p>
            <a:pPr algn="ctr"/>
            <a:r>
              <a:rPr lang="ru-RU" dirty="0"/>
              <a:t>КАЛЕНДАРНЫЙ ГРАФИК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28930A7-FFF6-DBA7-743B-CD5445331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2D3FDA3-3F34-1C3C-7268-1A01101843EA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1738577644"/>
              </p:ext>
            </p:extLst>
          </p:nvPr>
        </p:nvGraphicFramePr>
        <p:xfrm>
          <a:off x="2017985" y="1415481"/>
          <a:ext cx="8303173" cy="469103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999045">
                  <a:extLst>
                    <a:ext uri="{9D8B030D-6E8A-4147-A177-3AD203B41FA5}">
                      <a16:colId xmlns:a16="http://schemas.microsoft.com/office/drawing/2014/main" val="2985039557"/>
                    </a:ext>
                  </a:extLst>
                </a:gridCol>
                <a:gridCol w="3527700">
                  <a:extLst>
                    <a:ext uri="{9D8B030D-6E8A-4147-A177-3AD203B41FA5}">
                      <a16:colId xmlns:a16="http://schemas.microsoft.com/office/drawing/2014/main" val="1782109976"/>
                    </a:ext>
                  </a:extLst>
                </a:gridCol>
                <a:gridCol w="2139945">
                  <a:extLst>
                    <a:ext uri="{9D8B030D-6E8A-4147-A177-3AD203B41FA5}">
                      <a16:colId xmlns:a16="http://schemas.microsoft.com/office/drawing/2014/main" val="2619169379"/>
                    </a:ext>
                  </a:extLst>
                </a:gridCol>
                <a:gridCol w="1636483">
                  <a:extLst>
                    <a:ext uri="{9D8B030D-6E8A-4147-A177-3AD203B41FA5}">
                      <a16:colId xmlns:a16="http://schemas.microsoft.com/office/drawing/2014/main" val="2696264337"/>
                    </a:ext>
                  </a:extLst>
                </a:gridCol>
              </a:tblGrid>
              <a:tr h="9175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№ этапа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Название этапа календарного плана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Длительность этапа, мес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Стоимость, руб.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extLst>
                  <a:ext uri="{0D108BD9-81ED-4DB2-BD59-A6C34878D82A}">
                    <a16:rowId xmlns:a16="http://schemas.microsoft.com/office/drawing/2014/main" val="3226955480"/>
                  </a:ext>
                </a:extLst>
              </a:tr>
              <a:tr h="691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Исследование и анализ рынка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100 000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extLst>
                  <a:ext uri="{0D108BD9-81ED-4DB2-BD59-A6C34878D82A}">
                    <a16:rowId xmlns:a16="http://schemas.microsoft.com/office/drawing/2014/main" val="2747591238"/>
                  </a:ext>
                </a:extLst>
              </a:tr>
              <a:tr h="691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2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Разработка технической концепции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200 000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extLst>
                  <a:ext uri="{0D108BD9-81ED-4DB2-BD59-A6C34878D82A}">
                    <a16:rowId xmlns:a16="http://schemas.microsoft.com/office/drawing/2014/main" val="1132166395"/>
                  </a:ext>
                </a:extLst>
              </a:tr>
              <a:tr h="3395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3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Создание прототипа </a:t>
                      </a:r>
                      <a:r>
                        <a:rPr lang="en-US" sz="2000" kern="100">
                          <a:effectLst/>
                        </a:rPr>
                        <a:t>MVP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2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1 </a:t>
                      </a:r>
                      <a:r>
                        <a:rPr lang="en-US" sz="2000" kern="100">
                          <a:effectLst/>
                        </a:rPr>
                        <a:t>5</a:t>
                      </a:r>
                      <a:r>
                        <a:rPr lang="ru-RU" sz="2000" kern="100">
                          <a:effectLst/>
                        </a:rPr>
                        <a:t>00 000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extLst>
                  <a:ext uri="{0D108BD9-81ED-4DB2-BD59-A6C34878D82A}">
                    <a16:rowId xmlns:a16="http://schemas.microsoft.com/office/drawing/2014/main" val="1994004669"/>
                  </a:ext>
                </a:extLst>
              </a:tr>
              <a:tr h="3395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4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Тестирование прототипа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2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200</a:t>
                      </a:r>
                      <a:r>
                        <a:rPr lang="ru-RU" sz="2000" kern="100">
                          <a:effectLst/>
                        </a:rPr>
                        <a:t> 000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extLst>
                  <a:ext uri="{0D108BD9-81ED-4DB2-BD59-A6C34878D82A}">
                    <a16:rowId xmlns:a16="http://schemas.microsoft.com/office/drawing/2014/main" val="2774009205"/>
                  </a:ext>
                </a:extLst>
              </a:tr>
              <a:tr h="3395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5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Маркетинговая кампания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3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500 000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extLst>
                  <a:ext uri="{0D108BD9-81ED-4DB2-BD59-A6C34878D82A}">
                    <a16:rowId xmlns:a16="http://schemas.microsoft.com/office/drawing/2014/main" val="2234012989"/>
                  </a:ext>
                </a:extLst>
              </a:tr>
              <a:tr h="3395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6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Запуск пилотного проекта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250 000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extLst>
                  <a:ext uri="{0D108BD9-81ED-4DB2-BD59-A6C34878D82A}">
                    <a16:rowId xmlns:a16="http://schemas.microsoft.com/office/drawing/2014/main" val="3791259027"/>
                  </a:ext>
                </a:extLst>
              </a:tr>
              <a:tr h="691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7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Оценка результатов и оптимизация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100 000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extLst>
                  <a:ext uri="{0D108BD9-81ED-4DB2-BD59-A6C34878D82A}">
                    <a16:rowId xmlns:a16="http://schemas.microsoft.com/office/drawing/2014/main" val="3443775525"/>
                  </a:ext>
                </a:extLst>
              </a:tr>
              <a:tr h="3395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 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итого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11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2 950 000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61" marR="44261" marT="0" marB="0"/>
                </a:tc>
                <a:extLst>
                  <a:ext uri="{0D108BD9-81ED-4DB2-BD59-A6C34878D82A}">
                    <a16:rowId xmlns:a16="http://schemas.microsoft.com/office/drawing/2014/main" val="2616573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354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A0D7AA-8A21-B977-56ED-94406F299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9952" y="56449"/>
            <a:ext cx="9912096" cy="1068821"/>
          </a:xfrm>
          <a:noFill/>
        </p:spPr>
        <p:txBody>
          <a:bodyPr anchor="b">
            <a:noAutofit/>
          </a:bodyPr>
          <a:lstStyle/>
          <a:p>
            <a:r>
              <a:rPr lang="ru-RU" dirty="0"/>
              <a:t>ТЕКУЩИЕ РЕЗУЛЬТАТЫ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0A6B8-78EB-52CA-3D46-A46FC880D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047" y="935421"/>
            <a:ext cx="9091449" cy="4918325"/>
          </a:xfrm>
          <a:noFill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z="1400" b="1" noProof="0" dirty="0"/>
              <a:t>1.Анализ целевой аудитории</a:t>
            </a:r>
          </a:p>
          <a:p>
            <a:endParaRPr lang="ru-RU" sz="1400" b="1" noProof="0" dirty="0"/>
          </a:p>
          <a:p>
            <a:r>
              <a:rPr lang="ru-RU" sz="1400" noProof="0" dirty="0"/>
              <a:t>Для анализа целевой аудитории было опрошено</a:t>
            </a:r>
            <a:r>
              <a:rPr lang="ru-RU" sz="1400" b="1" noProof="0" dirty="0"/>
              <a:t> 120 респондентов</a:t>
            </a:r>
            <a:r>
              <a:rPr lang="ru-RU" sz="1400" noProof="0" dirty="0"/>
              <a:t>, включая представителей малого и среднего бизнеса, а также частных пользователей </a:t>
            </a:r>
            <a:br>
              <a:rPr lang="ru-RU" sz="1400" noProof="0" dirty="0"/>
            </a:br>
            <a:r>
              <a:rPr lang="ru-RU" sz="1400" noProof="0" dirty="0"/>
              <a:t>в возрасте 25–55 лет.</a:t>
            </a:r>
          </a:p>
          <a:p>
            <a:br>
              <a:rPr lang="ru-RU" sz="1400" noProof="0" dirty="0"/>
            </a:br>
            <a:r>
              <a:rPr lang="ru-RU" sz="1400" noProof="0" dirty="0"/>
              <a:t> • 80% респондентов выразили заинтересованность в энергосберегающих технологиях.</a:t>
            </a:r>
            <a:br>
              <a:rPr lang="ru-RU" sz="1400" noProof="0" dirty="0"/>
            </a:br>
            <a:r>
              <a:rPr lang="ru-RU" sz="1400" noProof="0" dirty="0"/>
              <a:t> • 65% отметили проблему нестабильного энергоснабжения в удаленных локациях.</a:t>
            </a:r>
            <a:br>
              <a:rPr lang="ru-RU" sz="1400" noProof="0" dirty="0"/>
            </a:br>
            <a:r>
              <a:rPr lang="ru-RU" sz="1400" noProof="0" dirty="0"/>
              <a:t> • 52% заявили, что готовы инвестировать в технологии, сокращающие затраты на энергию.</a:t>
            </a:r>
          </a:p>
          <a:p>
            <a:endParaRPr lang="ru-RU" sz="1400" noProof="0" dirty="0"/>
          </a:p>
          <a:p>
            <a:r>
              <a:rPr lang="ru-RU" sz="1400" b="1" noProof="0" dirty="0"/>
              <a:t>   2. Инвесторы</a:t>
            </a:r>
          </a:p>
          <a:p>
            <a:r>
              <a:rPr lang="ru-RU" sz="1400" noProof="0" dirty="0"/>
              <a:t>Мы ПРОАНАЛИЗИРОВАЛИ КОМПАНИИ И провели КОММУНИКАЦИЮ с представителями компаний "Мосэнерго" И "Роснано" </a:t>
            </a:r>
          </a:p>
          <a:p>
            <a:br>
              <a:rPr lang="ru-RU" sz="1400" noProof="0" dirty="0"/>
            </a:br>
            <a:r>
              <a:rPr lang="ru-RU" sz="1400" noProof="0" dirty="0"/>
              <a:t> • "</a:t>
            </a:r>
            <a:r>
              <a:rPr lang="ru-RU" sz="1400" b="1" noProof="0" dirty="0"/>
              <a:t>Мосэнерго</a:t>
            </a:r>
            <a:r>
              <a:rPr lang="ru-RU" sz="1400" noProof="0" dirty="0"/>
              <a:t>" выразило готовность предоставить поддержку в виде пилотного тестирования решения в корпоративных офисах ПРИ РЕАЛИЗАЦИИ ПРОЕКТА В ЖИЗНЬ.</a:t>
            </a:r>
            <a:br>
              <a:rPr lang="ru-RU" sz="1400" noProof="0" dirty="0"/>
            </a:br>
            <a:r>
              <a:rPr lang="ru-RU" sz="1400" noProof="0" dirty="0"/>
              <a:t> • "</a:t>
            </a:r>
            <a:r>
              <a:rPr lang="ru-RU" sz="1400" b="1" noProof="0" dirty="0"/>
              <a:t>Роснано</a:t>
            </a:r>
            <a:r>
              <a:rPr lang="ru-RU" sz="1400" noProof="0" dirty="0"/>
              <a:t>" ОКАЗЫВАЕТ грантовую поддержку для СТУДЕНЧЕСКИХ ПРОЕКТОВ В РАЗРЕЗЕ масштабирования производства.</a:t>
            </a:r>
            <a:br>
              <a:rPr lang="ru-RU" sz="1400" noProof="0" dirty="0"/>
            </a:br>
            <a:endParaRPr lang="ru-RU" sz="1400" noProof="0" dirty="0"/>
          </a:p>
        </p:txBody>
      </p:sp>
    </p:spTree>
    <p:extLst>
      <p:ext uri="{BB962C8B-B14F-4D97-AF65-F5344CB8AC3E}">
        <p14:creationId xmlns:p14="http://schemas.microsoft.com/office/powerpoint/2010/main" val="3751616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3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0A76-B788-B363-104E-266B7C7F7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785" y="498243"/>
            <a:ext cx="10277856" cy="686010"/>
          </a:xfrm>
          <a:noFill/>
        </p:spPr>
        <p:txBody>
          <a:bodyPr anchor="b">
            <a:noAutofit/>
          </a:bodyPr>
          <a:lstStyle/>
          <a:p>
            <a:pPr algn="ctr"/>
            <a:r>
              <a:rPr lang="ru-RU" dirty="0"/>
              <a:t>ПЛАНЫ РАЗВИТИЯ ПРОДУКТА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67564-0457-E486-97D0-8109D2C97B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050462" y="1561205"/>
            <a:ext cx="8249676" cy="4432319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ru-RU" b="1" dirty="0"/>
              <a:t>1. ЗАВЕРШЕНИЕ ТЕСТИРОВАНИЯ И ВЫХОД НА РЫНОК </a:t>
            </a:r>
            <a:r>
              <a:rPr lang="ru-RU" dirty="0"/>
              <a:t>- ДОРАБОТАТЬ ПРОДУКТ ПО РЕЗУЛЬТАТАМ ПИЛОТНЫХ ЗАПУСКОВ.</a:t>
            </a:r>
          </a:p>
          <a:p>
            <a:pPr algn="ctr"/>
            <a:br>
              <a:rPr lang="ru-RU" dirty="0"/>
            </a:br>
            <a:r>
              <a:rPr lang="ru-RU" b="1" dirty="0"/>
              <a:t>2. МАСШТАБИРОВАНИЕ ЧЕРЕЗ ПАРТНЕРСТВА </a:t>
            </a:r>
            <a:r>
              <a:rPr lang="ru-RU" dirty="0"/>
              <a:t>- ЗАКЛЮЧЕНИЕ КОНТРАКТОВ С ЭНЕРГЕТИЧЕСКИМИ КОМПАНИЯМИ И МУНИЦИПАЛЬНЫМИ СТРУКТУРАМИ.</a:t>
            </a:r>
          </a:p>
          <a:p>
            <a:pPr algn="ctr"/>
            <a:br>
              <a:rPr lang="ru-RU" dirty="0"/>
            </a:br>
            <a:r>
              <a:rPr lang="ru-RU" b="1" dirty="0"/>
              <a:t>3. ПРИВЛЕЧЕНИЕ ПОДДЕРЖКИ </a:t>
            </a:r>
            <a:r>
              <a:rPr lang="ru-RU" dirty="0"/>
              <a:t>- ПОЛУЧЕНИЕ ГРАНТОВ И СУБСИДИЙ НА ВНЕДРЕНИЕ ЭНЕРГОЭФФЕКТИВНЫХ ТЕХНОЛОГИЙ.</a:t>
            </a:r>
          </a:p>
          <a:p>
            <a:pPr algn="ctr"/>
            <a:br>
              <a:rPr lang="ru-RU" dirty="0"/>
            </a:br>
            <a:r>
              <a:rPr lang="ru-RU" b="1" dirty="0"/>
              <a:t>4. РАСШИРЕНИЕ ФУНКЦИОНАЛА </a:t>
            </a:r>
            <a:r>
              <a:rPr lang="ru-RU" dirty="0"/>
              <a:t>- ДОБАВЛЕНИЕ НОВЫХ АНАЛИТИЧЕСКИХ ФУНКЦИЙ И ИНТЕГРАЦИЯ С ДРУГИМИ IOT-РЕШЕНИЯМИ ДЛЯ ПОВЫШЕНИЯ КОНКУРЕНТОСПОСОБНОСТИ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F21905C-1BD6-BF3F-5B8B-B9AD53017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777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034E89-1952-5288-08A0-70A4A73BE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1079" y="465083"/>
            <a:ext cx="7220921" cy="1111469"/>
          </a:xfrm>
          <a:noFill/>
        </p:spPr>
        <p:txBody>
          <a:bodyPr anchor="ctr">
            <a:noAutofit/>
          </a:bodyPr>
          <a:lstStyle/>
          <a:p>
            <a:pPr algn="r"/>
            <a:r>
              <a:rPr lang="ru-RU" sz="5400" dirty="0"/>
              <a:t>КОМАНДА СТАРТАПА</a:t>
            </a:r>
            <a:endParaRPr lang="en-US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8DEA70-1D25-5E91-EB17-98FE8E63B996}"/>
              </a:ext>
            </a:extLst>
          </p:cNvPr>
          <p:cNvSpPr txBox="1"/>
          <p:nvPr/>
        </p:nvSpPr>
        <p:spPr>
          <a:xfrm>
            <a:off x="5788572" y="1576552"/>
            <a:ext cx="6258910" cy="3304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D1D51"/>
                </a:solidFill>
                <a:ea typeface="Raleway"/>
                <a:cs typeface="Raleway"/>
                <a:sym typeface="Raleway"/>
              </a:rPr>
              <a:t>Участники команды:</a:t>
            </a:r>
          </a:p>
          <a:p>
            <a:pPr algn="ctr"/>
            <a:r>
              <a:rPr lang="ru-RU" sz="2000" dirty="0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Ильина Анастасия Андреевна</a:t>
            </a:r>
            <a:br>
              <a:rPr lang="ru-RU" sz="2000" dirty="0">
                <a:solidFill>
                  <a:srgbClr val="0D1D51"/>
                </a:solidFill>
                <a:ea typeface="Raleway"/>
                <a:cs typeface="Raleway"/>
                <a:sym typeface="Raleway"/>
              </a:rPr>
            </a:br>
            <a:r>
              <a:rPr lang="ru-RU" sz="2000" dirty="0">
                <a:solidFill>
                  <a:srgbClr val="0D1D51"/>
                </a:solidFill>
                <a:ea typeface="Raleway"/>
                <a:cs typeface="Raleway"/>
                <a:sym typeface="Raleway"/>
              </a:rPr>
              <a:t>Павлова Милена Станиславовна</a:t>
            </a:r>
            <a:br>
              <a:rPr lang="ru-RU" sz="2000" dirty="0">
                <a:solidFill>
                  <a:srgbClr val="0D1D51"/>
                </a:solidFill>
                <a:ea typeface="Raleway"/>
                <a:cs typeface="Raleway"/>
                <a:sym typeface="Raleway"/>
              </a:rPr>
            </a:br>
            <a:r>
              <a:rPr lang="ru-RU" sz="2000" dirty="0">
                <a:solidFill>
                  <a:srgbClr val="0D1D51"/>
                </a:solidFill>
                <a:ea typeface="Raleway"/>
                <a:cs typeface="Raleway"/>
                <a:sym typeface="Raleway"/>
              </a:rPr>
              <a:t>Суханов Арсений Германович</a:t>
            </a:r>
          </a:p>
          <a:p>
            <a:pPr algn="ctr"/>
            <a:endParaRPr lang="en-US" sz="2000" dirty="0">
              <a:solidFill>
                <a:srgbClr val="0D1D51"/>
              </a:solidFill>
              <a:ea typeface="Raleway"/>
              <a:cs typeface="Raleway"/>
              <a:sym typeface="Raleway"/>
            </a:endParaRPr>
          </a:p>
          <a:p>
            <a:pPr algn="ctr"/>
            <a:r>
              <a:rPr lang="ru-RU" sz="2000" b="1" dirty="0">
                <a:solidFill>
                  <a:srgbClr val="0D1D51"/>
                </a:solidFill>
                <a:ea typeface="Raleway"/>
                <a:cs typeface="Raleway"/>
                <a:sym typeface="Raleway"/>
              </a:rPr>
              <a:t>Контактные данные команды для инвесторов и заинтересованных лиц:</a:t>
            </a:r>
          </a:p>
          <a:p>
            <a:pPr algn="ctr"/>
            <a:endParaRPr lang="ru-RU" sz="2000" dirty="0">
              <a:solidFill>
                <a:srgbClr val="0D1D51"/>
              </a:solidFill>
              <a:ea typeface="Raleway"/>
              <a:cs typeface="Raleway"/>
              <a:sym typeface="Raleway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solidFill>
                  <a:srgbClr val="0D1D5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телефон</a:t>
            </a:r>
            <a:r>
              <a:rPr lang="ru-RU" sz="2000" kern="100" dirty="0">
                <a:solidFill>
                  <a:srgbClr val="0D1D5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+7(953)812-42-44</a:t>
            </a:r>
            <a:endParaRPr lang="ru-RU" sz="2000" kern="100" dirty="0">
              <a:solidFill>
                <a:srgbClr val="0D1D5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почта</a:t>
            </a:r>
            <a:r>
              <a:rPr lang="ru-RU" sz="2000" dirty="0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: </a:t>
            </a:r>
            <a:r>
              <a:rPr lang="en-US" sz="2000" dirty="0" err="1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ilina</a:t>
            </a:r>
            <a:r>
              <a:rPr lang="ru-RU" sz="2000" dirty="0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.</a:t>
            </a:r>
            <a:r>
              <a:rPr lang="en-US" sz="2000" dirty="0" err="1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nastya</a:t>
            </a:r>
            <a:r>
              <a:rPr lang="ru-RU" sz="2000" dirty="0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200@</a:t>
            </a:r>
            <a:r>
              <a:rPr lang="en-US" sz="2000" dirty="0" err="1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gmail</a:t>
            </a:r>
            <a:r>
              <a:rPr lang="ru-RU" sz="2000" dirty="0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.</a:t>
            </a:r>
            <a:r>
              <a:rPr lang="en-US" sz="2000" dirty="0">
                <a:solidFill>
                  <a:srgbClr val="0D1D51"/>
                </a:solidFill>
                <a:effectLst/>
                <a:ea typeface="Calibri" panose="020F0502020204030204" pitchFamily="34" charset="0"/>
              </a:rPr>
              <a:t>com</a:t>
            </a:r>
            <a:endParaRPr lang="ru-RU" sz="2000" dirty="0">
              <a:solidFill>
                <a:srgbClr val="0D1D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0855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Blue spheres">
      <a:dk1>
        <a:srgbClr val="000000"/>
      </a:dk1>
      <a:lt1>
        <a:srgbClr val="FFFFFF"/>
      </a:lt1>
      <a:dk2>
        <a:srgbClr val="E3E7ED"/>
      </a:dk2>
      <a:lt2>
        <a:srgbClr val="E8E8E8"/>
      </a:lt2>
      <a:accent1>
        <a:srgbClr val="7673F7"/>
      </a:accent1>
      <a:accent2>
        <a:srgbClr val="B8C2FD"/>
      </a:accent2>
      <a:accent3>
        <a:srgbClr val="DFE3FC"/>
      </a:accent3>
      <a:accent4>
        <a:srgbClr val="55B3FD"/>
      </a:accent4>
      <a:accent5>
        <a:srgbClr val="99F7F7"/>
      </a:accent5>
      <a:accent6>
        <a:srgbClr val="FEE43F"/>
      </a:accent6>
      <a:hlink>
        <a:srgbClr val="467886"/>
      </a:hlink>
      <a:folHlink>
        <a:srgbClr val="96607D"/>
      </a:folHlink>
    </a:clrScheme>
    <a:fontScheme name="Custom 23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4076243_win32_CP_V3" id="{81AB0711-29F9-49D0-8A73-16AF25FD4C08}" vid="{D5AD44AB-53B9-4654-A4F8-1821A28F27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F7D870-58E6-48A2-A932-190ED7A8A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A9B47F-3DD8-4645-81DC-B88780643C0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B0C07E3D-60A7-4F4E-8208-D9CCD01982C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22701</TotalTime>
  <Words>1297</Words>
  <Application>Microsoft Office PowerPoint</Application>
  <PresentationFormat>Широкоэкранный</PresentationFormat>
  <Paragraphs>157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Aptos</vt:lpstr>
      <vt:lpstr>Arial</vt:lpstr>
      <vt:lpstr>Calibri</vt:lpstr>
      <vt:lpstr>Century Gothic</vt:lpstr>
      <vt:lpstr>Gilroy-ExtraBold</vt:lpstr>
      <vt:lpstr>Microsoft Sans Serif</vt:lpstr>
      <vt:lpstr>Raleway</vt:lpstr>
      <vt:lpstr>Raleway SemiBold</vt:lpstr>
      <vt:lpstr>Custom</vt:lpstr>
      <vt:lpstr>SmartEnergyMeet</vt:lpstr>
      <vt:lpstr>АКТУАЛЬНОСТЬ ПРОЕКТА</vt:lpstr>
      <vt:lpstr>Smart EnergyMeet Решение:</vt:lpstr>
      <vt:lpstr>Smart EnergyMeet Решение:</vt:lpstr>
      <vt:lpstr>ВИЗУАЛИЗАЦИЯ ПРОЕКТА</vt:lpstr>
      <vt:lpstr>ПРОРАБОТКА ИДЕИ ПРОЕКТА Целевая аудитория</vt:lpstr>
      <vt:lpstr>ПРОРАБОТКА ИДЕИ ПРОЕКТА</vt:lpstr>
      <vt:lpstr>РЫНОК. ОБЪЕМ РЫНКА И ДИНАМИКА</vt:lpstr>
      <vt:lpstr>Презентация PowerPoint</vt:lpstr>
      <vt:lpstr>БИЗНЕС-МОДЕЛЬ И ЮНИТ-ЭКОНОМИКА</vt:lpstr>
      <vt:lpstr>БИЗНЕС-МОДЕЛЬ И ЮНИТ-ЭКОНОМИКА</vt:lpstr>
      <vt:lpstr>КАЛЕНДАРНЫЙ ГРАФИК</vt:lpstr>
      <vt:lpstr>ТЕКУЩИЕ РЕЗУЛЬТАТЫ</vt:lpstr>
      <vt:lpstr>ПЛАНЫ РАЗВИТИЯ ПРОДУКТА</vt:lpstr>
      <vt:lpstr>КОМАНДА СТАРТАПА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cp:lastModifiedBy>Ильина Анастасия Андреевна</cp:lastModifiedBy>
  <cp:revision>11</cp:revision>
  <dcterms:created xsi:type="dcterms:W3CDTF">2023-08-29T05:38:01Z</dcterms:created>
  <dcterms:modified xsi:type="dcterms:W3CDTF">2024-12-10T20:09:35Z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