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59" r:id="rId6"/>
    <p:sldId id="260" r:id="rId7"/>
    <p:sldId id="265" r:id="rId8"/>
    <p:sldId id="261" r:id="rId9"/>
    <p:sldId id="264" r:id="rId1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F703"/>
    <a:srgbClr val="CBF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9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Ценовая</a:t>
            </a:r>
            <a:r>
              <a:rPr lang="ru-RU" baseline="0" dirty="0" smtClean="0"/>
              <a:t> </a:t>
            </a:r>
            <a:r>
              <a:rPr lang="ru-RU" baseline="0" dirty="0" smtClean="0"/>
              <a:t>структура аналогов, продаваемых </a:t>
            </a:r>
            <a:r>
              <a:rPr lang="ru-RU" baseline="0" dirty="0" smtClean="0"/>
              <a:t>в РФ на 2020 год, %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5E-4F84-B190-1179806B50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5E-4F84-B190-1179806B50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85E-4F84-B190-1179806B50D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85E-4F84-B190-1179806B50DE}"/>
              </c:ext>
            </c:extLst>
          </c:dPt>
          <c:cat>
            <c:strRef>
              <c:f>Лист1!$A$2:$A$5</c:f>
              <c:strCache>
                <c:ptCount val="4"/>
                <c:pt idx="0">
                  <c:v>до 300</c:v>
                </c:pt>
                <c:pt idx="1">
                  <c:v>300-600р</c:v>
                </c:pt>
                <c:pt idx="2">
                  <c:v>600-1000р</c:v>
                </c:pt>
                <c:pt idx="3">
                  <c:v>больше 1000р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</c:v>
                </c:pt>
                <c:pt idx="1">
                  <c:v>20</c:v>
                </c:pt>
                <c:pt idx="2">
                  <c:v>19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D-447B-80BE-0040C72DD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B2524-4A65-474A-B176-F41A97AFDC7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AA885-13F8-4B32-95B9-98D033C8A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45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87EA-9820-B942-967A-2E7D39DAC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898B6-7295-DE47-836B-369F4C301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7EDF-AEED-1E41-B8AB-20146BE7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0CD17-0230-A44A-A622-33A101DAE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FD06A-5600-074D-8B7A-BCD7F975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9D1D7A-0A78-234D-B941-3A3FFEB08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3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9B27-7D39-C848-A335-2A14F9A6D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1672A-6D21-8D49-AC72-FFB65A7B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B551C-036F-E14E-AF50-C3894144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160F2-37FE-E940-881E-3287CD5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EC358-56EC-B840-A163-EDE3E7E6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3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03CAC-C438-9B4B-B4FF-7D4F257F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D3037-E95D-5A45-A712-3C0E6E328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EFDB4-787B-B64C-B6ED-2C868246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E6BCB-16AF-864C-AE0B-9D494961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AC8F2-6B3C-F446-9069-BC4F0B80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372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D5E4F-2408-EC49-B51D-A76CE278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5BB7F-D601-F945-8F88-4CF3D2B07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49431-75D9-B147-B72D-00C52F135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7E619-31EC-D549-8CB0-14C0FB0E6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7B23D-9CF6-4645-A5E1-3398E183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BC808-DB22-1B4E-93CC-8E543BE8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87658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95692-40A9-3441-AEF4-28FC9D73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73ADF-163A-CB49-A77F-065050711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B8409-11F3-A549-BFC3-6B2A22184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B0AAA6-3547-2B43-B039-6EBF28E72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3B8C5-F9C0-CE4A-AD25-CFFB35347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083A21-CCE0-7D42-8A3C-8DFEC929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A966DE-7C98-FC4C-B4ED-CC4816D7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E9EB0-3A92-1F4B-8D06-FB217A03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785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7E50-BF7D-BF44-87F7-87298C06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773DA2-8EB4-204F-8D71-0EDE5FBE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A1085-A0A6-7745-BB23-88A2BB50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57764-7623-1146-843B-1DEADE35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7113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EC1F04-DB6A-A247-9C69-D54044F6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E16D5C-1924-064D-872D-C2956440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138F9-50F1-3B4B-9F51-8F82F101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101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5C91-7743-A24A-A6DB-59D2F366C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D1799-A35B-1540-99EB-8FB5166F7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EF903-AD75-A94F-A18A-F83D7E377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503B2B-4C41-444E-A232-26862135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35D9D-8454-B742-8469-8450726D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DE238-1D2C-0447-83CB-A661F803D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1828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07E1-D9ED-A641-B66E-5D286786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46054E-DACD-8840-A95A-5E32A3193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54E91-84C2-FB4D-8539-A3715E63A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95A787-ABD1-0946-A254-391EC023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4F13D-045E-E343-996F-95B144F2D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4D1D3-91D0-4A42-9CA9-BABCC937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4157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0B5C3-EEAA-2C41-A5EC-057C77CA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41923D-E253-D141-8E9E-31971932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EF74D-A7F2-BF4E-B16E-315B7B31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0F02A-FB8B-3941-A36A-9F0970D8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C64DF-6505-7743-A8D1-EFB518EB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4118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DC0D76-ECE5-694E-91B4-9DD2AFA46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417AC-0056-504D-8916-BFA48AE69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13E86-1A48-F646-B90E-547DAE60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26A9F-4EE8-2A48-98FE-C080D002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07496-3987-9A45-AE00-F688BAE16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316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E80BD0-B258-4C48-802B-DF23EC75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FE7C6-8C0C-4C46-BAF2-5FD0C2CB6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2840B-4774-9942-A341-BA1C9D5C1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C02F4-5978-734A-AD67-0EA7FC44956C}" type="datetimeFigureOut">
              <a:rPr lang="x-none" smtClean="0"/>
              <a:t>13.10.2023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90983-1941-B940-9D50-D36CC4AA5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528CE-632B-E345-8262-5F01761B2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9E0D3-C641-4848-A660-04D6CF0E1358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2BD58D-9B78-FE4E-8764-84D9EB39C00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5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7F85D-D569-A94B-B484-F1E879ED6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269" y="0"/>
            <a:ext cx="10585837" cy="12828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>
            <a:noAutofit/>
          </a:bodyPr>
          <a:lstStyle/>
          <a:p>
            <a:pPr algn="r"/>
            <a:r>
              <a:rPr lang="ru-RU" sz="3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инновационной </a:t>
            </a: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кормовой</a:t>
            </a:r>
            <a:r>
              <a:rPr lang="en-US" sz="31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добавки</a:t>
            </a:r>
            <a:r>
              <a:rPr lang="ru-RU" sz="3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выступающей</a:t>
            </a:r>
            <a:r>
              <a:rPr lang="en-US" sz="31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альтернативой </a:t>
            </a:r>
            <a:r>
              <a:rPr lang="ru-RU" sz="3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антибиотикам  </a:t>
            </a:r>
            <a:endParaRPr lang="x-none" sz="3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A2FFC-179D-3B4A-BDD7-C0DA6FBF5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1916" y="2984795"/>
            <a:ext cx="6005369" cy="1655762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Московская государственная академия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ветеринарной медицины и биотехнологии —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МВА имени К. И. Скрябина</a:t>
            </a:r>
          </a:p>
          <a:p>
            <a:pPr algn="r"/>
            <a:endParaRPr lang="x-none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B3C4E20-6394-462A-9D24-00586A0A11A8}"/>
              </a:ext>
            </a:extLst>
          </p:cNvPr>
          <p:cNvSpPr/>
          <p:nvPr/>
        </p:nvSpPr>
        <p:spPr>
          <a:xfrm>
            <a:off x="1293091" y="3588936"/>
            <a:ext cx="1487054" cy="144488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07EF04-F189-77A1-FD95-C752278CBF58}"/>
              </a:ext>
            </a:extLst>
          </p:cNvPr>
          <p:cNvSpPr txBox="1"/>
          <p:nvPr/>
        </p:nvSpPr>
        <p:spPr>
          <a:xfrm>
            <a:off x="7194203" y="4754418"/>
            <a:ext cx="4190337" cy="8002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Заказчик: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МЕГАМИКС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1D661E-48A0-4108-7A2B-876822E0573C}"/>
              </a:ext>
            </a:extLst>
          </p:cNvPr>
          <p:cNvSpPr txBox="1"/>
          <p:nvPr/>
        </p:nvSpPr>
        <p:spPr>
          <a:xfrm>
            <a:off x="7627630" y="5696148"/>
            <a:ext cx="34348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Заказная разработка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26B474-AD46-9856-0E12-AA5EE2B294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78" b="93481" l="3385" r="96692">
                        <a14:foregroundMark x1="7846" y1="32945" x2="7846" y2="32945"/>
                        <a14:foregroundMark x1="3385" y1="32480" x2="3385" y2="32480"/>
                        <a14:foregroundMark x1="92000" y1="35506" x2="92000" y2="35506"/>
                        <a14:foregroundMark x1="96846" y1="34342" x2="96846" y2="34342"/>
                        <a14:foregroundMark x1="51308" y1="93481" x2="51308" y2="93481"/>
                        <a14:foregroundMark x1="39615" y1="64377" x2="39615" y2="64377"/>
                        <a14:foregroundMark x1="39385" y1="30966" x2="39385" y2="30966"/>
                        <a14:foregroundMark x1="38077" y1="26426" x2="38077" y2="26426"/>
                        <a14:foregroundMark x1="38077" y1="26426" x2="39308" y2="30850"/>
                        <a14:foregroundMark x1="38077" y1="26659" x2="36077" y2="18626"/>
                        <a14:foregroundMark x1="36077" y1="18626" x2="34308" y2="15483"/>
                        <a14:foregroundMark x1="40769" y1="2678" x2="41077" y2="2910"/>
                        <a14:foregroundMark x1="41077" y1="2910" x2="41077" y2="2910"/>
                        <a14:foregroundMark x1="38846" y1="67986" x2="33538" y2="82887"/>
                        <a14:foregroundMark x1="33538" y1="82887" x2="33538" y2="83003"/>
                        <a14:foregroundMark x1="61846" y1="67986" x2="66846" y2="82072"/>
                        <a14:foregroundMark x1="64308" y1="56927" x2="69462" y2="61350"/>
                        <a14:foregroundMark x1="69462" y1="61350" x2="70000" y2="62747"/>
                        <a14:foregroundMark x1="62846" y1="21886" x2="62846" y2="21886"/>
                        <a14:foregroundMark x1="59538" y1="31548" x2="63462" y2="23050"/>
                        <a14:foregroundMark x1="65000" y1="14552" x2="65000" y2="14552"/>
                        <a14:foregroundMark x1="65000" y1="14552" x2="65000" y2="14552"/>
                        <a14:foregroundMark x1="65000" y1="14552" x2="65000" y2="14552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6124" y="3868335"/>
            <a:ext cx="1340987" cy="88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1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A491E49-099C-B2CF-A886-5FDD9ABFD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35" y="615023"/>
            <a:ext cx="10855037" cy="59303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«МЕГАМИКС» </a:t>
            </a:r>
            <a:r>
              <a:rPr lang="ru-RU" sz="2600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 крупнейший российский производитель премиксов и комбикормов для всех видов сельскохозяйственных животных и птиц.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одна </a:t>
            </a:r>
            <a:r>
              <a:rPr lang="ru-RU" sz="2600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 немногих компаний, в основе стратегии развития которой лежит постоянное развитие собственного научно-исследовательского кластера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i="0" dirty="0" smtClean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Сегодня </a:t>
            </a:r>
            <a:r>
              <a:rPr lang="ru-RU" sz="2600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«МЕГАМИКС» ставит перед собой более высокие требования к 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безопасности, </a:t>
            </a:r>
            <a:r>
              <a:rPr lang="ru-RU" sz="2600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качеству выпускаемой 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продукции и </a:t>
            </a:r>
            <a:r>
              <a:rPr lang="ru-RU" sz="2600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поддержанию деловой репутации, чем это определено 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российском законодательстве </a:t>
            </a:r>
            <a:r>
              <a:rPr lang="ru-RU" sz="2600" i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принято на 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рынке.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Цель компании  -  повышение эффективности отечественных животноводческих и птицеводческих предприятий и обеспечение их высококачественными и безопасными премиксами и кормовыми добавками. </a:t>
            </a:r>
          </a:p>
          <a:p>
            <a:pPr algn="just"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 задача от компании - разработать кормовую добавку, выступающую альтернативой антибиотикам.</a:t>
            </a:r>
            <a:r>
              <a:rPr lang="ru-RU" sz="2600" b="1" dirty="0" smtClean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600" b="1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7001691" y="3295603"/>
            <a:ext cx="2219027" cy="224304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42376-42EE-4ACB-B595-FEDB09F027E5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Пользователи </a:t>
            </a:r>
            <a:r>
              <a:rPr lang="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13336" y="2038696"/>
            <a:ext cx="3514476" cy="8925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Птицеводческие </a:t>
            </a:r>
            <a:endParaRPr lang="ru-RU" sz="2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84954" y="1994708"/>
            <a:ext cx="3237168" cy="8925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Животноводческие </a:t>
            </a:r>
            <a:endParaRPr lang="ru-RU" sz="2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https://i.pinimg.com/originals/5d/4c/35/5d4c351424e1dd291986e0e3baf8115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544" y="3623325"/>
            <a:ext cx="1402652" cy="149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 11"/>
          <p:cNvSpPr/>
          <p:nvPr/>
        </p:nvSpPr>
        <p:spPr>
          <a:xfrm>
            <a:off x="1580605" y="3217226"/>
            <a:ext cx="2219027" cy="224304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s://filearchive.cnews.ru/img/book/2023/01/11/animal_husbandr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693" y="3766238"/>
            <a:ext cx="1799602" cy="11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2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pngicon.ru/file/uploads/porosen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621" y="4011745"/>
            <a:ext cx="1311065" cy="138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59" name="Группа 4158"/>
          <p:cNvGrpSpPr/>
          <p:nvPr/>
        </p:nvGrpSpPr>
        <p:grpSpPr>
          <a:xfrm>
            <a:off x="377818" y="833789"/>
            <a:ext cx="10317710" cy="5850822"/>
            <a:chOff x="522930" y="833789"/>
            <a:chExt cx="10317710" cy="5850822"/>
          </a:xfrm>
        </p:grpSpPr>
        <p:sp>
          <p:nvSpPr>
            <p:cNvPr id="6" name="TextBox 5"/>
            <p:cNvSpPr txBox="1"/>
            <p:nvPr/>
          </p:nvSpPr>
          <p:spPr>
            <a:xfrm>
              <a:off x="4410315" y="833789"/>
              <a:ext cx="3263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Почвенная и водная среда</a:t>
              </a:r>
              <a:endPara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58" name="Группа 4157"/>
            <p:cNvGrpSpPr/>
            <p:nvPr/>
          </p:nvGrpSpPr>
          <p:grpSpPr>
            <a:xfrm>
              <a:off x="522930" y="833789"/>
              <a:ext cx="10317710" cy="5850822"/>
              <a:chOff x="530985" y="653588"/>
              <a:chExt cx="10317710" cy="5850822"/>
            </a:xfrm>
          </p:grpSpPr>
          <p:pic>
            <p:nvPicPr>
              <p:cNvPr id="4100" name="Picture 4" descr="https://www.pngarts.com/files/4/Boar-Transparent-Background-PNG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154" y="2350647"/>
                <a:ext cx="2613246" cy="17353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4" name="Picture 8" descr="https://avatanplus.com/files/resources/original/5a6c75a0e0a1116137ab7c98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8775" y="4079928"/>
                <a:ext cx="1245625" cy="8944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0" name="Picture 14" descr="https://i.pinimg.com/originals/57/34/b5/5734b5dc3ca8d1d95d36325d30fa9402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5969" y="3089978"/>
                <a:ext cx="1768450" cy="11780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2" name="Picture 16" descr="https://grizly.club/uploads/posts/2022-12/1670942740_grizly-club-p-sobaka-i-koshka-png-4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162" y="1602553"/>
                <a:ext cx="1965346" cy="1487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4" name="Picture 18" descr="https://static.tildacdn.com/tild3636-6636-4261-b566-393230373930/2217122050jpg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2822" y="4079859"/>
                <a:ext cx="3045873" cy="17133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6" name="Picture 20" descr="https://i.pinimg.com/originals/41/2e/79/412e797491a20757ee80e4718ac02326.pn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162" y="4187059"/>
                <a:ext cx="1325651" cy="14478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Овал 12"/>
              <p:cNvSpPr/>
              <p:nvPr/>
            </p:nvSpPr>
            <p:spPr>
              <a:xfrm>
                <a:off x="6644245" y="3624300"/>
                <a:ext cx="3829538" cy="2432623"/>
              </a:xfrm>
              <a:prstGeom prst="ellipse">
                <a:avLst/>
              </a:prstGeom>
              <a:noFill/>
              <a:ln w="38100">
                <a:solidFill>
                  <a:srgbClr val="D4F703"/>
                </a:solidFill>
                <a:prstDash val="dash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1641232" y="3624300"/>
                <a:ext cx="2383692" cy="2131680"/>
              </a:xfrm>
              <a:prstGeom prst="ellipse">
                <a:avLst/>
              </a:prstGeom>
              <a:noFill/>
              <a:ln w="38100">
                <a:solidFill>
                  <a:srgbClr val="D4F703"/>
                </a:solidFill>
                <a:prstDash val="dash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2056820" y="5872257"/>
                <a:ext cx="16886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С/Х животные</a:t>
                </a:r>
                <a:endPara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597977" y="2350647"/>
                <a:ext cx="1946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Дикие животные</a:t>
                </a:r>
                <a:endPara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934419" y="1321356"/>
                <a:ext cx="24494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Домашние животные</a:t>
                </a:r>
                <a:endPara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7139577" y="6135078"/>
                <a:ext cx="30628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Больные и здоровые люди</a:t>
                </a:r>
                <a:endPara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530985" y="653588"/>
                <a:ext cx="3051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Отходы животноводства</a:t>
                </a:r>
                <a:endParaRPr lang="ru-RU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745416" y="653588"/>
                <a:ext cx="1881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Сточные воды</a:t>
                </a:r>
                <a:endParaRPr lang="ru-RU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30985" y="653588"/>
                <a:ext cx="3066992" cy="369332"/>
              </a:xfrm>
              <a:prstGeom prst="roundRect">
                <a:avLst/>
              </a:prstGeom>
              <a:noFill/>
              <a:ln w="28575">
                <a:solidFill>
                  <a:srgbClr val="D4F703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4418370" y="653588"/>
                <a:ext cx="3263650" cy="369332"/>
              </a:xfrm>
              <a:prstGeom prst="roundRect">
                <a:avLst/>
              </a:prstGeom>
              <a:noFill/>
              <a:ln w="28575">
                <a:solidFill>
                  <a:srgbClr val="D4F703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671022" y="653588"/>
                <a:ext cx="1956256" cy="369332"/>
              </a:xfrm>
              <a:prstGeom prst="roundRect">
                <a:avLst/>
              </a:prstGeom>
              <a:noFill/>
              <a:ln w="28575">
                <a:solidFill>
                  <a:srgbClr val="D4F703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2" name="Прямая со стрелкой 11"/>
              <p:cNvCxnSpPr/>
              <p:nvPr/>
            </p:nvCxnSpPr>
            <p:spPr>
              <a:xfrm flipH="1" flipV="1">
                <a:off x="2524368" y="1086339"/>
                <a:ext cx="7816" cy="245403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/>
              <p:nvPr/>
            </p:nvCxnSpPr>
            <p:spPr>
              <a:xfrm>
                <a:off x="3665414" y="838254"/>
                <a:ext cx="752955" cy="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 стрелкой 20"/>
              <p:cNvCxnSpPr>
                <a:stCxn id="10" idx="1"/>
              </p:cNvCxnSpPr>
              <p:nvPr/>
            </p:nvCxnSpPr>
            <p:spPr>
              <a:xfrm flipH="1">
                <a:off x="7692987" y="838254"/>
                <a:ext cx="978035" cy="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 стрелкой 22"/>
              <p:cNvCxnSpPr/>
              <p:nvPr/>
            </p:nvCxnSpPr>
            <p:spPr>
              <a:xfrm flipV="1">
                <a:off x="10473783" y="1086340"/>
                <a:ext cx="0" cy="326683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/>
              <p:cNvCxnSpPr/>
              <p:nvPr/>
            </p:nvCxnSpPr>
            <p:spPr>
              <a:xfrm>
                <a:off x="7283938" y="1086339"/>
                <a:ext cx="0" cy="304799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/>
              <p:cNvCxnSpPr/>
              <p:nvPr/>
            </p:nvCxnSpPr>
            <p:spPr>
              <a:xfrm>
                <a:off x="8456246" y="3089978"/>
                <a:ext cx="0" cy="450391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 стрелкой 30"/>
              <p:cNvCxnSpPr/>
              <p:nvPr/>
            </p:nvCxnSpPr>
            <p:spPr>
              <a:xfrm flipV="1">
                <a:off x="4986214" y="1086339"/>
                <a:ext cx="0" cy="1336431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7" name="Прямая со стрелкой 4116"/>
              <p:cNvCxnSpPr/>
              <p:nvPr/>
            </p:nvCxnSpPr>
            <p:spPr>
              <a:xfrm>
                <a:off x="3582653" y="5634869"/>
                <a:ext cx="3351766" cy="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0" name="Прямая со стрелкой 4119"/>
              <p:cNvCxnSpPr/>
              <p:nvPr/>
            </p:nvCxnSpPr>
            <p:spPr>
              <a:xfrm>
                <a:off x="4041891" y="4527142"/>
                <a:ext cx="226883" cy="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3" name="Прямая со стрелкой 4122"/>
              <p:cNvCxnSpPr/>
              <p:nvPr/>
            </p:nvCxnSpPr>
            <p:spPr>
              <a:xfrm>
                <a:off x="5514399" y="4527142"/>
                <a:ext cx="1129845" cy="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6" name="Прямая со стрелкой 4125"/>
              <p:cNvCxnSpPr/>
              <p:nvPr/>
            </p:nvCxnSpPr>
            <p:spPr>
              <a:xfrm>
                <a:off x="6447692" y="3829538"/>
                <a:ext cx="486727" cy="250321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8" name="Прямая со стрелкой 4127"/>
              <p:cNvCxnSpPr/>
              <p:nvPr/>
            </p:nvCxnSpPr>
            <p:spPr>
              <a:xfrm flipH="1">
                <a:off x="3931137" y="3954698"/>
                <a:ext cx="1750648" cy="232361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0" name="Прямая со стрелкой 4129"/>
              <p:cNvCxnSpPr/>
              <p:nvPr/>
            </p:nvCxnSpPr>
            <p:spPr>
              <a:xfrm flipH="1">
                <a:off x="3556685" y="3218326"/>
                <a:ext cx="280668" cy="540874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2" name="Прямая со стрелкой 4131"/>
              <p:cNvCxnSpPr/>
              <p:nvPr/>
            </p:nvCxnSpPr>
            <p:spPr>
              <a:xfrm>
                <a:off x="5322277" y="2938585"/>
                <a:ext cx="2633785" cy="685715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4" name="Прямая со стрелкой 4133"/>
              <p:cNvCxnSpPr/>
              <p:nvPr/>
            </p:nvCxnSpPr>
            <p:spPr>
              <a:xfrm flipH="1">
                <a:off x="2833077" y="1086340"/>
                <a:ext cx="1585292" cy="2454029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6" name="Прямая со стрелкой 4135"/>
              <p:cNvCxnSpPr/>
              <p:nvPr/>
            </p:nvCxnSpPr>
            <p:spPr>
              <a:xfrm>
                <a:off x="6377354" y="1086340"/>
                <a:ext cx="652808" cy="2195102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56" name="Прямоугольник 4155"/>
              <p:cNvSpPr/>
              <p:nvPr/>
            </p:nvSpPr>
            <p:spPr>
              <a:xfrm>
                <a:off x="4418368" y="4926686"/>
                <a:ext cx="21593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Продукты питания</a:t>
                </a:r>
                <a:endPara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157" name="Прямоугольник 4156"/>
          <p:cNvSpPr/>
          <p:nvPr/>
        </p:nvSpPr>
        <p:spPr>
          <a:xfrm>
            <a:off x="1450019" y="78153"/>
            <a:ext cx="9948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применения антибиотиков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320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137508" y="3179967"/>
            <a:ext cx="2321170" cy="803031"/>
          </a:xfrm>
          <a:prstGeom prst="snip2DiagRect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4247443" y="4471432"/>
            <a:ext cx="2321170" cy="803031"/>
          </a:xfrm>
          <a:prstGeom prst="snip2DiagRect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6252188" y="3171229"/>
            <a:ext cx="2321170" cy="803031"/>
          </a:xfrm>
          <a:prstGeom prst="snip2DiagRect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7940430" y="2040736"/>
            <a:ext cx="2321170" cy="803031"/>
          </a:xfrm>
          <a:prstGeom prst="snip2DiagRect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308707" y="2008552"/>
            <a:ext cx="2321170" cy="803031"/>
          </a:xfrm>
          <a:prstGeom prst="snip2DiagRect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8F74C-439C-067E-1185-214B24E1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должен быть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89083" y="2215602"/>
            <a:ext cx="1885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токсичным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39549" y="3182779"/>
            <a:ext cx="19848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Обладать </a:t>
            </a:r>
            <a:endPara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нтимикробными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свойствами 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0948" y="2119085"/>
            <a:ext cx="1798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Биологически</a:t>
            </a:r>
            <a:b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безопасным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40089" y="3141857"/>
            <a:ext cx="134536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Доступной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ценовой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категории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20862" y="4688281"/>
            <a:ext cx="1910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Рентабельным</a:t>
            </a:r>
          </a:p>
        </p:txBody>
      </p:sp>
      <p:sp>
        <p:nvSpPr>
          <p:cNvPr id="16" name="AutoShape 2" descr="https://flyclipart.com/thumb2/atomic-sign-deadly-hazard-symbol-radioactive-symbol-toxic-icon-21130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s://avatars.mds.yandex.net/i?id=769b2b68baa7dfb84451b67402a9a894-427499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82" y="2864461"/>
            <a:ext cx="862748" cy="8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grizly.club/uploads/posts/2023-02/1676541118_grizly-club-p-klipart-eko-znak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307" y="2813422"/>
            <a:ext cx="1302460" cy="132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nat-lab.ru/img/rubl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120" y="4052161"/>
            <a:ext cx="871576" cy="86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s://sneg.top/uploads/posts/2023-04/1681483198_sneg-top-p-bolshoi-palets-vverkh-kartinka-pinterest-5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220" y="5341327"/>
            <a:ext cx="1023472" cy="96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s://www.nicepng.com/png/full/7-70152_open-logo-baru-dinas-kesehata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69" y="4052161"/>
            <a:ext cx="941797" cy="94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2372924" y="1500553"/>
            <a:ext cx="1914769" cy="726831"/>
          </a:xfrm>
          <a:prstGeom prst="ellipse">
            <a:avLst/>
          </a:prstGeom>
          <a:noFill/>
          <a:ln w="38100">
            <a:solidFill>
              <a:srgbClr val="D4F703"/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313DD-F044-CE25-FC13-E7E34BA0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уже решается </a:t>
            </a:r>
            <a:r>
              <a:rPr lang="ru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4658" y="1690688"/>
            <a:ext cx="547130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Ферменты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Aft>
                <a:spcPts val="1200"/>
              </a:spcAft>
            </a:pP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расщепляют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питательные вещества верхних отделов кишечника, таким образом снижают объем питательной среды для патогенов нижних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отделов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частично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решают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98594" y="4224172"/>
            <a:ext cx="424180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Органические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кислоты</a:t>
            </a:r>
          </a:p>
          <a:p>
            <a:pPr lvl="0" algn="ctr">
              <a:spcAft>
                <a:spcPts val="120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незаменимы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борьбе с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сальмонеллой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0236" y="4224172"/>
            <a:ext cx="6096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Пре- и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пробиотики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Aft>
                <a:spcPts val="120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регулируют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кишечную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микрофлору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неустойчивы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хранении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высокая стоимость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частично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решают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33329" y="1690688"/>
            <a:ext cx="537233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Фитобиотики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Aft>
                <a:spcPts val="1200"/>
              </a:spcAf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экстракты растений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экологически безопасны 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нестабильны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более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высокие дозировки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завышают стоимость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462109" y="1500553"/>
            <a:ext cx="1914769" cy="726831"/>
          </a:xfrm>
          <a:prstGeom prst="ellipse">
            <a:avLst/>
          </a:prstGeom>
          <a:noFill/>
          <a:ln w="38100">
            <a:solidFill>
              <a:srgbClr val="D4F703"/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125785" y="4029124"/>
            <a:ext cx="2579077" cy="726831"/>
          </a:xfrm>
          <a:prstGeom prst="ellipse">
            <a:avLst/>
          </a:prstGeom>
          <a:noFill/>
          <a:ln w="38100">
            <a:solidFill>
              <a:srgbClr val="D4F703"/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869723" y="4035893"/>
            <a:ext cx="3102707" cy="726831"/>
          </a:xfrm>
          <a:prstGeom prst="ellipse">
            <a:avLst/>
          </a:prstGeom>
          <a:noFill/>
          <a:ln w="38100">
            <a:solidFill>
              <a:srgbClr val="D4F703"/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2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3ED727-A14E-D562-7004-2C9937D9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8E94F7-CCFB-C379-A4A1-4C834255B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7" r="5568" b="4073"/>
          <a:stretch/>
        </p:blipFill>
        <p:spPr bwMode="auto">
          <a:xfrm>
            <a:off x="8038198" y="2417519"/>
            <a:ext cx="3141111" cy="24453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6089FE-34F9-742F-C16C-F7448AD8A6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19076" b="2447"/>
          <a:stretch/>
        </p:blipFill>
        <p:spPr>
          <a:xfrm>
            <a:off x="663243" y="2417519"/>
            <a:ext cx="2948430" cy="236859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A3A8CE4-8BC9-4CAF-EC0F-E513B56D08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38" r="2297" b="8849"/>
          <a:stretch/>
        </p:blipFill>
        <p:spPr>
          <a:xfrm>
            <a:off x="4234451" y="2417519"/>
            <a:ext cx="3119826" cy="24453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  <p:sp>
        <p:nvSpPr>
          <p:cNvPr id="4" name="Плюс 3"/>
          <p:cNvSpPr/>
          <p:nvPr/>
        </p:nvSpPr>
        <p:spPr>
          <a:xfrm>
            <a:off x="7233139" y="3175159"/>
            <a:ext cx="930030" cy="930030"/>
          </a:xfrm>
          <a:prstGeom prst="mathPlus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гнутая вверх стрелка 4"/>
          <p:cNvSpPr/>
          <p:nvPr/>
        </p:nvSpPr>
        <p:spPr>
          <a:xfrm>
            <a:off x="2143786" y="1565642"/>
            <a:ext cx="3650578" cy="851877"/>
          </a:xfrm>
          <a:prstGeom prst="curvedDownArrow">
            <a:avLst/>
          </a:prstGeom>
          <a:gradFill>
            <a:gsLst>
              <a:gs pos="0">
                <a:schemeClr val="bg1"/>
              </a:gs>
              <a:gs pos="50000">
                <a:srgbClr val="D4F703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92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0E1BD-CE43-F8B4-7607-FC7CC367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3" y="135261"/>
            <a:ext cx="10515600" cy="1325563"/>
          </a:xfrm>
        </p:spPr>
        <p:txBody>
          <a:bodyPr/>
          <a:lstStyle/>
          <a:p>
            <a:pPr algn="ctr"/>
            <a:r>
              <a:rPr lang="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9A177-2250-E478-E7B4-2BF74F505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595148642"/>
              </p:ext>
            </p:extLst>
          </p:nvPr>
        </p:nvGraphicFramePr>
        <p:xfrm>
          <a:off x="1439817" y="137930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567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CD01D-8A19-3E0D-1CE9-358CBEDB2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E44540-2A24-4414-B4B9-61F3204AF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606" y="546957"/>
            <a:ext cx="1944528" cy="2592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1738ED-F2FB-6F10-A5F0-CF9B5B71A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93" y="2144919"/>
            <a:ext cx="3371273" cy="2528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A90DB3-D330-3982-FCA2-F73A1C07D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781" y="546957"/>
            <a:ext cx="1928036" cy="2570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0D27E4-AA47-2F25-83BF-07305F12A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535" y="3671079"/>
            <a:ext cx="1944528" cy="2592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BC3221-4801-A7CB-17C8-1EB8D344EA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5606" y="3671079"/>
            <a:ext cx="1944528" cy="2592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93F4EF-1517-7331-DFED-FD4F32180E42}"/>
              </a:ext>
            </a:extLst>
          </p:cNvPr>
          <p:cNvSpPr txBox="1"/>
          <p:nvPr/>
        </p:nvSpPr>
        <p:spPr>
          <a:xfrm>
            <a:off x="567193" y="4761495"/>
            <a:ext cx="341811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команды,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координатор: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Боборыкин Александр</a:t>
            </a:r>
            <a:endParaRPr lang="ru-RU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F5D68D-1C4F-FC85-8DED-2E18B5C73F3E}"/>
              </a:ext>
            </a:extLst>
          </p:cNvPr>
          <p:cNvSpPr txBox="1"/>
          <p:nvPr/>
        </p:nvSpPr>
        <p:spPr>
          <a:xfrm>
            <a:off x="7855802" y="3117672"/>
            <a:ext cx="377674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Креативщик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Махонина Василиса</a:t>
            </a:r>
            <a:endParaRPr lang="ru-RU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6E5F05-862D-868F-3DE1-5FBAAD020CEE}"/>
              </a:ext>
            </a:extLst>
          </p:cNvPr>
          <p:cNvSpPr txBox="1"/>
          <p:nvPr/>
        </p:nvSpPr>
        <p:spPr>
          <a:xfrm>
            <a:off x="4829011" y="6267441"/>
            <a:ext cx="2643031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Технолог: </a:t>
            </a:r>
            <a:r>
              <a:rPr lang="ru-RU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Оськин Олег</a:t>
            </a:r>
            <a:endParaRPr lang="ru-RU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78B26A-7E49-3F66-2211-22E6700B1A88}"/>
              </a:ext>
            </a:extLst>
          </p:cNvPr>
          <p:cNvSpPr txBox="1"/>
          <p:nvPr/>
        </p:nvSpPr>
        <p:spPr>
          <a:xfrm>
            <a:off x="7855802" y="6263782"/>
            <a:ext cx="3912033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Менеджер: </a:t>
            </a:r>
            <a:r>
              <a:rPr lang="ru-RU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Алюшкина</a:t>
            </a:r>
            <a:r>
              <a:rPr lang="ru-RU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Станислава</a:t>
            </a:r>
            <a:endParaRPr lang="ru-RU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918730-76E8-01EE-BDA7-C8A7AD0E60AA}"/>
              </a:ext>
            </a:extLst>
          </p:cNvPr>
          <p:cNvSpPr txBox="1"/>
          <p:nvPr/>
        </p:nvSpPr>
        <p:spPr>
          <a:xfrm>
            <a:off x="4829011" y="3122435"/>
            <a:ext cx="3026791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Маркетолог: </a:t>
            </a:r>
            <a:r>
              <a:rPr lang="ru-RU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Унгефуг</a:t>
            </a:r>
            <a:r>
              <a:rPr lang="ru-RU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Анна</a:t>
            </a:r>
            <a:endParaRPr lang="ru-RU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DF4EB42-0914-EBD4-E398-1C20BECF42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5046" y="1"/>
            <a:ext cx="1906954" cy="5469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0862" y="365125"/>
            <a:ext cx="2962030" cy="1245211"/>
          </a:xfrm>
          <a:prstGeom prst="rect">
            <a:avLst/>
          </a:prstGeom>
          <a:noFill/>
          <a:ln w="57150">
            <a:solidFill>
              <a:srgbClr val="D4F703"/>
            </a:solidFill>
            <a:prstDash val="dash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43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172</Words>
  <Application>Microsoft Office PowerPoint</Application>
  <PresentationFormat>Широкоэкранный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Разработка инновационной кормовой добавки, выступающей альтернативой антибиотикам  </vt:lpstr>
      <vt:lpstr>Презентация PowerPoint</vt:lpstr>
      <vt:lpstr>Пользователи заказчика</vt:lpstr>
      <vt:lpstr>Презентация PowerPoint</vt:lpstr>
      <vt:lpstr>Продукт должен быть </vt:lpstr>
      <vt:lpstr>Как уже решается проблема</vt:lpstr>
      <vt:lpstr>Решение</vt:lpstr>
      <vt:lpstr>Рынок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RePack by Diakov</cp:lastModifiedBy>
  <cp:revision>25</cp:revision>
  <dcterms:created xsi:type="dcterms:W3CDTF">2022-01-31T14:26:29Z</dcterms:created>
  <dcterms:modified xsi:type="dcterms:W3CDTF">2023-10-13T07:45:51Z</dcterms:modified>
</cp:coreProperties>
</file>