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4" r:id="rId1"/>
    <p:sldMasterId id="2147483685" r:id="rId2"/>
    <p:sldMasterId id="2147483686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0080625" cy="5670550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  <p15:guide id="3" pos="45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53134C-3BA2-4AD9-8655-6FBD7DE6B60D}">
  <a:tblStyle styleId="{9353134C-3BA2-4AD9-8655-6FBD7DE6B60D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B5F41975-962A-4EC1-A710-E64A55A2C28A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42" d="100"/>
          <a:sy n="142" d="100"/>
        </p:scale>
        <p:origin x="-300" y="-36"/>
      </p:cViewPr>
      <p:guideLst>
        <p:guide orient="horz" pos="1786"/>
        <p:guide pos="3175"/>
        <p:guide pos="4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48698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2" name="Google Shape;2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8" name="Google Shape;2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0" name="Google Shape;2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9" name="Google Shape;27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6" name="Google Shape;28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93" name="Google Shape;29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0" name="Google Shape;30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8" name="Google Shape;30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4" name="Google Shape;31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5" name="Google Shape;32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9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2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0"/>
          <p:cNvSpPr/>
          <p:nvPr/>
        </p:nvSpPr>
        <p:spPr>
          <a:xfrm>
            <a:off x="1817564" y="1639537"/>
            <a:ext cx="6731280" cy="130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ru-RU"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Нейросеть “Нефоил”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0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0"/>
          <p:cNvSpPr txBox="1"/>
          <p:nvPr/>
        </p:nvSpPr>
        <p:spPr>
          <a:xfrm>
            <a:off x="723456" y="3582544"/>
            <a:ext cx="7056438" cy="1449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ИНиГ, 1 курс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Корепанов К. С,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Семериков М. М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Шипаев В. В.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1"/>
          <p:cNvSpPr/>
          <p:nvPr/>
        </p:nvSpPr>
        <p:spPr>
          <a:xfrm>
            <a:off x="1064925" y="1007863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1"/>
          <p:cNvSpPr txBox="1"/>
          <p:nvPr/>
        </p:nvSpPr>
        <p:spPr>
          <a:xfrm>
            <a:off x="450756" y="4388923"/>
            <a:ext cx="2883000" cy="16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1B1464"/>
                </a:solidFill>
                <a:latin typeface="Arial"/>
                <a:ea typeface="Arial"/>
                <a:cs typeface="Arial"/>
                <a:sym typeface="Arial"/>
              </a:rPr>
              <a:t>Корепанов</a:t>
            </a: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1B1464"/>
                </a:solidFill>
                <a:latin typeface="Arial"/>
                <a:ea typeface="Arial"/>
                <a:cs typeface="Arial"/>
                <a:sym typeface="Arial"/>
              </a:rPr>
              <a:t>Кирилл,</a:t>
            </a: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1B1464"/>
                </a:solidFill>
                <a:latin typeface="Arial"/>
                <a:ea typeface="Arial"/>
                <a:cs typeface="Arial"/>
                <a:sym typeface="Arial"/>
              </a:rPr>
              <a:t>Руководитель</a:t>
            </a: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1B1464"/>
                </a:solidFill>
                <a:latin typeface="Arial"/>
                <a:ea typeface="Arial"/>
                <a:cs typeface="Arial"/>
                <a:sym typeface="Arial"/>
              </a:rPr>
              <a:t>Проекта (Лидер)</a:t>
            </a: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41"/>
          <p:cNvSpPr txBox="1"/>
          <p:nvPr/>
        </p:nvSpPr>
        <p:spPr>
          <a:xfrm>
            <a:off x="3820575" y="4388928"/>
            <a:ext cx="2883000" cy="12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1B1464"/>
                </a:solidFill>
                <a:latin typeface="Arial"/>
                <a:ea typeface="Arial"/>
                <a:cs typeface="Arial"/>
                <a:sym typeface="Arial"/>
              </a:rPr>
              <a:t>Шипаев</a:t>
            </a: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1B1464"/>
                </a:solidFill>
                <a:latin typeface="Arial"/>
                <a:ea typeface="Arial"/>
                <a:cs typeface="Arial"/>
                <a:sym typeface="Arial"/>
              </a:rPr>
              <a:t>Виталий</a:t>
            </a: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1B1464"/>
                </a:solidFill>
                <a:latin typeface="Arial"/>
                <a:ea typeface="Arial"/>
                <a:cs typeface="Arial"/>
                <a:sym typeface="Arial"/>
              </a:rPr>
              <a:t>Аналитик целевой </a:t>
            </a: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1B1464"/>
                </a:solidFill>
                <a:latin typeface="Arial"/>
                <a:ea typeface="Arial"/>
                <a:cs typeface="Arial"/>
                <a:sym typeface="Arial"/>
              </a:rPr>
              <a:t>аудитории</a:t>
            </a: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6066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41"/>
          <p:cNvSpPr txBox="1"/>
          <p:nvPr/>
        </p:nvSpPr>
        <p:spPr>
          <a:xfrm>
            <a:off x="6911063" y="4376325"/>
            <a:ext cx="2883000" cy="12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 b="1" i="0" u="none" strike="noStrike" cap="none">
                <a:solidFill>
                  <a:srgbClr val="1B1464"/>
                </a:solidFill>
                <a:latin typeface="Arial"/>
                <a:ea typeface="Arial"/>
                <a:cs typeface="Arial"/>
                <a:sym typeface="Arial"/>
              </a:rPr>
              <a:t>Семериков</a:t>
            </a: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 b="1" i="0" u="none" strike="noStrike" cap="none">
                <a:solidFill>
                  <a:srgbClr val="1B1464"/>
                </a:solidFill>
                <a:latin typeface="Arial"/>
                <a:ea typeface="Arial"/>
                <a:cs typeface="Arial"/>
                <a:sym typeface="Arial"/>
              </a:rPr>
              <a:t>Михаил</a:t>
            </a: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 b="1" i="0" u="none" strike="noStrike" cap="none">
                <a:solidFill>
                  <a:srgbClr val="1B1464"/>
                </a:solidFill>
                <a:latin typeface="Arial"/>
                <a:ea typeface="Arial"/>
                <a:cs typeface="Arial"/>
                <a:sym typeface="Arial"/>
              </a:rPr>
              <a:t>Программист</a:t>
            </a: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 b="1" i="0" u="none" strike="noStrike" cap="none">
                <a:solidFill>
                  <a:srgbClr val="1B1464"/>
                </a:solidFill>
                <a:latin typeface="Arial"/>
                <a:ea typeface="Arial"/>
                <a:cs typeface="Arial"/>
                <a:sym typeface="Arial"/>
              </a:rPr>
              <a:t>нейросетей</a:t>
            </a: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20550" y="1059650"/>
            <a:ext cx="2664050" cy="3295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1"/>
          <p:cNvPicPr preferRelativeResize="0"/>
          <p:nvPr/>
        </p:nvPicPr>
        <p:blipFill rotWithShape="1">
          <a:blip r:embed="rId5">
            <a:alphaModFix/>
          </a:blip>
          <a:srcRect t="1136"/>
          <a:stretch/>
        </p:blipFill>
        <p:spPr>
          <a:xfrm>
            <a:off x="3782725" y="1080000"/>
            <a:ext cx="2664050" cy="3275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1"/>
          <p:cNvPicPr preferRelativeResize="0"/>
          <p:nvPr/>
        </p:nvPicPr>
        <p:blipFill rotWithShape="1">
          <a:blip r:embed="rId6">
            <a:alphaModFix/>
          </a:blip>
          <a:srcRect t="25305" r="71918" b="19847"/>
          <a:stretch/>
        </p:blipFill>
        <p:spPr>
          <a:xfrm>
            <a:off x="613550" y="1059650"/>
            <a:ext cx="2557398" cy="3316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2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/>
              <a:t>  </a:t>
            </a:r>
            <a:endParaRPr sz="1400"/>
          </a:p>
        </p:txBody>
      </p:sp>
      <p:sp>
        <p:nvSpPr>
          <p:cNvPr id="184" name="Google Shape;184;p42"/>
          <p:cNvSpPr txBox="1"/>
          <p:nvPr/>
        </p:nvSpPr>
        <p:spPr>
          <a:xfrm>
            <a:off x="14254" y="3220627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2"/>
          <p:cNvSpPr txBox="1"/>
          <p:nvPr/>
        </p:nvSpPr>
        <p:spPr>
          <a:xfrm>
            <a:off x="769225" y="4203425"/>
            <a:ext cx="9311400" cy="10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Разработка и о</a:t>
            </a: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бучение нейросети для прогнозирования</a:t>
            </a: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итогов использования МУН на месторождениях нефтяных компаний.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42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2"/>
          <p:cNvSpPr/>
          <p:nvPr/>
        </p:nvSpPr>
        <p:spPr>
          <a:xfrm>
            <a:off x="1098410" y="1366240"/>
            <a:ext cx="3031200" cy="1667100"/>
          </a:xfrm>
          <a:prstGeom prst="roundRect">
            <a:avLst>
              <a:gd name="adj" fmla="val 16667"/>
            </a:avLst>
          </a:prstGeom>
          <a:solidFill>
            <a:srgbClr val="008C9D"/>
          </a:solidFill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Нефтяные компании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42"/>
          <p:cNvSpPr/>
          <p:nvPr/>
        </p:nvSpPr>
        <p:spPr>
          <a:xfrm rot="5400000">
            <a:off x="4915785" y="684190"/>
            <a:ext cx="1667100" cy="30312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08C9D"/>
          </a:solidFill>
          <a:ln w="25400" cap="flat" cmpd="sng">
            <a:solidFill>
              <a:srgbClr val="CFD7E7">
                <a:alpha val="89411"/>
              </a:srgbClr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42"/>
          <p:cNvSpPr txBox="1"/>
          <p:nvPr/>
        </p:nvSpPr>
        <p:spPr>
          <a:xfrm>
            <a:off x="3475975" y="1447550"/>
            <a:ext cx="3897900" cy="15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91440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Сложность прогнозирования итогов использования МУН</a:t>
            </a: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3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43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>
                <a:latin typeface="Arial"/>
                <a:ea typeface="Arial"/>
                <a:cs typeface="Arial"/>
                <a:sym typeface="Arial"/>
              </a:rPr>
            </a:br>
            <a:r>
              <a:rPr lang="ru-RU" sz="4400">
                <a:latin typeface="Arial"/>
                <a:ea typeface="Arial"/>
                <a:cs typeface="Arial"/>
                <a:sym typeface="Arial"/>
              </a:rPr>
              <a:t>Что есть сейчас.</a:t>
            </a:r>
            <a:endParaRPr/>
          </a:p>
        </p:txBody>
      </p:sp>
      <p:sp>
        <p:nvSpPr>
          <p:cNvPr id="196" name="Google Shape;196;p43"/>
          <p:cNvSpPr txBox="1"/>
          <p:nvPr/>
        </p:nvSpPr>
        <p:spPr>
          <a:xfrm>
            <a:off x="215776" y="1539131"/>
            <a:ext cx="9393300" cy="3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Услуга: предоставление подписки для использования нейросети.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Использование нейросетей для прогнозирования результатов методов увеличения нефтеотдачи на месторождении нефти могут стать важным инструментом в нефтегазовой отрасли, ведь на данный момент нет чёткой системы получения прогноза результатов, приближенных к реальным данным.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Решением может стать обученная на данных о применени</a:t>
            </a:r>
            <a:r>
              <a:rPr lang="ru-RU" sz="2000">
                <a:solidFill>
                  <a:schemeClr val="dk1"/>
                </a:solidFill>
              </a:rPr>
              <a:t>и</a:t>
            </a: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МУН на месторождениях с различной геологией и различными условиями добычи нефти.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1764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4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  <p:graphicFrame>
        <p:nvGraphicFramePr>
          <p:cNvPr id="202" name="Google Shape;202;p44"/>
          <p:cNvGraphicFramePr/>
          <p:nvPr>
            <p:extLst>
              <p:ext uri="{D42A27DB-BD31-4B8C-83A1-F6EECF244321}">
                <p14:modId xmlns:p14="http://schemas.microsoft.com/office/powerpoint/2010/main" val="3202044183"/>
              </p:ext>
            </p:extLst>
          </p:nvPr>
        </p:nvGraphicFramePr>
        <p:xfrm>
          <a:off x="470191" y="1540211"/>
          <a:ext cx="9217000" cy="3001445"/>
        </p:xfrm>
        <a:graphic>
          <a:graphicData uri="http://schemas.openxmlformats.org/drawingml/2006/table">
            <a:tbl>
              <a:tblPr firstRow="1" bandRow="1">
                <a:noFill/>
                <a:tableStyleId>{9353134C-3BA2-4AD9-8655-6FBD7DE6B60D}</a:tableStyleId>
              </a:tblPr>
              <a:tblGrid>
                <a:gridCol w="27360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404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404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 dirty="0"/>
                        <a:t>Роль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8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Инновационность 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572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●"/>
                      </a:pPr>
                      <a:r>
                        <a:rPr lang="ru-RU" sz="1800" u="none" strike="noStrike" cap="none" dirty="0"/>
                        <a:t>Россия</a:t>
                      </a:r>
                      <a:endParaRPr sz="1800" u="none" strike="noStrike" cap="none"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95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Рынок НТИ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A4D4E2">
                        <a:alpha val="4039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❏"/>
                        <a:tabLst/>
                        <a:defRPr/>
                      </a:pPr>
                      <a:r>
                        <a:rPr lang="en-US" sz="1800" u="none" strike="noStrike" cap="none" dirty="0" err="1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</a:t>
                      </a:r>
                      <a:r>
                        <a:rPr lang="en-US" sz="1800" u="none" strike="noStrike" cap="none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</a:p>
                    <a:p>
                      <a:pPr marL="4572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❏"/>
                        <a:tabLst/>
                        <a:defRPr/>
                      </a:pPr>
                      <a:r>
                        <a:rPr lang="ru-RU" sz="18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lang="ru-RU" sz="1800" b="0" i="0" u="none" strike="noStrike" cap="none" dirty="0">
                        <a:solidFill>
                          <a:schemeClr val="dk1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39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392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Сквозные технологии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ru-RU" sz="1800" u="none" strike="noStrike" cap="none" dirty="0"/>
                        <a:t>       Искусственный интеллект, Big Data</a:t>
                      </a:r>
                      <a:endParaRPr sz="1800" u="none" strike="noStrike" cap="none"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5"/>
          <p:cNvSpPr/>
          <p:nvPr/>
        </p:nvSpPr>
        <p:spPr>
          <a:xfrm>
            <a:off x="485850" y="147425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Применяемая система B2В. Наша ЦА: </a:t>
            </a:r>
            <a:r>
              <a:rPr lang="ru-RU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Крупные и маленькие нефтяные компании, разработавшие месторождение до 3-ей или 4-ой стадии и имеющие доступ к применению МУН.</a:t>
            </a:r>
            <a:endParaRPr sz="3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45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4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6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216" name="Google Shape;216;p46"/>
          <p:cNvGrpSpPr/>
          <p:nvPr/>
        </p:nvGrpSpPr>
        <p:grpSpPr>
          <a:xfrm>
            <a:off x="121838" y="1269126"/>
            <a:ext cx="3679004" cy="3812167"/>
            <a:chOff x="488420" y="0"/>
            <a:chExt cx="4424007" cy="4424007"/>
          </a:xfrm>
        </p:grpSpPr>
        <p:sp>
          <p:nvSpPr>
            <p:cNvPr id="217" name="Google Shape;217;p46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46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</a:rPr>
                <a:t>356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46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274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46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</a:rPr>
                <a:t>336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46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46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46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46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lang="ru-RU" sz="1000" b="1">
                  <a:solidFill>
                    <a:schemeClr val="lt1"/>
                  </a:solidFill>
                </a:rPr>
                <a:t>69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5" name="Google Shape;225;p46"/>
          <p:cNvSpPr txBox="1"/>
          <p:nvPr/>
        </p:nvSpPr>
        <p:spPr>
          <a:xfrm>
            <a:off x="4088850" y="1080000"/>
            <a:ext cx="5908200" cy="4397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PAM (Potential Available Market) – в ближайшие 2 года ожидается рост количества нефтяных компаний на 6 %. Сейчас </a:t>
            </a:r>
            <a:r>
              <a:rPr lang="ru-RU">
                <a:solidFill>
                  <a:schemeClr val="dk1"/>
                </a:solidFill>
              </a:rPr>
              <a:t>на территории РФ находится 336 нефтяных компаний, ожидается что к концу 26 года их количество станет 356 и доход от продажи подписки составит 89000000 руб.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TAM (Total Addressable Market) – </a:t>
            </a:r>
            <a:r>
              <a:rPr lang="ru-RU">
                <a:solidFill>
                  <a:schemeClr val="dk1"/>
                </a:solidFill>
              </a:rPr>
              <a:t>На территории РФ находится 336 нефтяных компаний , если все эти компании приобретут подписку, то доход будет составлять 84000000 руб.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SAM (Serviceable Available Market) – На данный момент нет услуг предоставляемых конкурентами.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SOM (Serviceable &amp; Obtainable Market) – По предварительным расчётам кол-во клиентов, реально готовых купить нашу услугу составляет 269, т.к услуга является инновационным, то большая часть рынка потребителей будет заинтересована в сотрудничестве с нами. Потенциальный доход за год составляет 67250000 руб.</a:t>
            </a:r>
            <a:endParaRPr sz="1200" u="none" strike="noStrike" cap="none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Планируется добиться обращения за услугой не менее 50 % ЦА</a:t>
            </a:r>
            <a:endParaRPr sz="12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7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232" name="Google Shape;232;p47"/>
          <p:cNvGrpSpPr/>
          <p:nvPr/>
        </p:nvGrpSpPr>
        <p:grpSpPr>
          <a:xfrm>
            <a:off x="20125" y="891720"/>
            <a:ext cx="10040349" cy="3887053"/>
            <a:chOff x="0" y="1320907"/>
            <a:chExt cx="10040349" cy="2078860"/>
          </a:xfrm>
        </p:grpSpPr>
        <p:sp>
          <p:nvSpPr>
            <p:cNvPr id="233" name="Google Shape;233;p47"/>
            <p:cNvSpPr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47"/>
            <p:cNvSpPr txBox="1"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47"/>
            <p:cNvSpPr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411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47"/>
            <p:cNvSpPr txBox="1"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457200" marR="0" lvl="0" indent="-37465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Char char="●"/>
              </a:pPr>
              <a:r>
                <a:rPr lang="ru-RU" sz="2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ChatGPT</a:t>
              </a:r>
              <a:endPara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7465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Char char="●"/>
              </a:pPr>
              <a:r>
                <a:rPr lang="ru-RU" sz="2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Dall-e</a:t>
              </a:r>
              <a:endParaRPr/>
            </a:p>
            <a:p>
              <a:pPr marL="457200" marR="0" lvl="0" indent="-37465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Char char="●"/>
              </a:pPr>
              <a:r>
                <a:rPr lang="ru-RU" sz="2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Midjourney</a:t>
              </a:r>
              <a:endParaRPr sz="2300">
                <a:solidFill>
                  <a:schemeClr val="dk1"/>
                </a:solidFill>
              </a:endParaRPr>
            </a:p>
            <a:p>
              <a:pPr marL="457200" marR="0" lvl="0" indent="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47"/>
            <p:cNvSpPr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47"/>
            <p:cNvSpPr txBox="1"/>
            <p:nvPr/>
          </p:nvSpPr>
          <p:spPr>
            <a:xfrm>
              <a:off x="3492153" y="1320907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7"/>
            <p:cNvSpPr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rgbClr val="A4D4E2">
                <a:alpha val="89411"/>
              </a:srgbClr>
            </a:solidFill>
            <a:ln w="25400" cap="flat" cmpd="sng">
              <a:solidFill>
                <a:srgbClr val="CFD7E7">
                  <a:alpha val="89411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7"/>
            <p:cNvSpPr txBox="1"/>
            <p:nvPr/>
          </p:nvSpPr>
          <p:spPr>
            <a:xfrm>
              <a:off x="3490615" y="2157010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457200" marR="0" lvl="0" indent="-37465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Char char="●"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Belmont Technology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7465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Char char="●"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OpenAI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7465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Char char="●"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C3.AI Inc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7465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Char char="●"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InData Labs</a:t>
              </a:r>
              <a:endParaRPr/>
            </a:p>
            <a:p>
              <a:pPr marL="457200" marR="0" lvl="0" indent="-37465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Char char="●"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Graphcore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47"/>
            <p:cNvSpPr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47"/>
            <p:cNvSpPr txBox="1"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47"/>
            <p:cNvSpPr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solidFill>
              <a:srgbClr val="A4D4E2">
                <a:alpha val="89411"/>
              </a:srgbClr>
            </a:solidFill>
            <a:ln w="25400" cap="flat" cmpd="sng">
              <a:solidFill>
                <a:srgbClr val="CFD7E7">
                  <a:alpha val="89411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47"/>
            <p:cNvSpPr txBox="1"/>
            <p:nvPr/>
          </p:nvSpPr>
          <p:spPr>
            <a:xfrm>
              <a:off x="6853893" y="2157022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457200" marR="0" lvl="0" indent="-3746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Char char="●"/>
              </a:pPr>
              <a:r>
                <a:rPr lang="ru-RU" sz="2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Выгодное ценовое предложение</a:t>
              </a:r>
              <a:endPara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746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Char char="●"/>
              </a:pPr>
              <a:r>
                <a:rPr lang="ru-RU" sz="2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Инновационныйпродукт</a:t>
              </a:r>
              <a:endPara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5" name="Google Shape;245;p47"/>
          <p:cNvSpPr txBox="1"/>
          <p:nvPr/>
        </p:nvSpPr>
        <p:spPr>
          <a:xfrm>
            <a:off x="2762332" y="5131388"/>
            <a:ext cx="288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47"/>
          <p:cNvSpPr txBox="1"/>
          <p:nvPr/>
        </p:nvSpPr>
        <p:spPr>
          <a:xfrm>
            <a:off x="3510715" y="4771050"/>
            <a:ext cx="288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47"/>
          <p:cNvSpPr txBox="1"/>
          <p:nvPr/>
        </p:nvSpPr>
        <p:spPr>
          <a:xfrm>
            <a:off x="6963444" y="4275510"/>
            <a:ext cx="288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8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54" name="Google Shape;254;p48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5" name="Google Shape;255;p48"/>
          <p:cNvGraphicFramePr/>
          <p:nvPr/>
        </p:nvGraphicFramePr>
        <p:xfrm>
          <a:off x="0" y="931307"/>
          <a:ext cx="10080650" cy="4739250"/>
        </p:xfrm>
        <a:graphic>
          <a:graphicData uri="http://schemas.openxmlformats.org/drawingml/2006/table">
            <a:tbl>
              <a:tblPr firstRow="1" bandRow="1">
                <a:noFill/>
                <a:tableStyleId>{9353134C-3BA2-4AD9-8655-6FBD7DE6B60D}</a:tableStyleId>
              </a:tblPr>
              <a:tblGrid>
                <a:gridCol w="20161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80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721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486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9195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5147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Ключевые </a:t>
                      </a:r>
                      <a:r>
                        <a:rPr lang="ru-RU" sz="1400" u="none" strike="noStrike" cap="none">
                          <a:solidFill>
                            <a:schemeClr val="dk1"/>
                          </a:solidFill>
                        </a:rPr>
                        <a:t>партнеры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0392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Взаимоотношения с</a:t>
                      </a:r>
                      <a:r>
                        <a:rPr lang="ru-RU" sz="1400" u="none" strike="noStrike" cap="none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клиентами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0392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12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122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6" name="Google Shape;256;p48"/>
          <p:cNvSpPr txBox="1"/>
          <p:nvPr/>
        </p:nvSpPr>
        <p:spPr>
          <a:xfrm>
            <a:off x="8205251" y="1526725"/>
            <a:ext cx="1764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Нишевой рынок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48"/>
          <p:cNvSpPr txBox="1"/>
          <p:nvPr/>
        </p:nvSpPr>
        <p:spPr>
          <a:xfrm>
            <a:off x="3903728" y="1494195"/>
            <a:ext cx="19443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AutoNum type="arabicPeriod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Новизна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AutoNum type="arabicPeriod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Сокращение использования трудовых и временных ресурсов.</a:t>
            </a:r>
            <a:endParaRPr sz="12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AutoNum type="arabicPeriod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Снижение рисков неэффективного применения МУН</a:t>
            </a:r>
            <a:endParaRPr sz="12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AutoNum type="arabicPeriod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Удобство при использовании в профессиональной деятельности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48"/>
          <p:cNvSpPr txBox="1"/>
          <p:nvPr/>
        </p:nvSpPr>
        <p:spPr>
          <a:xfrm>
            <a:off x="6012500" y="2510025"/>
            <a:ext cx="2148600" cy="954300"/>
          </a:xfrm>
          <a:prstGeom prst="rect">
            <a:avLst/>
          </a:prstGeom>
          <a:solidFill>
            <a:srgbClr val="CFD7E7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Каналы сбыта: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Прямые</a:t>
            </a:r>
            <a:r>
              <a:rPr lang="ru-RU" sz="1200" b="1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интернет, выставки, встречи с представителями компаний)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8"/>
          <p:cNvSpPr txBox="1"/>
          <p:nvPr/>
        </p:nvSpPr>
        <p:spPr>
          <a:xfrm>
            <a:off x="6119471" y="1568142"/>
            <a:ext cx="197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Автоматизированное обслуживание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48"/>
          <p:cNvSpPr txBox="1"/>
          <p:nvPr/>
        </p:nvSpPr>
        <p:spPr>
          <a:xfrm>
            <a:off x="5129820" y="4215650"/>
            <a:ext cx="4950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Оплата подписки за использование нейросети</a:t>
            </a:r>
            <a:endParaRPr sz="14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8"/>
          <p:cNvSpPr txBox="1"/>
          <p:nvPr/>
        </p:nvSpPr>
        <p:spPr>
          <a:xfrm>
            <a:off x="2085860" y="2783032"/>
            <a:ext cx="1872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Материальные ресурсы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Интеллектуальные ресурсы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48"/>
          <p:cNvSpPr txBox="1"/>
          <p:nvPr/>
        </p:nvSpPr>
        <p:spPr>
          <a:xfrm>
            <a:off x="1760441" y="1568148"/>
            <a:ext cx="1978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Прогнозирование результатов использования МУН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48"/>
          <p:cNvSpPr txBox="1"/>
          <p:nvPr/>
        </p:nvSpPr>
        <p:spPr>
          <a:xfrm>
            <a:off x="53007" y="1519631"/>
            <a:ext cx="1872000" cy="307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Microsoft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48"/>
          <p:cNvSpPr txBox="1"/>
          <p:nvPr/>
        </p:nvSpPr>
        <p:spPr>
          <a:xfrm>
            <a:off x="89506" y="4269905"/>
            <a:ext cx="50403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i="1" u="none" strike="noStrike" cap="none">
                <a:solidFill>
                  <a:schemeClr val="dk1"/>
                </a:solidFill>
              </a:rPr>
              <a:t>Постоянные издержки</a:t>
            </a:r>
            <a:endParaRPr i="1" u="none" strike="noStrike" cap="none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Обслуживание сайта и сервера</a:t>
            </a:r>
            <a:endParaRPr sz="1500" i="1" u="none" strike="noStrike" cap="none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i="1" u="none" strike="noStrike" cap="none">
                <a:solidFill>
                  <a:schemeClr val="dk1"/>
                </a:solidFill>
              </a:rPr>
              <a:t> </a:t>
            </a:r>
            <a:endParaRPr i="1" u="none" strike="noStrike" cap="none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i="1" u="none" strike="noStrike" cap="none">
                <a:solidFill>
                  <a:schemeClr val="dk1"/>
                </a:solidFill>
              </a:rPr>
              <a:t>Переменные издержки</a:t>
            </a:r>
            <a:endParaRPr i="0" u="none" strike="noStrike" cap="none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Оплата услуг программиста и аналитика по договору ГПХ</a:t>
            </a:r>
            <a:r>
              <a:rPr lang="ru-RU" i="1">
                <a:solidFill>
                  <a:schemeClr val="dk1"/>
                </a:solidFill>
              </a:rPr>
              <a:t>, </a:t>
            </a:r>
            <a:r>
              <a:rPr lang="ru-RU">
                <a:solidFill>
                  <a:schemeClr val="dk1"/>
                </a:solidFill>
              </a:rPr>
              <a:t>Оплата электроэнергии, Расходы на рекламу</a:t>
            </a:r>
            <a:endParaRPr sz="1500" i="1" u="none" strike="noStrike" cap="none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9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Сбор данных: Сначала собираются и систематизируются данные о месторождении, включая геологические характеристики, информацию о скважинах, данных о прошлых методах добычи и исторических показателях нефтеотдачи.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Подготовка данных: Данные подвергаются предварительной обработке, включая очистку от выбросов, масштабирование и преобразование. Это важный этап, чтобы нейросеть могла эффективно извлекать закономерности.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Прогнозирование и оптимизация: После подготовки данных начинается процесс анализа наиболее эффективного метода увеличения нефтеотдачи среди существующих или прогнозирование применения нового.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49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Процесс оказания услуги</a:t>
            </a:r>
            <a:endParaRPr sz="4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0"/>
          <p:cNvSpPr/>
          <p:nvPr/>
        </p:nvSpPr>
        <p:spPr>
          <a:xfrm>
            <a:off x="755050" y="982800"/>
            <a:ext cx="8099700" cy="4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S </a:t>
            </a:r>
            <a:r>
              <a:rPr lang="ru-RU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(конкретность) – Обучение </a:t>
            </a:r>
            <a:r>
              <a:rPr lang="ru-RU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нейросети</a:t>
            </a:r>
            <a:r>
              <a:rPr lang="ru-RU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для прогнозирования</a:t>
            </a:r>
            <a:r>
              <a:rPr lang="ru-RU" sz="24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итогов использования МУН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r>
              <a:rPr lang="ru-RU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(измеримость) – необходимый стартовый капитал 500000 руб.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А </a:t>
            </a:r>
            <a:r>
              <a:rPr lang="ru-RU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(достижимость) – </a:t>
            </a:r>
            <a:r>
              <a:rPr lang="ru-RU" sz="2400" dirty="0">
                <a:solidFill>
                  <a:schemeClr val="dk1"/>
                </a:solidFill>
              </a:rPr>
              <a:t>цель достижимая, но долгосрочная, есть наработки и знания методов разработки </a:t>
            </a:r>
            <a:r>
              <a:rPr lang="ru-RU" sz="2400" dirty="0" err="1">
                <a:solidFill>
                  <a:schemeClr val="dk1"/>
                </a:solidFill>
              </a:rPr>
              <a:t>нейросети</a:t>
            </a:r>
            <a:r>
              <a:rPr lang="ru-RU" sz="2400" dirty="0">
                <a:solidFill>
                  <a:schemeClr val="dk1"/>
                </a:solidFill>
              </a:rPr>
              <a:t>;</a:t>
            </a:r>
            <a:endParaRPr sz="24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lang="ru-RU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(важность) – для сокращения рисков больших затрат на применения МУН с малой отдачей, сокращения расходов на зарплату аналитикам;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Т</a:t>
            </a:r>
            <a:r>
              <a:rPr lang="ru-RU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(срок) - </a:t>
            </a:r>
            <a:r>
              <a:rPr lang="ru-RU" sz="2400" dirty="0">
                <a:solidFill>
                  <a:schemeClr val="dk1"/>
                </a:solidFill>
              </a:rPr>
              <a:t>проект может</a:t>
            </a:r>
            <a:r>
              <a:rPr lang="ru-RU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б</a:t>
            </a:r>
            <a:r>
              <a:rPr lang="ru-RU" sz="2400" dirty="0">
                <a:solidFill>
                  <a:schemeClr val="dk1"/>
                </a:solidFill>
              </a:rPr>
              <a:t>ы</a:t>
            </a:r>
            <a:r>
              <a:rPr lang="ru-RU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ть </a:t>
            </a:r>
            <a:r>
              <a:rPr lang="ru-RU" sz="2400" dirty="0">
                <a:solidFill>
                  <a:schemeClr val="dk1"/>
                </a:solidFill>
              </a:rPr>
              <a:t>реализован</a:t>
            </a:r>
            <a:r>
              <a:rPr lang="ru-RU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к 15 ноября 2026 года.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50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5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3" name="Google Shape;283;p51"/>
          <p:cNvGraphicFramePr/>
          <p:nvPr/>
        </p:nvGraphicFramePr>
        <p:xfrm>
          <a:off x="143768" y="1467123"/>
          <a:ext cx="9793125" cy="3202660"/>
        </p:xfrm>
        <a:graphic>
          <a:graphicData uri="http://schemas.openxmlformats.org/drawingml/2006/table">
            <a:tbl>
              <a:tblPr firstRow="1" bandRow="1">
                <a:noFill/>
                <a:tableStyleId>{9353134C-3BA2-4AD9-8655-6FBD7DE6B60D}</a:tableStyleId>
              </a:tblPr>
              <a:tblGrid>
                <a:gridCol w="32643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643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643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8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Статья затрат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Сумма, руб.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Источник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strike="noStrike" cap="none"/>
                        <a:t>Консультация с программистом по нейросетям</a:t>
                      </a:r>
                      <a:endParaRPr sz="24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100000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strike="noStrike" cap="none"/>
                        <a:t>Собственные средства</a:t>
                      </a:r>
                      <a:endParaRPr sz="16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strike="noStrike" cap="none"/>
                        <a:t>Закупка сервера для обслуживания нейросети и сайта</a:t>
                      </a:r>
                      <a:endParaRPr sz="24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strike="noStrike" cap="none"/>
                        <a:t>400000</a:t>
                      </a:r>
                      <a:endParaRPr sz="24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strike="noStrike" cap="none"/>
                        <a:t>Собственные средства</a:t>
                      </a:r>
                      <a:endParaRPr sz="24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8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ИТОГО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500000</a:t>
                      </a:r>
                      <a:endParaRPr sz="23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23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52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5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форма: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Открытое акционерное общество(ОАО)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ru-RU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система налогообложения: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ru-RU" sz="3200" b="0" i="0" u="none" strike="noStrike" cap="none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УСН — упрощенная система налогообложения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ru-RU" sz="3200" b="0" i="0" u="none" strike="noStrike" cap="none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(6 %)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32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3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6" name="Google Shape;296;p53"/>
          <p:cNvGraphicFramePr/>
          <p:nvPr>
            <p:extLst>
              <p:ext uri="{D42A27DB-BD31-4B8C-83A1-F6EECF244321}">
                <p14:modId xmlns:p14="http://schemas.microsoft.com/office/powerpoint/2010/main" val="785775577"/>
              </p:ext>
            </p:extLst>
          </p:nvPr>
        </p:nvGraphicFramePr>
        <p:xfrm>
          <a:off x="1" y="0"/>
          <a:ext cx="10080625" cy="5527385"/>
        </p:xfrm>
        <a:graphic>
          <a:graphicData uri="http://schemas.openxmlformats.org/drawingml/2006/table">
            <a:tbl>
              <a:tblPr firstRow="1" bandRow="1">
                <a:noFill/>
                <a:tableStyleId>{9353134C-3BA2-4AD9-8655-6FBD7DE6B60D}</a:tableStyleId>
              </a:tblPr>
              <a:tblGrid>
                <a:gridCol w="4181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164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826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605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6300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4776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4018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5538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55540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563025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55538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578241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555406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593457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563375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632269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</a:tblGrid>
              <a:tr h="44425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dirty="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Статья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Ед. изм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Финансовый план </a:t>
                      </a:r>
                      <a:r>
                        <a:rPr lang="ru-RU" dirty="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 1 год</a:t>
                      </a:r>
                      <a:endParaRPr dirty="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3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  <a:endParaRPr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8925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БЮДЖЕТ ОПЕРАЦИОННОЙ ДЕЯТЕЛЬНОСТИ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1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ДОХОДЫ</a:t>
                      </a:r>
                      <a:endParaRPr sz="1300" b="1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4500000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РАСХОДЫ</a:t>
                      </a:r>
                      <a:endParaRPr sz="1300" b="1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1066000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295000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247000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221000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892000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148000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147000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127000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847000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128000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128000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128000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4374000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2.1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Постоянные расходы</a:t>
                      </a:r>
                      <a:endParaRPr sz="1300" b="1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44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2.1.1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Обслуживание сайта и сервера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2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2.2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Переменные расходы </a:t>
                      </a:r>
                      <a:endParaRPr sz="1300" b="1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1026000</a:t>
                      </a:r>
                      <a:endParaRPr/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255000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207000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181000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852000</a:t>
                      </a:r>
                      <a:endParaRPr/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108000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107000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87000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807000</a:t>
                      </a:r>
                      <a:endParaRPr/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88000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88000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88000</a:t>
                      </a:r>
                      <a:endParaRPr/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3894000</a:t>
                      </a:r>
                      <a:endParaRPr/>
                    </a:p>
                  </a:txBody>
                  <a:tcPr marL="2900" marR="2900" marT="290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</a:t>
                      </a: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2.1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Оплата услуг программиста и аналитика по договору ГПХ</a:t>
                      </a:r>
                      <a:endParaRPr sz="1300" b="1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720000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720000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720000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2160000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</a:t>
                      </a: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Оплата электроэнергии</a:t>
                      </a:r>
                      <a:endParaRPr sz="1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84000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2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2.2.</a:t>
                      </a: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Расходы на рекламу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</a:t>
                      </a: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175000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1650000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12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3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ПРИБЫЛЬ ДО НАЛОГООБЛОЖЕНИЯ</a:t>
                      </a:r>
                      <a:endParaRPr sz="1300" b="1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3434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4705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4253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3779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2608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2852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2353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2873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2153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2372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1872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2372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35626</a:t>
                      </a:r>
                      <a:r>
                        <a:rPr lang="ru-RU" sz="120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2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4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НАЛОГ(6 %)</a:t>
                      </a:r>
                      <a:endParaRPr sz="1300" b="1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</a:t>
                      </a: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270000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270000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240000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2400000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44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5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ЧИСТАЯ ПРИБЫЛЬ</a:t>
                      </a:r>
                      <a:endParaRPr sz="1300" b="1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руб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3164000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4405000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3983</a:t>
                      </a:r>
                      <a:r>
                        <a:rPr lang="ru-RU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3539000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2398000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2672000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2203000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2693000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1973000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2222000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1752000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2222000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33226000</a:t>
                      </a: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39825">
                <a:tc gridSpan="16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БЮДЖЕТ ИНВЕСТИЦИОННОЙ ДЕЯТЕЛЬНОСТИ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444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6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Стартовые инвестиции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500000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54"/>
          <p:cNvSpPr txBox="1">
            <a:spLocks noGrp="1"/>
          </p:cNvSpPr>
          <p:nvPr>
            <p:ph type="title"/>
          </p:nvPr>
        </p:nvSpPr>
        <p:spPr>
          <a:xfrm>
            <a:off x="3017" y="155635"/>
            <a:ext cx="10074600" cy="13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Times New Roman"/>
                <a:ea typeface="Times New Roman"/>
                <a:cs typeface="Times New Roman"/>
                <a:sym typeface="Times New Roman"/>
              </a:rPr>
              <a:t>Экономика проекта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4000"/>
          </a:p>
        </p:txBody>
      </p:sp>
      <p:sp>
        <p:nvSpPr>
          <p:cNvPr id="304" name="Google Shape;304;p54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5" name="Google Shape;305;p54"/>
          <p:cNvGraphicFramePr/>
          <p:nvPr/>
        </p:nvGraphicFramePr>
        <p:xfrm>
          <a:off x="179780" y="1179057"/>
          <a:ext cx="9721075" cy="3847375"/>
        </p:xfrm>
        <a:graphic>
          <a:graphicData uri="http://schemas.openxmlformats.org/drawingml/2006/table">
            <a:tbl>
              <a:tblPr>
                <a:noFill/>
                <a:tableStyleId>{9353134C-3BA2-4AD9-8655-6FBD7DE6B60D}</a:tableStyleId>
              </a:tblPr>
              <a:tblGrid>
                <a:gridCol w="437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475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042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322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Показатель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Ед.изм.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 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Объем продаж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шт</a:t>
                      </a:r>
                      <a:r>
                        <a:rPr lang="ru-RU" sz="14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164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Доходы от операционной деятельности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40000000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Расходы от операционной деятельности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4374000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Прибыль (после налогообложения)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33226000</a:t>
                      </a:r>
                      <a:endParaRPr sz="18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Точка безубыточности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шт.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1,458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Точка безубыточности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364500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Срок окупаемости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шт.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8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Стартовые инвестиции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500000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Рентабельность стартовых инвестиций 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%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6645,2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Рентабельность затрат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%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760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5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graphicFrame>
        <p:nvGraphicFramePr>
          <p:cNvPr id="311" name="Google Shape;311;p55"/>
          <p:cNvGraphicFramePr/>
          <p:nvPr>
            <p:extLst>
              <p:ext uri="{D42A27DB-BD31-4B8C-83A1-F6EECF244321}">
                <p14:modId xmlns:p14="http://schemas.microsoft.com/office/powerpoint/2010/main" val="3403545463"/>
              </p:ext>
            </p:extLst>
          </p:nvPr>
        </p:nvGraphicFramePr>
        <p:xfrm>
          <a:off x="76188" y="903230"/>
          <a:ext cx="9928225" cy="4041900"/>
        </p:xfrm>
        <a:graphic>
          <a:graphicData uri="http://schemas.openxmlformats.org/drawingml/2006/table">
            <a:tbl>
              <a:tblPr>
                <a:noFill/>
                <a:tableStyleId>{B5F41975-962A-4EC1-A710-E64A55A2C28A}</a:tableStyleId>
              </a:tblPr>
              <a:tblGrid>
                <a:gridCol w="7102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881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67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623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65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 dirty="0"/>
                        <a:t> </a:t>
                      </a:r>
                      <a:endParaRPr sz="1200" u="none" strike="noStrike" cap="none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Задача</a:t>
                      </a: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Продолжительность, месяцы</a:t>
                      </a: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 dirty="0"/>
                        <a:t>Ответственный</a:t>
                      </a:r>
                      <a:endParaRPr sz="1200" u="none" strike="noStrike" cap="none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81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/>
                        <a:t>1</a:t>
                      </a:r>
                      <a:endParaRPr sz="12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Сбор данных         </a:t>
                      </a: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/>
                        <a:t>Корепанов Кирилл Сергеевич</a:t>
                      </a:r>
                      <a:endParaRPr sz="12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5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/>
                        <a:t>2</a:t>
                      </a:r>
                      <a:endParaRPr sz="12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нейросети</a:t>
                      </a: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1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/>
                        <a:t>Семериков Михаил Максимович</a:t>
                      </a:r>
                      <a:endParaRPr sz="12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65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/>
                        <a:t>3</a:t>
                      </a:r>
                      <a:endParaRPr sz="12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Обучение нейросети</a:t>
                      </a: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</a:t>
                      </a:r>
                      <a:endParaRPr sz="11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/>
                        <a:t>Корепанов Кирилл Сергеевич</a:t>
                      </a:r>
                      <a:endParaRPr sz="12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65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/>
                        <a:t>4</a:t>
                      </a:r>
                      <a:endParaRPr sz="12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Поиск каналов сбыта услуги нефтяным компаниям</a:t>
                      </a: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1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/>
                        <a:t>Шипаев Виталий Валерьянович</a:t>
                      </a:r>
                      <a:endParaRPr sz="12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6"/>
          <p:cNvSpPr txBox="1">
            <a:spLocks noGrp="1"/>
          </p:cNvSpPr>
          <p:nvPr>
            <p:ph type="title"/>
          </p:nvPr>
        </p:nvSpPr>
        <p:spPr>
          <a:xfrm>
            <a:off x="-1" y="36675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Координаты команды проекта</a:t>
            </a:r>
            <a:endParaRPr sz="4000"/>
          </a:p>
        </p:txBody>
      </p:sp>
      <p:sp>
        <p:nvSpPr>
          <p:cNvPr id="317" name="Google Shape;317;p56"/>
          <p:cNvSpPr txBox="1"/>
          <p:nvPr/>
        </p:nvSpPr>
        <p:spPr>
          <a:xfrm>
            <a:off x="642775" y="4375200"/>
            <a:ext cx="2557500" cy="22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Кирилл Корепанов, +7919-911-39-40,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tleksiskirill@gmail.com,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VK: @id475194243</a:t>
            </a: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56"/>
          <p:cNvSpPr txBox="1"/>
          <p:nvPr/>
        </p:nvSpPr>
        <p:spPr>
          <a:xfrm>
            <a:off x="7020525" y="4375200"/>
            <a:ext cx="26640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Михаил Семериков, +7919-504-64-41,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semerikov.misha@bk.ru,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VK: @hello77777</a:t>
            </a: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56"/>
          <p:cNvSpPr txBox="1"/>
          <p:nvPr/>
        </p:nvSpPr>
        <p:spPr>
          <a:xfrm>
            <a:off x="3778350" y="4375200"/>
            <a:ext cx="26640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Виталий Шипаев, +7919-143-09-57,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shipaev909@mail.ru,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VK: @vitl_02</a:t>
            </a: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20550" y="1059650"/>
            <a:ext cx="2664050" cy="3275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56"/>
          <p:cNvPicPr preferRelativeResize="0"/>
          <p:nvPr/>
        </p:nvPicPr>
        <p:blipFill rotWithShape="1">
          <a:blip r:embed="rId5">
            <a:alphaModFix/>
          </a:blip>
          <a:srcRect t="1136"/>
          <a:stretch/>
        </p:blipFill>
        <p:spPr>
          <a:xfrm>
            <a:off x="3778375" y="1059650"/>
            <a:ext cx="2664050" cy="3275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56"/>
          <p:cNvPicPr preferRelativeResize="0"/>
          <p:nvPr/>
        </p:nvPicPr>
        <p:blipFill rotWithShape="1">
          <a:blip r:embed="rId6">
            <a:alphaModFix/>
          </a:blip>
          <a:srcRect t="25305" r="71918" b="19847"/>
          <a:stretch/>
        </p:blipFill>
        <p:spPr>
          <a:xfrm>
            <a:off x="642875" y="1039000"/>
            <a:ext cx="2557398" cy="327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7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1051</Words>
  <Application>Microsoft Office PowerPoint</Application>
  <PresentationFormat>Произвольный</PresentationFormat>
  <Paragraphs>416</Paragraphs>
  <Slides>18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Office Theme</vt:lpstr>
      <vt:lpstr>Презентация PowerPoint</vt:lpstr>
      <vt:lpstr>Команда проекта</vt:lpstr>
      <vt:lpstr>  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Презентация PowerPoint</vt:lpstr>
      <vt:lpstr>Экономика проекта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Кирилл</cp:lastModifiedBy>
  <cp:revision>4</cp:revision>
  <dcterms:modified xsi:type="dcterms:W3CDTF">2023-11-19T09:25:13Z</dcterms:modified>
</cp:coreProperties>
</file>