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1"/>
  </p:notesMasterIdLst>
  <p:sldIdLst>
    <p:sldId id="256" r:id="rId2"/>
    <p:sldId id="257" r:id="rId3"/>
    <p:sldId id="258" r:id="rId4"/>
    <p:sldId id="262" r:id="rId5"/>
    <p:sldId id="270" r:id="rId6"/>
    <p:sldId id="263" r:id="rId7"/>
    <p:sldId id="264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6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15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Статистика поведения случайных прохожих на несчастный случай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15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ofPieChart>
        <c:ofPieType val="pie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Статистика поведения случайных прохожих на несчастныый случай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042-4FFF-AF1B-3AB992B11054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67B-4F85-AC5E-A1C6F785FB4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042-4FFF-AF1B-3AB992B1105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042-4FFF-AF1B-3AB992B1105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042-4FFF-AF1B-3AB992B11054}"/>
              </c:ext>
            </c:extLst>
          </c:dPt>
          <c:cat>
            <c:strRef>
              <c:f>Лист1!$A$2:$A$5</c:f>
              <c:strCache>
                <c:ptCount val="4"/>
                <c:pt idx="0">
                  <c:v>Прошли мимо (~3%)</c:v>
                </c:pt>
                <c:pt idx="2">
                  <c:v>Просто вызвали скорую (~43%)</c:v>
                </c:pt>
                <c:pt idx="3">
                  <c:v>Пытались оказать первую помощь (~57%)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0.03</c:v>
                </c:pt>
                <c:pt idx="2">
                  <c:v>0.56999999999999995</c:v>
                </c:pt>
                <c:pt idx="3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7B-4F85-AC5E-A1C6F785FB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FA29A2-1D60-4BA6-8071-6958F737BDE8}" type="datetimeFigureOut">
              <a:rPr lang="ru-KZ" smtClean="0"/>
              <a:t>12/19/2023</a:t>
            </a:fld>
            <a:endParaRPr lang="ru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9E760C-BEDE-4A52-AD2F-3414F3FB487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7678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778A2AA-07B1-48C8-8623-E7337CE4BB77}" type="datetime1">
              <a:rPr lang="ru-KZ" smtClean="0"/>
              <a:t>12/19/2023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BBA3E07-DFC3-47A4-8313-474EEC1F589D}" type="slidenum">
              <a:rPr lang="ru-KZ" smtClean="0"/>
              <a:t>‹#›</a:t>
            </a:fld>
            <a:endParaRPr lang="ru-KZ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9935719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E4BAE-AD66-4165-9640-706CB223391E}" type="datetime1">
              <a:rPr lang="ru-KZ" smtClean="0"/>
              <a:t>12/19/2023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3E07-DFC3-47A4-8313-474EEC1F589D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50073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2BBAB9-8A47-4998-9744-D61F41868687}" type="datetime1">
              <a:rPr lang="ru-KZ" smtClean="0"/>
              <a:t>12/19/2023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BA3E07-DFC3-47A4-8313-474EEC1F589D}" type="slidenum">
              <a:rPr lang="ru-KZ" smtClean="0"/>
              <a:t>‹#›</a:t>
            </a:fld>
            <a:endParaRPr lang="ru-KZ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328036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6627F-FD37-4D92-A69E-41B7F09117FA}" type="datetime1">
              <a:rPr lang="ru-KZ" smtClean="0"/>
              <a:t>12/19/2023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3E07-DFC3-47A4-8313-474EEC1F589D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059345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FB03D-2406-40BE-8A26-130FDCA773DF}" type="datetime1">
              <a:rPr lang="ru-KZ" smtClean="0"/>
              <a:t>12/19/2023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3E07-DFC3-47A4-8313-474EEC1F589D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51180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D817E-CA46-45A5-97A1-34D9CC1D154D}" type="datetime1">
              <a:rPr lang="ru-KZ" smtClean="0"/>
              <a:t>12/19/2023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3E07-DFC3-47A4-8313-474EEC1F589D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64183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7AFDC-4455-42EC-A3A4-8CCF27FFAFA0}" type="datetime1">
              <a:rPr lang="ru-KZ" smtClean="0"/>
              <a:t>12/19/2023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3E07-DFC3-47A4-8313-474EEC1F589D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56227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B0B9C8-08C9-44DB-88C5-78784B39F913}" type="datetime1">
              <a:rPr lang="ru-KZ" smtClean="0"/>
              <a:t>12/19/2023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BA3E07-DFC3-47A4-8313-474EEC1F589D}" type="slidenum">
              <a:rPr lang="ru-KZ" smtClean="0"/>
              <a:t>‹#›</a:t>
            </a:fld>
            <a:endParaRPr lang="ru-KZ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00954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1A6D6EB-50E6-4720-B6CF-E1DBA36017C3}" type="datetime1">
              <a:rPr lang="ru-KZ" smtClean="0"/>
              <a:t>12/19/2023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BA3E07-DFC3-47A4-8313-474EEC1F589D}" type="slidenum">
              <a:rPr lang="ru-KZ" smtClean="0"/>
              <a:t>‹#›</a:t>
            </a:fld>
            <a:endParaRPr lang="ru-KZ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27767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DA334-F192-4FD4-9033-199B66DE160F}" type="datetime1">
              <a:rPr lang="ru-KZ" smtClean="0"/>
              <a:t>12/19/2023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3E07-DFC3-47A4-8313-474EEC1F589D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93672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4DBF-5303-4305-8F09-9FD96ED649BA}" type="datetime1">
              <a:rPr lang="ru-KZ" smtClean="0"/>
              <a:t>12/19/2023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3E07-DFC3-47A4-8313-474EEC1F589D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14697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C24DF509-C354-4E30-8829-7ED5405CB77F}" type="datetime1">
              <a:rPr lang="ru-KZ" smtClean="0"/>
              <a:t>12/19/2023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5BBA3E07-DFC3-47A4-8313-474EEC1F589D}" type="slidenum">
              <a:rPr lang="ru-KZ" smtClean="0"/>
              <a:t>‹#›</a:t>
            </a:fld>
            <a:endParaRPr lang="ru-KZ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83411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407DA2-7555-42CB-AF05-69BAC7CD77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385" y="2608727"/>
            <a:ext cx="8361229" cy="1640546"/>
          </a:xfrm>
        </p:spPr>
        <p:txBody>
          <a:bodyPr/>
          <a:lstStyle/>
          <a:p>
            <a:r>
              <a:rPr lang="ru-RU" sz="3600" b="1" dirty="0">
                <a:effectLst/>
                <a:latin typeface="Franklin Gothic Book (Основной текст)"/>
                <a:ea typeface="Times New Roman" panose="02020603050405020304" pitchFamily="18" charset="0"/>
              </a:rPr>
              <a:t>3</a:t>
            </a:r>
            <a:r>
              <a:rPr lang="en-US" sz="3600" b="1" dirty="0">
                <a:effectLst/>
                <a:latin typeface="Franklin Gothic Book (Основной текст)"/>
                <a:ea typeface="Times New Roman" panose="02020603050405020304" pitchFamily="18" charset="0"/>
              </a:rPr>
              <a:t>D</a:t>
            </a:r>
            <a:r>
              <a:rPr lang="ru-RU" sz="3600" b="1" dirty="0">
                <a:effectLst/>
                <a:latin typeface="Franklin Gothic Book (Основной текст)"/>
                <a:ea typeface="Times New Roman" panose="02020603050405020304" pitchFamily="18" charset="0"/>
              </a:rPr>
              <a:t>-СИМУЛЯТОР ДЛЯ ОБУЧЕНИЯ ПРИЕМАМ ПЕРВОЙ МЕДИЦИНСКОЙ ПОМОЩИ </a:t>
            </a:r>
            <a:endParaRPr lang="ru-KZ" sz="5400" dirty="0">
              <a:latin typeface="Franklin Gothic Book (Основной текст)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8D56DF6-5740-4FFE-83CE-C3BA18C511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0471" y="5731300"/>
            <a:ext cx="7692258" cy="1086237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dirty="0"/>
              <a:t>Участники: </a:t>
            </a:r>
            <a:br>
              <a:rPr lang="ru-RU" dirty="0"/>
            </a:br>
            <a:r>
              <a:rPr lang="ru-RU" dirty="0"/>
              <a:t>Малетин Кирилл Дмитриевич </a:t>
            </a:r>
            <a:br>
              <a:rPr lang="ru-RU" dirty="0"/>
            </a:br>
            <a:r>
              <a:rPr lang="ru-RU" dirty="0"/>
              <a:t>Каратаев Рустам </a:t>
            </a:r>
            <a:r>
              <a:rPr lang="ru-RU" dirty="0" err="1"/>
              <a:t>Киромиддинович</a:t>
            </a:r>
            <a:r>
              <a:rPr lang="ru-RU"/>
              <a:t> </a:t>
            </a:r>
            <a:endParaRPr lang="ru-KZ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88E1B0-9C46-4190-9B90-96D71F0CADF0}"/>
              </a:ext>
            </a:extLst>
          </p:cNvPr>
          <p:cNvSpPr txBox="1"/>
          <p:nvPr/>
        </p:nvSpPr>
        <p:spPr>
          <a:xfrm>
            <a:off x="4415009" y="40463"/>
            <a:ext cx="609783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Федеральное государственное бюджетное образовательное учреждение высшего образования</a:t>
            </a:r>
            <a:br>
              <a:rPr lang="ru-RU" sz="800" b="0" dirty="0">
                <a:effectLst/>
              </a:rPr>
            </a:b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«ТОМСКИЙ ГОСУДАРСТВЕННЫЙ УНИВЕРСИТЕТ СИСТЕМ УПРАВЛЕНИЯ И РАДИОЭЛЕКТРОНИКИ» (ТУСУР)</a:t>
            </a:r>
            <a:br>
              <a:rPr lang="ru-RU" sz="800" b="0" dirty="0">
                <a:effectLst/>
              </a:rPr>
            </a:b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br>
              <a:rPr lang="ru-RU" sz="800" b="0" dirty="0">
                <a:effectLst/>
              </a:rPr>
            </a:b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Кафедра автоматизированных систем управления (АСУ)</a:t>
            </a:r>
            <a:br>
              <a:rPr lang="ru-RU" sz="1000" b="0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219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CFB9B-F2EE-4076-AAA9-43980E620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685800"/>
            <a:ext cx="10246659" cy="63201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Аннотация</a:t>
            </a:r>
            <a:endParaRPr lang="ru-KZ" sz="36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C0E8C0-A2DC-478D-9041-C7D33341D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171700"/>
            <a:ext cx="10246659" cy="36957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ru-RU" sz="2800" b="1" dirty="0"/>
              <a:t>Цель проекта </a:t>
            </a:r>
            <a:r>
              <a:rPr lang="ru-RU" sz="2800" dirty="0"/>
              <a:t>- разработка 3d-симулятора для обучения приемам первой помощи широкого круга населения. </a:t>
            </a:r>
          </a:p>
          <a:p>
            <a:pPr>
              <a:lnSpc>
                <a:spcPct val="150000"/>
              </a:lnSpc>
            </a:pPr>
            <a:r>
              <a:rPr lang="ru-RU" sz="2800" dirty="0"/>
              <a:t>Программа может использоваться как индивидуальными пользователями, так и в учебных заведениях при преподавании дисциплин, связанных с обеспечением безопасности жизнедеятельности человека.</a:t>
            </a:r>
            <a:endParaRPr lang="ru-KZ" sz="2800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5D8CDD0E-6ADE-4A49-B752-5C1261D66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3E07-DFC3-47A4-8313-474EEC1F589D}" type="slidenum">
              <a:rPr lang="ru-KZ" smtClean="0"/>
              <a:t>2</a:t>
            </a:fld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737632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1D6FCC-345D-49E5-BFEB-826F927C1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0511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Актуальность</a:t>
            </a:r>
            <a:endParaRPr lang="ru-KZ" sz="3600" b="1" dirty="0"/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6A8A8544-BA29-4D6F-8013-C5099D0420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7874933"/>
              </p:ext>
            </p:extLst>
          </p:nvPr>
        </p:nvGraphicFramePr>
        <p:xfrm>
          <a:off x="2191870" y="1990165"/>
          <a:ext cx="780826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CB729D52-A83D-4273-B6A6-A0F840C22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3E07-DFC3-47A4-8313-474EEC1F589D}" type="slidenum">
              <a:rPr lang="ru-KZ" smtClean="0"/>
              <a:t>3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69144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AEE64-F4D7-4F08-9A36-F9421899B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/>
              <a:t>Предметная область</a:t>
            </a:r>
            <a:endParaRPr lang="ru-KZ" sz="36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3A9BEE-F221-48DD-852C-E0689FA603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Предметная область для симулятора включает в себя следующие аспекты:</a:t>
            </a:r>
          </a:p>
          <a:p>
            <a:pPr lvl="1"/>
            <a:r>
              <a:rPr lang="ru-RU" dirty="0"/>
              <a:t>Экстренные ситуации и травмы</a:t>
            </a:r>
          </a:p>
          <a:p>
            <a:pPr lvl="1"/>
            <a:r>
              <a:rPr lang="ru-RU" dirty="0"/>
              <a:t>Анатомия и физиология</a:t>
            </a:r>
          </a:p>
          <a:p>
            <a:pPr lvl="1"/>
            <a:r>
              <a:rPr lang="ru-RU" dirty="0"/>
              <a:t>Основные навыки оказания первой помощи</a:t>
            </a:r>
          </a:p>
          <a:p>
            <a:pPr lvl="1"/>
            <a:r>
              <a:rPr lang="ru-RU" dirty="0"/>
              <a:t>Протоколы и алгоритмы</a:t>
            </a:r>
          </a:p>
          <a:p>
            <a:pPr lvl="1"/>
            <a:r>
              <a:rPr lang="ru-RU" dirty="0"/>
              <a:t>Коммуникация и взаимодействие</a:t>
            </a:r>
            <a:endParaRPr lang="ru-KZ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0590A00-F700-4384-AECA-07C4DAB69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3E07-DFC3-47A4-8313-474EEC1F589D}" type="slidenum">
              <a:rPr lang="ru-KZ" smtClean="0"/>
              <a:t>4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02516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AEE64-F4D7-4F08-9A36-F9421899B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/>
              <a:t>Предлагаемый продукт</a:t>
            </a:r>
            <a:endParaRPr lang="ru-KZ" sz="36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3A9BEE-F221-48DD-852C-E0689FA603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342F37"/>
                </a:solidFill>
                <a:effectLst/>
                <a:latin typeface="docs-Roboto"/>
              </a:rPr>
              <a:t>3D симулятор для обучения приемам оказания первой помощи.</a:t>
            </a:r>
          </a:p>
          <a:p>
            <a:r>
              <a:rPr lang="ru-RU" b="0" i="0" dirty="0">
                <a:solidFill>
                  <a:srgbClr val="342F37"/>
                </a:solidFill>
                <a:effectLst/>
                <a:latin typeface="docs-Roboto"/>
              </a:rPr>
              <a:t> Симулятор будет представлять собой 3D сцену, в которой будут расставлены анимированные манекены с определённым сценарием (человек поперхнулся, сломал руку и т.д.). </a:t>
            </a:r>
          </a:p>
          <a:p>
            <a:r>
              <a:rPr lang="ru-RU" b="0" i="0" dirty="0">
                <a:solidFill>
                  <a:srgbClr val="342F37"/>
                </a:solidFill>
                <a:effectLst/>
                <a:latin typeface="docs-Roboto"/>
              </a:rPr>
              <a:t>В режиме обучения просмотр сценариев с разных ракурсов и различным уровнем приближения позволяет подробно изучить действия, которые необходимо произвести в той или иной ситуации. </a:t>
            </a:r>
          </a:p>
          <a:p>
            <a:r>
              <a:rPr lang="ru-RU" b="0" i="0" dirty="0">
                <a:solidFill>
                  <a:srgbClr val="342F37"/>
                </a:solidFill>
                <a:effectLst/>
                <a:latin typeface="docs-Roboto"/>
              </a:rPr>
              <a:t>В режиме контроля пользователю предлагаются различные тесты (в т.ч. с использованием 3d анимации), которые позволят проверить усвоение знаний и навыков оказания приемов первой помощи.</a:t>
            </a:r>
            <a:endParaRPr lang="ru-KZ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0590A00-F700-4384-AECA-07C4DAB69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3E07-DFC3-47A4-8313-474EEC1F589D}" type="slidenum">
              <a:rPr lang="ru-KZ" smtClean="0"/>
              <a:t>5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36750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255C69-7346-49D1-BFE2-E989C2293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/>
              <a:t>Примеры аналогов</a:t>
            </a:r>
            <a:endParaRPr lang="ru-KZ" sz="3600" b="1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ABD3246-8BE8-4E28-A288-B5830FE91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3E07-DFC3-47A4-8313-474EEC1F589D}" type="slidenum">
              <a:rPr lang="ru-KZ" smtClean="0"/>
              <a:t>6</a:t>
            </a:fld>
            <a:endParaRPr lang="ru-KZ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7F56DE76-E3CA-4B81-B571-1EF9C215C98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659" y="1527361"/>
            <a:ext cx="2429435" cy="4313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528D5AF-9479-4C77-8A0E-EF5B8E7AC30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521772"/>
            <a:ext cx="4039944" cy="431927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4AE8186-3517-4988-ABFF-1182C2BBA9B4}"/>
              </a:ext>
            </a:extLst>
          </p:cNvPr>
          <p:cNvSpPr txBox="1"/>
          <p:nvPr/>
        </p:nvSpPr>
        <p:spPr>
          <a:xfrm>
            <a:off x="1479176" y="5849034"/>
            <a:ext cx="3406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Мобильное приложение «Первая помощь: МФОКК И КП»</a:t>
            </a:r>
            <a:endParaRPr lang="ru-KZ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9DED74-D6EF-4DD6-BEC9-060A1E606B5B}"/>
              </a:ext>
            </a:extLst>
          </p:cNvPr>
          <p:cNvSpPr txBox="1"/>
          <p:nvPr/>
        </p:nvSpPr>
        <p:spPr>
          <a:xfrm>
            <a:off x="6488877" y="5849034"/>
            <a:ext cx="3406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Мобильное приложение </a:t>
            </a:r>
            <a:endParaRPr lang="en-US"/>
          </a:p>
          <a:p>
            <a:pPr algn="ctr"/>
            <a:r>
              <a:rPr lang="ru-RU"/>
              <a:t>«</a:t>
            </a:r>
            <a:r>
              <a:rPr lang="en-US" dirty="0"/>
              <a:t>First Aid Guide </a:t>
            </a:r>
            <a:r>
              <a:rPr lang="en-US" dirty="0" err="1"/>
              <a:t>OffLine</a:t>
            </a:r>
            <a:r>
              <a:rPr lang="ru-RU" dirty="0"/>
              <a:t>»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605967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255C69-7346-49D1-BFE2-E989C2293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/>
              <a:t>Ценностное предложение</a:t>
            </a:r>
            <a:endParaRPr lang="ru-KZ" sz="3600" b="1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9F10546-A37D-4A1F-8278-D7F5BC5CF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286000"/>
            <a:ext cx="10019841" cy="3581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b="0" i="0" dirty="0">
                <a:solidFill>
                  <a:srgbClr val="342F37"/>
                </a:solidFill>
                <a:effectLst/>
                <a:latin typeface="docs-Roboto"/>
              </a:rPr>
              <a:t>В отличие от большинства конкурентов на рынке, наше приложение направлено на обучение приемам оказания помощи с детальными сценариями, созданными в 3d, что позволяет не только почитать и посмотреть, но и отработать навыки оказания помощи в различных ситуациях.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ABD3246-8BE8-4E28-A288-B5830FE91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3E07-DFC3-47A4-8313-474EEC1F589D}" type="slidenum">
              <a:rPr lang="ru-KZ" smtClean="0"/>
              <a:t>7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795069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255C69-7346-49D1-BFE2-E989C2293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/>
              <a:t>Пример 3</a:t>
            </a:r>
            <a:r>
              <a:rPr lang="en-US" sz="3600" b="1" dirty="0"/>
              <a:t>d-</a:t>
            </a:r>
            <a:r>
              <a:rPr lang="ru-RU" sz="3600" b="1" dirty="0"/>
              <a:t>сцены</a:t>
            </a:r>
            <a:endParaRPr lang="ru-KZ" sz="3600" b="1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ABD3246-8BE8-4E28-A288-B5830FE91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3E07-DFC3-47A4-8313-474EEC1F589D}" type="slidenum">
              <a:rPr lang="ru-KZ" smtClean="0"/>
              <a:t>8</a:t>
            </a:fld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7505BB5-A4F8-4F52-BCBF-512F79E935A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8061" y="2286000"/>
            <a:ext cx="6228277" cy="3581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485521-C4D3-47A8-AE05-63E30029C075}"/>
              </a:ext>
            </a:extLst>
          </p:cNvPr>
          <p:cNvSpPr txBox="1"/>
          <p:nvPr/>
        </p:nvSpPr>
        <p:spPr>
          <a:xfrm>
            <a:off x="5026957" y="5981700"/>
            <a:ext cx="2290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Концепт комнаты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923336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255C69-7346-49D1-BFE2-E989C2293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/>
              <a:t>Бизнес-модель</a:t>
            </a:r>
            <a:endParaRPr lang="ru-KZ" sz="3600" b="1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ABD3246-8BE8-4E28-A288-B5830FE91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3E07-DFC3-47A4-8313-474EEC1F589D}" type="slidenum">
              <a:rPr lang="ru-KZ" smtClean="0"/>
              <a:t>9</a:t>
            </a:fld>
            <a:endParaRPr lang="ru-KZ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009D83-2B67-4A7B-8B86-D658062E3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0" i="0" dirty="0">
                <a:solidFill>
                  <a:srgbClr val="342F37"/>
                </a:solidFill>
                <a:effectLst/>
                <a:latin typeface="docs-Roboto"/>
              </a:rPr>
              <a:t>Потенциальными потребителями являются: </a:t>
            </a:r>
          </a:p>
          <a:p>
            <a:r>
              <a:rPr lang="ru-RU" b="0" i="0" dirty="0">
                <a:solidFill>
                  <a:srgbClr val="342F37"/>
                </a:solidFill>
                <a:effectLst/>
                <a:latin typeface="docs-Roboto"/>
              </a:rPr>
              <a:t>- юридические лица (сектор рынка B2B): учреждения образования разного уровня, учреждения МЧС, любые другие организации (обучение работников в рамках техники безопасности и охраны труда) </a:t>
            </a:r>
          </a:p>
          <a:p>
            <a:r>
              <a:rPr lang="ru-RU" b="0" i="0" dirty="0">
                <a:solidFill>
                  <a:srgbClr val="342F37"/>
                </a:solidFill>
                <a:effectLst/>
                <a:latin typeface="docs-Roboto"/>
              </a:rPr>
              <a:t>- физические лица (сектор рынка B2C): любые неравнодушные люди, стремящиеся улучшить свои навыки в оказании первой медицинской помощи. </a:t>
            </a:r>
          </a:p>
          <a:p>
            <a:pPr marL="0" indent="0">
              <a:buNone/>
            </a:pPr>
            <a:r>
              <a:rPr lang="ru-RU" b="0" i="0" dirty="0">
                <a:solidFill>
                  <a:srgbClr val="342F37"/>
                </a:solidFill>
                <a:effectLst/>
                <a:latin typeface="docs-Roboto"/>
              </a:rPr>
              <a:t>География - рынок РФ и СНГ.</a:t>
            </a:r>
          </a:p>
          <a:p>
            <a:pPr marL="0" indent="0">
              <a:buNone/>
            </a:pPr>
            <a:r>
              <a:rPr lang="ru-RU" b="0" i="0" dirty="0">
                <a:solidFill>
                  <a:srgbClr val="342F37"/>
                </a:solidFill>
                <a:effectLst/>
                <a:latin typeface="docs-Roboto"/>
              </a:rPr>
              <a:t>Основной источник дохода - лицензии: </a:t>
            </a:r>
          </a:p>
          <a:p>
            <a:r>
              <a:rPr lang="ru-RU" b="0" i="0" dirty="0">
                <a:solidFill>
                  <a:srgbClr val="342F37"/>
                </a:solidFill>
                <a:effectLst/>
                <a:latin typeface="docs-Roboto"/>
              </a:rPr>
              <a:t>корпоративная подписка (например, для образовательных учреждений или других, заинтересованных в обучении приемам первой помощи). </a:t>
            </a:r>
          </a:p>
          <a:p>
            <a:r>
              <a:rPr lang="ru-RU" b="0" i="0" dirty="0">
                <a:solidFill>
                  <a:srgbClr val="342F37"/>
                </a:solidFill>
                <a:effectLst/>
                <a:latin typeface="docs-Roboto"/>
              </a:rPr>
              <a:t>для физических лиц. Тарифные планы будут различаться по функционалу.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1134144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Уголки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Уголки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337</TotalTime>
  <Words>398</Words>
  <Application>Microsoft Office PowerPoint</Application>
  <PresentationFormat>Широкоэкранный</PresentationFormat>
  <Paragraphs>44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</vt:lpstr>
      <vt:lpstr>docs-Roboto</vt:lpstr>
      <vt:lpstr>Franklin Gothic Book</vt:lpstr>
      <vt:lpstr>Franklin Gothic Book (Основной текст)</vt:lpstr>
      <vt:lpstr>Уголки</vt:lpstr>
      <vt:lpstr>3D-СИМУЛЯТОР ДЛЯ ОБУЧЕНИЯ ПРИЕМАМ ПЕРВОЙ МЕДИЦИНСКОЙ ПОМОЩИ </vt:lpstr>
      <vt:lpstr>Аннотация</vt:lpstr>
      <vt:lpstr>Актуальность</vt:lpstr>
      <vt:lpstr>Предметная область</vt:lpstr>
      <vt:lpstr>Предлагаемый продукт</vt:lpstr>
      <vt:lpstr>Примеры аналогов</vt:lpstr>
      <vt:lpstr>Ценностное предложение</vt:lpstr>
      <vt:lpstr>Пример 3d-сцены</vt:lpstr>
      <vt:lpstr>Бизнес-модель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3D-СИМУЛЯТОР ДЛЯ ОБУЧЕНИЯ ПРИЕМАМ ПЕРВОЙ МЕДИЦИНСКОЙ ПОМОЩИ</dc:title>
  <dc:creator>Кирилл Малетин</dc:creator>
  <cp:lastModifiedBy>user</cp:lastModifiedBy>
  <cp:revision>28</cp:revision>
  <dcterms:created xsi:type="dcterms:W3CDTF">2023-12-12T13:25:19Z</dcterms:created>
  <dcterms:modified xsi:type="dcterms:W3CDTF">2023-12-19T13:45:15Z</dcterms:modified>
</cp:coreProperties>
</file>