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25" autoAdjust="0"/>
    <p:restoredTop sz="87926" autoAdjust="0"/>
  </p:normalViewPr>
  <p:slideViewPr>
    <p:cSldViewPr snapToGrid="0">
      <p:cViewPr varScale="1">
        <p:scale>
          <a:sx n="41" d="100"/>
          <a:sy n="41" d="100"/>
        </p:scale>
        <p:origin x="-19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Страх — естественная и не поддающаяся контролю эмоция, наша реакция на опасность. Каждый человек чего-либо боится: кто-то избегает высоты, кто-то собак или пауков, а некоторые люди сталкиваются с более редкими страхами, например, боязнью мыться или делать фотографии. </a:t>
            </a:r>
          </a:p>
          <a:p>
            <a:pPr algn="just"/>
            <a: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Такие безотчетные страхи называются фобиями, и, как показал опрос, это явление довольно распространено среди россиян: восемь из десяти (78%) сообщили, что испытывают какие-либо фобии из предложенного списка (всего было представлено 14 наиболее распространенных фобий).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При этом женщины чаще сталкиваются с какими-либо страхами (84%), а мужчины оказались чуть более бесстрашными (71%).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0034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200" dirty="0"/>
              <a:t>Проблема: тревожное расстройство. </a:t>
            </a:r>
          </a:p>
          <a:p>
            <a:pPr algn="just"/>
            <a:endParaRPr lang="ru-RU" sz="1200" dirty="0"/>
          </a:p>
          <a:p>
            <a:pPr algn="just"/>
            <a:r>
              <a:rPr lang="ru-RU" sz="1200" dirty="0"/>
              <a:t>Эмоциональные переживания, при которых человек испытывает дискомфорт от неопределённости перспективы, называют тревожными расстройствами. Страхи и, тем более, фобии не дают человеку полноценно жить, эффективно работать, общаться с людьми, отдыхать и т.д.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8914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ru-RU"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349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Инновационное использование технологий </a:t>
            </a:r>
            <a:r>
              <a:rPr lang="en" dirty="0"/>
              <a:t>VR </a:t>
            </a:r>
            <a:r>
              <a:rPr lang="ru-RU" dirty="0"/>
              <a:t>в медицине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Подготовили студенты:</a:t>
            </a:r>
          </a:p>
          <a:p>
            <a:r>
              <a:rPr lang="ru-RU" dirty="0"/>
              <a:t>Ким Олеся Дмитриевна</a:t>
            </a:r>
          </a:p>
          <a:p>
            <a:r>
              <a:rPr lang="ru-RU" dirty="0"/>
              <a:t>Морозова Полина Дмитриевна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079212" cy="7554912"/>
          </a:xfrm>
        </p:spPr>
        <p:txBody>
          <a:bodyPr/>
          <a:lstStyle/>
          <a:p>
            <a:pPr marL="100330" marR="98425" indent="180340" algn="just"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Россияне из разных социально-демографических испытывают разные страхи:</a:t>
            </a:r>
          </a:p>
          <a:p>
            <a:pPr marL="671830" marR="98425" indent="-5715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Топ-3 фобий у мужчин — страх высоты (25%), стоматологов (21%) и змей (19%), а у женщин — змей (35%), высоты (34%) и водных пространств (32%).</a:t>
            </a:r>
          </a:p>
          <a:p>
            <a:pPr marL="671830" marR="98425" indent="-5715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Топ-3 фобий у россиян разного возраста: </a:t>
            </a:r>
          </a:p>
          <a:p>
            <a:pPr marL="1513205" marR="98425" lvl="1" indent="-7429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ru-RU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18-24 года — водных пространств (28%), высоты (27%) и пауков (19%); </a:t>
            </a:r>
          </a:p>
          <a:p>
            <a:pPr marL="1513205" marR="98425" lvl="1" indent="-7429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ru-RU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25-34 года — высоты (30%), змей (26%) и пауков (23%); </a:t>
            </a:r>
          </a:p>
          <a:p>
            <a:pPr marL="1513205" marR="98425" lvl="1" indent="-7429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ru-RU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35-44 года — высоты (31%), водных пространств (24%) и змей (22%); </a:t>
            </a:r>
          </a:p>
          <a:p>
            <a:pPr marL="1513205" marR="98425" lvl="1" indent="-7429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ru-RU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45-59 лет — высоты (30%), змей (30%), водных пространств (24%), стоматологов (18%); </a:t>
            </a:r>
          </a:p>
          <a:p>
            <a:pPr marL="1513205" marR="98425" lvl="1" indent="-7429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ru-RU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старше 60 лет — змей (34%), высоты (31%) и водных пространств (26%).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0404783" cy="7554912"/>
          </a:xfrm>
        </p:spPr>
        <p:txBody>
          <a:bodyPr/>
          <a:lstStyle/>
          <a:p>
            <a:pPr algn="just"/>
            <a:r>
              <a:rPr lang="ru-RU" sz="2800" dirty="0"/>
              <a:t>Проблема: тревожное расстройство. 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Тревожные расстройства: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2800" dirty="0"/>
              <a:t>акрофобия (страх высоты);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2800" dirty="0" err="1"/>
              <a:t>аквафобия</a:t>
            </a:r>
            <a:r>
              <a:rPr lang="ru-RU" sz="2800" dirty="0"/>
              <a:t> (страх водных пространств и глубины); 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2800" dirty="0" err="1"/>
              <a:t>арахнофобия</a:t>
            </a:r>
            <a:r>
              <a:rPr lang="ru-RU" sz="2800" dirty="0"/>
              <a:t> (страх пауков);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2800" dirty="0" err="1"/>
              <a:t>энтомофобия</a:t>
            </a:r>
            <a:r>
              <a:rPr lang="ru-RU" sz="2800" dirty="0"/>
              <a:t> (боязнь насекомых);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2800" dirty="0"/>
              <a:t>аэрофобия (страх полётов);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2800" dirty="0" err="1"/>
              <a:t>глоссофобия</a:t>
            </a:r>
            <a:r>
              <a:rPr lang="ru-RU" sz="2800" dirty="0"/>
              <a:t> (страх публичных выступлений);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2800" dirty="0" err="1"/>
              <a:t>клаустрафобия</a:t>
            </a:r>
            <a:r>
              <a:rPr lang="ru-RU" sz="2800" dirty="0"/>
              <a:t> (страх замкнутых или тесных пространств);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2800" dirty="0" err="1"/>
              <a:t>никтофобия</a:t>
            </a:r>
            <a:r>
              <a:rPr lang="ru-RU" sz="2800" dirty="0"/>
              <a:t> (</a:t>
            </a:r>
            <a:r>
              <a:rPr lang="ru-RU" sz="2800" dirty="0" err="1"/>
              <a:t>срах</a:t>
            </a:r>
            <a:r>
              <a:rPr lang="ru-RU" sz="2800" dirty="0"/>
              <a:t> темноты, ночи).</a:t>
            </a:r>
          </a:p>
          <a:p>
            <a:pPr algn="just"/>
            <a:endParaRPr lang="ru-RU" sz="28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299370" y="2942400"/>
            <a:ext cx="8038158" cy="7554912"/>
          </a:xfrm>
        </p:spPr>
        <p:txBody>
          <a:bodyPr/>
          <a:lstStyle/>
          <a:p>
            <a:pPr algn="just"/>
            <a:r>
              <a:rPr lang="ru-RU" sz="2800" dirty="0"/>
              <a:t>Почему существующих вариантов решения </a:t>
            </a:r>
            <a:br>
              <a:rPr lang="ru-RU" sz="2800" dirty="0"/>
            </a:br>
            <a:r>
              <a:rPr lang="ru-RU" sz="2800" dirty="0"/>
              <a:t>не достаточно?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Конкуренты: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2800" dirty="0"/>
              <a:t>Высокотехнологичный лечебно-реабилитационный центр при больнице №7;</a:t>
            </a:r>
          </a:p>
          <a:p>
            <a:pPr marL="473075" indent="-457200" algn="just">
              <a:buFont typeface="Arial" panose="020B0604020202020204" pitchFamily="34" charset="0"/>
              <a:buChar char="•"/>
            </a:pPr>
            <a:r>
              <a:rPr lang="ru-RU" sz="2800" dirty="0"/>
              <a:t>Иностранные аналоги: </a:t>
            </a:r>
            <a:r>
              <a:rPr lang="en" sz="2800" dirty="0"/>
              <a:t>C2Phobia, PSIOUS, Stim Response Virtual Reality, Virtually Better, </a:t>
            </a:r>
            <a:r>
              <a:rPr lang="en" sz="2800" dirty="0" err="1"/>
              <a:t>Bravemind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484334"/>
            <a:ext cx="8184098" cy="7577324"/>
          </a:xfrm>
        </p:spPr>
        <p:txBody>
          <a:bodyPr/>
          <a:lstStyle/>
          <a:p>
            <a:pPr algn="just"/>
            <a:r>
              <a:rPr lang="ru-RU" sz="3000" dirty="0"/>
              <a:t>Использование виртуальной реальности для облегчения симптомов психических расстройств и страхов.</a:t>
            </a:r>
          </a:p>
          <a:p>
            <a:pPr algn="just"/>
            <a:endParaRPr lang="ru-RU" sz="3000" dirty="0"/>
          </a:p>
          <a:p>
            <a:pPr algn="just"/>
            <a:r>
              <a:rPr lang="ru-RU" sz="3000" dirty="0"/>
              <a:t>При </a:t>
            </a:r>
            <a:r>
              <a:rPr lang="en" sz="3000" dirty="0"/>
              <a:t>VR-</a:t>
            </a:r>
            <a:r>
              <a:rPr lang="ru-RU" sz="3000" dirty="0"/>
              <a:t>терапии человек погружается в виртуальную среду, которая имитирует ситуацию, вызывающую страх.  Технология </a:t>
            </a:r>
            <a:r>
              <a:rPr lang="en" sz="3000" dirty="0"/>
              <a:t>VR </a:t>
            </a:r>
            <a:r>
              <a:rPr lang="ru-RU" sz="3000" dirty="0"/>
              <a:t>позволит оказывать более эффективное воздействие на человека, потому что погружение в мир виртуальной реальности станет возможным не только за счет воображения пациента, но и благодаря дополнительным зрительным, слуховым, тактильным стимулам, генерируемым с помощью оборудования </a:t>
            </a:r>
            <a:r>
              <a:rPr lang="en" sz="3000" dirty="0"/>
              <a:t>VR. </a:t>
            </a:r>
            <a:endParaRPr lang="ru-RU" sz="3000" dirty="0"/>
          </a:p>
        </p:txBody>
      </p:sp>
      <p:pic>
        <p:nvPicPr>
          <p:cNvPr id="18" name="Рисунок 17" descr="Изображение выглядит как облако, компьютер, небо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D4ECD9AF-8664-5936-A30D-44943127F5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684" t="1095" b="1095"/>
          <a:stretch/>
        </p:blipFill>
        <p:spPr>
          <a:xfrm>
            <a:off x="14826343" y="2484334"/>
            <a:ext cx="4190538" cy="7577324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облако, компьютер, небо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E1C9851A-C4FE-80CF-70B5-44C4BBE02A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6737"/>
          <a:stretch/>
        </p:blipFill>
        <p:spPr>
          <a:xfrm>
            <a:off x="10657576" y="2484334"/>
            <a:ext cx="4190538" cy="757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sz="4800" dirty="0" err="1"/>
              <a:t>H</a:t>
            </a:r>
            <a:r>
              <a:rPr lang="en-US" sz="4800" dirty="0" err="1"/>
              <a:t>elthNet</a:t>
            </a:r>
            <a:endParaRPr lang="en-US" sz="4800" dirty="0"/>
          </a:p>
          <a:p>
            <a:pPr algn="just"/>
            <a:r>
              <a:rPr lang="ru-RU" sz="2800" dirty="0"/>
              <a:t>Рынок персонализированных медицинских услуг и лекарственных средств, обеспечивающих рост продолжительности жизни, а также получение новых эффективных средств профилактики и лечения различных заболеваний</a:t>
            </a:r>
            <a:r>
              <a:rPr lang="en-US" sz="2800" dirty="0"/>
              <a:t>.</a:t>
            </a:r>
          </a:p>
          <a:p>
            <a:pPr algn="just"/>
            <a:r>
              <a:rPr lang="ru-RU" sz="2800" dirty="0"/>
              <a:t>Информационные технологии в медицине</a:t>
            </a:r>
            <a:r>
              <a:rPr lang="en-US" sz="2800" dirty="0"/>
              <a:t>.</a:t>
            </a:r>
            <a:endParaRPr lang="ru-RU" sz="2800" dirty="0"/>
          </a:p>
          <a:p>
            <a:pPr algn="just"/>
            <a:r>
              <a:rPr lang="ru-RU" sz="2800" dirty="0"/>
              <a:t>Сегмент проектирования и реализации устройств и сервисов по мониторингу и коррекции состояния человека: цифровой паспорт, сбор, анализ и рекомендации на основе данных.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9157462" cy="7554912"/>
          </a:xfrm>
        </p:spPr>
        <p:txBody>
          <a:bodyPr/>
          <a:lstStyle/>
          <a:p>
            <a:pPr algn="just"/>
            <a:r>
              <a:rPr lang="ru-RU" sz="2600" dirty="0"/>
              <a:t>Отказ от посредников.</a:t>
            </a:r>
          </a:p>
          <a:p>
            <a:pPr algn="just"/>
            <a:r>
              <a:rPr lang="ru-RU" sz="2600" dirty="0"/>
              <a:t>Работа без посредников предполагает, что вы обходите всех в цепочке поставок и продаете товары потребителям напрямую. Это позволяет снизить затраты и выстраивать прямые и честные отношения с клиентами.</a:t>
            </a:r>
          </a:p>
          <a:p>
            <a:pPr algn="just"/>
            <a:r>
              <a:rPr lang="ru-RU" sz="2600" dirty="0"/>
              <a:t>Проблема клиента - тревожное расстройство.</a:t>
            </a:r>
          </a:p>
          <a:p>
            <a:pPr algn="just"/>
            <a:r>
              <a:rPr lang="ru-RU" sz="2600" dirty="0"/>
              <a:t>Решение - инновационное использование технологий </a:t>
            </a:r>
            <a:r>
              <a:rPr lang="en" sz="2600" dirty="0"/>
              <a:t>VR </a:t>
            </a:r>
            <a:r>
              <a:rPr lang="ru-RU" sz="2600" dirty="0"/>
              <a:t>для терапии фобий.</a:t>
            </a:r>
          </a:p>
          <a:p>
            <a:pPr algn="just"/>
            <a:r>
              <a:rPr lang="ru-RU" sz="2600" dirty="0"/>
              <a:t>Инвестиции: 19 888 453 ₽</a:t>
            </a:r>
          </a:p>
          <a:p>
            <a:pPr algn="just"/>
            <a:r>
              <a:rPr lang="ru-RU" sz="2600" dirty="0"/>
              <a:t>Цена: 1 100 ₽</a:t>
            </a:r>
          </a:p>
          <a:p>
            <a:pPr algn="just"/>
            <a:r>
              <a:rPr lang="ru-RU" sz="2600" dirty="0"/>
              <a:t>Уникальность предложения – возможность использования в домашних условиях, приемлемая стоимость, обратная связь для поддержки пользователей, быстрота разработки и внедрения новых функций.</a:t>
            </a:r>
          </a:p>
          <a:p>
            <a:pPr algn="just"/>
            <a:r>
              <a:rPr lang="ru-RU" sz="2600" dirty="0"/>
              <a:t>Каналы сбыта – телемаркетинг, сарафанное радио и вирусный маркетинг, реклама, социальные сети.</a:t>
            </a:r>
          </a:p>
          <a:p>
            <a:pPr algn="just"/>
            <a:r>
              <a:rPr lang="ru-RU" sz="2600" dirty="0"/>
              <a:t>Потребительские сегменты – </a:t>
            </a:r>
            <a:r>
              <a:rPr lang="en" sz="2600" dirty="0"/>
              <a:t>B2B </a:t>
            </a:r>
            <a:r>
              <a:rPr lang="ru-RU" sz="2600" dirty="0"/>
              <a:t>и </a:t>
            </a:r>
            <a:r>
              <a:rPr lang="en" sz="2600" dirty="0"/>
              <a:t>B2C. </a:t>
            </a:r>
            <a:endParaRPr lang="ru-RU" sz="26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C66484D-6694-5662-EA2E-BF8FA87B7E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6563"/>
              </p:ext>
            </p:extLst>
          </p:nvPr>
        </p:nvGraphicFramePr>
        <p:xfrm>
          <a:off x="10789920" y="3310129"/>
          <a:ext cx="8419592" cy="7244016"/>
        </p:xfrm>
        <a:graphic>
          <a:graphicData uri="http://schemas.openxmlformats.org/drawingml/2006/table">
            <a:tbl>
              <a:tblPr firstRow="1" firstCol="1" bandRow="1">
                <a:tableStyleId>{A88DF0FD-1832-459D-A4AA-4501EE5D750F}</a:tableStyleId>
              </a:tblPr>
              <a:tblGrid>
                <a:gridCol w="4576599">
                  <a:extLst>
                    <a:ext uri="{9D8B030D-6E8A-4147-A177-3AD203B41FA5}">
                      <a16:colId xmlns:a16="http://schemas.microsoft.com/office/drawing/2014/main" val="3135930950"/>
                    </a:ext>
                  </a:extLst>
                </a:gridCol>
                <a:gridCol w="3842993">
                  <a:extLst>
                    <a:ext uri="{9D8B030D-6E8A-4147-A177-3AD203B41FA5}">
                      <a16:colId xmlns:a16="http://schemas.microsoft.com/office/drawing/2014/main" val="2643950421"/>
                    </a:ext>
                  </a:extLst>
                </a:gridCol>
              </a:tblGrid>
              <a:tr h="60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+mn-lt"/>
                        </a:rPr>
                        <a:t>Кол-во клиентов за 1 год</a:t>
                      </a:r>
                      <a:endParaRPr lang="ru-RU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/>
                        <a:t>33 000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905529"/>
                  </a:ext>
                </a:extLst>
              </a:tr>
              <a:tr h="604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+mn-lt"/>
                        </a:rPr>
                        <a:t>Выручка</a:t>
                      </a:r>
                      <a:endParaRPr lang="ru-RU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/>
                        <a:t>36 300 000,00 ₽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6143606"/>
                  </a:ext>
                </a:extLst>
              </a:tr>
              <a:tr h="604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+mn-lt"/>
                        </a:rPr>
                        <a:t>С/C</a:t>
                      </a:r>
                      <a:endParaRPr lang="ru-RU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/>
                        <a:t>802,68 ₽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4237791"/>
                  </a:ext>
                </a:extLst>
              </a:tr>
              <a:tr h="604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+mn-lt"/>
                        </a:rPr>
                        <a:t>Прибыль</a:t>
                      </a:r>
                      <a:endParaRPr lang="ru-RU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/>
                        <a:t>9 811 546,67 ₽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8708244"/>
                  </a:ext>
                </a:extLst>
              </a:tr>
              <a:tr h="60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+mn-lt"/>
                        </a:rPr>
                        <a:t>Рентабельность</a:t>
                      </a:r>
                      <a:endParaRPr lang="ru-RU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/>
                        <a:t>27%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6921504"/>
                  </a:ext>
                </a:extLst>
              </a:tr>
              <a:tr h="60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+mn-lt"/>
                        </a:rPr>
                        <a:t>Срок окупаемости</a:t>
                      </a:r>
                      <a:endParaRPr lang="ru-RU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/>
                        <a:t>2,03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5286075"/>
                  </a:ext>
                </a:extLst>
              </a:tr>
              <a:tr h="60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+mn-lt"/>
                        </a:rPr>
                        <a:t>PI</a:t>
                      </a:r>
                      <a:endParaRPr lang="ru-RU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/>
                        <a:t>1,4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5976307"/>
                  </a:ext>
                </a:extLst>
              </a:tr>
              <a:tr h="604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+mn-lt"/>
                        </a:rPr>
                        <a:t>NPV</a:t>
                      </a:r>
                      <a:endParaRPr lang="ru-RU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/>
                        <a:t>8 034 623,59 ₽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6288324"/>
                  </a:ext>
                </a:extLst>
              </a:tr>
              <a:tr h="60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+mn-lt"/>
                        </a:rPr>
                        <a:t>IRR</a:t>
                      </a:r>
                      <a:endParaRPr lang="ru-RU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/>
                        <a:t>54%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0105759"/>
                  </a:ext>
                </a:extLst>
              </a:tr>
              <a:tr h="60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+mn-lt"/>
                        </a:rPr>
                        <a:t>ТБ</a:t>
                      </a:r>
                      <a:endParaRPr lang="ru-RU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/>
                        <a:t>30 492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1167971"/>
                  </a:ext>
                </a:extLst>
              </a:tr>
              <a:tr h="604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+mn-lt"/>
                        </a:rPr>
                        <a:t>Цена</a:t>
                      </a:r>
                      <a:endParaRPr lang="ru-RU" sz="2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/>
                        <a:t> 1 100,00 ₽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3920707"/>
                  </a:ext>
                </a:extLst>
              </a:tr>
              <a:tr h="604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+mn-lt"/>
                        </a:rPr>
                        <a:t>Инвестиции</a:t>
                      </a:r>
                      <a:endParaRPr lang="ru-RU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/>
                        <a:t> 19 888 453,33 ₽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117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7" name="Рисунок 6" descr="Изображение выглядит как текст, снимок экрана, Шрифт, письмо&#10;&#10;Автоматически созданное описание">
            <a:extLst>
              <a:ext uri="{FF2B5EF4-FFF2-40B4-BE49-F238E27FC236}">
                <a16:creationId xmlns:a16="http://schemas.microsoft.com/office/drawing/2014/main" id="{19B7776B-AF59-120A-02CD-D1458E7DB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074" y="1945700"/>
            <a:ext cx="5658612" cy="8101004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снимок экрана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id="{FAD0A3C8-0E9F-7DE9-9CA8-3DB2951071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48"/>
          <a:stretch/>
        </p:blipFill>
        <p:spPr>
          <a:xfrm>
            <a:off x="7389586" y="1945700"/>
            <a:ext cx="5491770" cy="7989491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96D4AD4-AA86-92D5-A496-1F2F891E8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8256" y="1945700"/>
            <a:ext cx="5665166" cy="810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32754" y="8397643"/>
            <a:ext cx="5115943" cy="1135824"/>
          </a:xfrm>
        </p:spPr>
        <p:txBody>
          <a:bodyPr/>
          <a:lstStyle/>
          <a:p>
            <a:pPr algn="ctr"/>
            <a:r>
              <a:rPr lang="ru-RU" b="0" i="0" dirty="0">
                <a:solidFill>
                  <a:srgbClr val="343A40"/>
                </a:solidFill>
                <a:effectLst/>
              </a:rPr>
              <a:t>Лидер проекта</a:t>
            </a:r>
          </a:p>
          <a:p>
            <a:pPr algn="ctr"/>
            <a:r>
              <a:rPr lang="ru-RU" b="0" i="0" dirty="0">
                <a:solidFill>
                  <a:srgbClr val="343A40"/>
                </a:solidFill>
                <a:effectLst/>
              </a:rPr>
              <a:t>Опыт: Прохождение учебной практики в ООО «Вымпел», участник акселератора ПУТП 2022 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5103" y="7610275"/>
            <a:ext cx="5611243" cy="438912"/>
          </a:xfrm>
        </p:spPr>
        <p:txBody>
          <a:bodyPr/>
          <a:lstStyle/>
          <a:p>
            <a:r>
              <a:rPr lang="en-US" dirty="0" err="1"/>
              <a:t>М</a:t>
            </a:r>
            <a:r>
              <a:rPr lang="ru-RU" dirty="0" err="1"/>
              <a:t>орозова</a:t>
            </a:r>
            <a:r>
              <a:rPr lang="ru-RU" dirty="0"/>
              <a:t> Полина Дмитриевна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854627" y="7610275"/>
            <a:ext cx="4308220" cy="438912"/>
          </a:xfrm>
        </p:spPr>
        <p:txBody>
          <a:bodyPr/>
          <a:lstStyle/>
          <a:p>
            <a:r>
              <a:rPr lang="ru-RU" dirty="0"/>
              <a:t>Ким Олеся Дмитриевна</a:t>
            </a:r>
          </a:p>
        </p:txBody>
      </p:sp>
      <p:pic>
        <p:nvPicPr>
          <p:cNvPr id="9" name="Рисунок 8" descr="Изображение выглядит как человек, Человеческое лицо, одежда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DA654269-C592-9A67-6C90-7F76F7BE31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6" t="15798" r="3376" b="18560"/>
          <a:stretch/>
        </p:blipFill>
        <p:spPr>
          <a:xfrm>
            <a:off x="4618789" y="3319764"/>
            <a:ext cx="2953150" cy="3695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Изображение выглядит как одежда, человек, Человеческое лицо, галстук&#10;&#10;Автоматически созданное описание">
            <a:extLst>
              <a:ext uri="{FF2B5EF4-FFF2-40B4-BE49-F238E27FC236}">
                <a16:creationId xmlns:a16="http://schemas.microsoft.com/office/drawing/2014/main" id="{C0D6DDA0-796E-7BBB-1B2D-550AEB4C4B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-114"/>
          <a:stretch/>
        </p:blipFill>
        <p:spPr>
          <a:xfrm>
            <a:off x="12532162" y="3319763"/>
            <a:ext cx="2953150" cy="3695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Текст 21">
            <a:extLst>
              <a:ext uri="{FF2B5EF4-FFF2-40B4-BE49-F238E27FC236}">
                <a16:creationId xmlns:a16="http://schemas.microsoft.com/office/drawing/2014/main" id="{191D3B70-F734-0245-38CC-8F226908EDD8}"/>
              </a:ext>
            </a:extLst>
          </p:cNvPr>
          <p:cNvSpPr txBox="1">
            <a:spLocks/>
          </p:cNvSpPr>
          <p:nvPr/>
        </p:nvSpPr>
        <p:spPr>
          <a:xfrm>
            <a:off x="11455405" y="8397643"/>
            <a:ext cx="5115943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</a:pPr>
            <a:r>
              <a:rPr lang="ru-RU" dirty="0">
                <a:solidFill>
                  <a:srgbClr val="343A40"/>
                </a:solidFill>
              </a:rPr>
              <a:t>Администратор проекта</a:t>
            </a:r>
          </a:p>
          <a:p>
            <a:pPr algn="ctr">
              <a:buClrTx/>
            </a:pPr>
            <a:r>
              <a:rPr lang="ru-RU" dirty="0">
                <a:solidFill>
                  <a:srgbClr val="343A40"/>
                </a:solidFill>
              </a:rPr>
              <a:t>Опыт: Прохождение учебной практики в ООО «ДБУ Олимпийский», участник акселератора ПУТП 2022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A3DF2D0-D967-E735-0D2F-D7588354D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213478"/>
              </p:ext>
            </p:extLst>
          </p:nvPr>
        </p:nvGraphicFramePr>
        <p:xfrm>
          <a:off x="2133600" y="2942400"/>
          <a:ext cx="15697199" cy="72614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{A88DF0FD-1832-459D-A4AA-4501EE5D750F}</a:tableStyleId>
              </a:tblPr>
              <a:tblGrid>
                <a:gridCol w="1273431">
                  <a:extLst>
                    <a:ext uri="{9D8B030D-6E8A-4147-A177-3AD203B41FA5}">
                      <a16:colId xmlns:a16="http://schemas.microsoft.com/office/drawing/2014/main" val="3059733413"/>
                    </a:ext>
                  </a:extLst>
                </a:gridCol>
                <a:gridCol w="9968996">
                  <a:extLst>
                    <a:ext uri="{9D8B030D-6E8A-4147-A177-3AD203B41FA5}">
                      <a16:colId xmlns:a16="http://schemas.microsoft.com/office/drawing/2014/main" val="1674349122"/>
                    </a:ext>
                  </a:extLst>
                </a:gridCol>
                <a:gridCol w="4454772">
                  <a:extLst>
                    <a:ext uri="{9D8B030D-6E8A-4147-A177-3AD203B41FA5}">
                      <a16:colId xmlns:a16="http://schemas.microsoft.com/office/drawing/2014/main" val="4045956959"/>
                    </a:ext>
                  </a:extLst>
                </a:gridCol>
              </a:tblGrid>
              <a:tr h="1082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18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Процессы развития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8900" marR="7112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Срок реализации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20943053"/>
                  </a:ext>
                </a:extLst>
              </a:tr>
              <a:tr h="1061408">
                <a:tc>
                  <a:txBody>
                    <a:bodyPr/>
                    <a:lstStyle/>
                    <a:p>
                      <a:pPr marL="1778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1 этап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 marR="8318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Поиск сотрудников и прием их на работу, поиск и аренда помещения под офис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marR="7112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10.01.2024 – 10.02.2024</a:t>
                      </a:r>
                      <a:endParaRPr lang="ru-RU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98458158"/>
                  </a:ext>
                </a:extLst>
              </a:tr>
              <a:tr h="1045635">
                <a:tc>
                  <a:txBody>
                    <a:bodyPr/>
                    <a:lstStyle/>
                    <a:p>
                      <a:pPr marL="1778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2 этап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 marR="8318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Разработка пилотной версии продукта, тестирование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marR="7112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10.02.2024 – 10.05.2024</a:t>
                      </a:r>
                      <a:endParaRPr lang="ru-RU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32052228"/>
                  </a:ext>
                </a:extLst>
              </a:tr>
              <a:tr h="991510">
                <a:tc>
                  <a:txBody>
                    <a:bodyPr/>
                    <a:lstStyle/>
                    <a:p>
                      <a:pPr marL="1778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3 этап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 marR="8318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Продукт выходит на рынок и появляется первая прибыль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marR="7112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10.05.2024 – 10.10.2026</a:t>
                      </a:r>
                      <a:endParaRPr lang="ru-RU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20140470"/>
                  </a:ext>
                </a:extLst>
              </a:tr>
              <a:tr h="1038255">
                <a:tc>
                  <a:txBody>
                    <a:bodyPr/>
                    <a:lstStyle/>
                    <a:p>
                      <a:pPr marL="1778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4 этап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 marR="8318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Расширение: открытие филиала в СПб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marR="7112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10.10.2026 – 10.04.2027</a:t>
                      </a:r>
                      <a:endParaRPr lang="ru-RU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22232591"/>
                  </a:ext>
                </a:extLst>
              </a:tr>
              <a:tr h="1021035">
                <a:tc>
                  <a:txBody>
                    <a:bodyPr/>
                    <a:lstStyle/>
                    <a:p>
                      <a:pPr marL="1778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5 этап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 marR="8318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Разработка дополнений к продукту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marR="7112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10.04.2027 – 10.08.2027</a:t>
                      </a:r>
                      <a:endParaRPr lang="ru-RU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55515411"/>
                  </a:ext>
                </a:extLst>
              </a:tr>
              <a:tr h="1021035">
                <a:tc>
                  <a:txBody>
                    <a:bodyPr/>
                    <a:lstStyle/>
                    <a:p>
                      <a:pPr marL="1778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6 этап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 marR="8318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Расширение: открытие филиалов по всей стране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marR="7112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10.08.2027 – 10.11.2027</a:t>
                      </a:r>
                      <a:endParaRPr lang="ru-RU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79697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1422858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4360"/>
              </a:lnSpc>
              <a:buClrTx/>
            </a:pPr>
            <a:r>
              <a:rPr lang="en-US" sz="2800" dirty="0"/>
              <a:t>https://pt.2035.university/project/</a:t>
            </a:r>
            <a:r>
              <a:rPr lang="en-US" sz="2800" dirty="0" err="1"/>
              <a:t>innovacionnoe</a:t>
            </a:r>
            <a:r>
              <a:rPr lang="en-US" sz="2800" dirty="0"/>
              <a:t>-</a:t>
            </a:r>
            <a:r>
              <a:rPr lang="en-US" sz="2800" dirty="0" err="1"/>
              <a:t>ispolzovanie</a:t>
            </a:r>
            <a:r>
              <a:rPr lang="en-US" sz="2800" dirty="0"/>
              <a:t>-</a:t>
            </a:r>
            <a:r>
              <a:rPr lang="en-US" sz="2800" dirty="0" err="1"/>
              <a:t>tehnologij</a:t>
            </a:r>
            <a:r>
              <a:rPr lang="en-US" sz="2800" dirty="0"/>
              <a:t>-</a:t>
            </a:r>
            <a:r>
              <a:rPr lang="en-US" sz="2800" dirty="0" err="1"/>
              <a:t>vr</a:t>
            </a:r>
            <a:r>
              <a:rPr lang="en-US" sz="2800" dirty="0"/>
              <a:t>-</a:t>
            </a:r>
            <a:r>
              <a:rPr lang="en-US" sz="2800" dirty="0" err="1"/>
              <a:t>i</a:t>
            </a:r>
            <a:r>
              <a:rPr lang="en-US" sz="2800" dirty="0"/>
              <a:t>-</a:t>
            </a:r>
            <a:r>
              <a:rPr lang="en-US" sz="2800" dirty="0" err="1"/>
              <a:t>ar</a:t>
            </a:r>
            <a:r>
              <a:rPr lang="en-US" sz="2800" dirty="0"/>
              <a:t>-v-medicine</a:t>
            </a:r>
            <a:r>
              <a:rPr lang="ru-RU" sz="2800" dirty="0"/>
              <a:t> </a:t>
            </a:r>
          </a:p>
          <a:p>
            <a:pPr algn="just"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925) 720-68-00</a:t>
            </a:r>
          </a:p>
          <a:p>
            <a:pPr algn="just">
              <a:lnSpc>
                <a:spcPts val="4360"/>
              </a:lnSpc>
              <a:buClrTx/>
            </a:pPr>
            <a:r>
              <a:rPr lang="en" sz="2800" dirty="0"/>
              <a:t>m</a:t>
            </a:r>
            <a:r>
              <a:rPr lang="en-US" sz="2800" dirty="0"/>
              <a:t>orozova.polina.2701@mail.ru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3823</TotalTime>
  <Words>857</Words>
  <Application>Microsoft Macintosh PowerPoint</Application>
  <PresentationFormat>Произвольный</PresentationFormat>
  <Paragraphs>118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ОБЛОЖКИ</vt:lpstr>
      <vt:lpstr>РАЗДЕЛИТЕЛИ</vt:lpstr>
      <vt:lpstr>Инновационное использование технологий VR в медицине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Морозова Полина Дмитриевна</cp:lastModifiedBy>
  <cp:revision>226</cp:revision>
  <dcterms:created xsi:type="dcterms:W3CDTF">2021-03-01T12:07:13Z</dcterms:created>
  <dcterms:modified xsi:type="dcterms:W3CDTF">2023-12-11T16:56:32Z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