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1" r:id="rId4"/>
    <p:sldId id="259" r:id="rId5"/>
    <p:sldId id="266" r:id="rId6"/>
    <p:sldId id="272" r:id="rId7"/>
    <p:sldId id="267" r:id="rId8"/>
    <p:sldId id="261" r:id="rId9"/>
    <p:sldId id="262" r:id="rId10"/>
    <p:sldId id="273" r:id="rId11"/>
    <p:sldId id="260" r:id="rId12"/>
    <p:sldId id="263" r:id="rId13"/>
    <p:sldId id="268" r:id="rId14"/>
    <p:sldId id="274" r:id="rId15"/>
    <p:sldId id="275" r:id="rId16"/>
    <p:sldId id="270" r:id="rId17"/>
  </p:sldIdLst>
  <p:sldSz cx="24387175" cy="13716000"/>
  <p:notesSz cx="13716000" cy="243871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6F94"/>
    <a:srgbClr val="FFF7FC"/>
    <a:srgbClr val="81689D"/>
    <a:srgbClr val="1F2544"/>
    <a:srgbClr val="FFD0EC"/>
    <a:srgbClr val="474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8" d="100"/>
          <a:sy n="38" d="100"/>
        </p:scale>
        <p:origin x="5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0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81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45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26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33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6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70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78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18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2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../media/image2.png"/><Relationship Id="rId10" Type="http://schemas.openxmlformats.org/officeDocument/2006/relationships/image" Target="NULL"/><Relationship Id="rId4" Type="http://schemas.openxmlformats.org/officeDocument/2006/relationships/image" Target="../media/image-1-2.sv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2-4.svg"/><Relationship Id="rId11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image" Target="NULL"/><Relationship Id="rId4" Type="http://schemas.openxmlformats.org/officeDocument/2006/relationships/image" Target="../media/image-2-2.sv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6.svg"/><Relationship Id="rId13" Type="http://schemas.openxmlformats.org/officeDocument/2006/relationships/image" Target="../media/image4.png"/><Relationship Id="rId3" Type="http://schemas.openxmlformats.org/officeDocument/2006/relationships/image" Target="../media/image7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11" Type="http://schemas.openxmlformats.org/officeDocument/2006/relationships/image" Target="NULL"/><Relationship Id="rId6" Type="http://schemas.openxmlformats.org/officeDocument/2006/relationships/image" Target="NULL"/><Relationship Id="rId5" Type="http://schemas.openxmlformats.org/officeDocument/2006/relationships/image" Target="../media/image8.png"/><Relationship Id="rId4" Type="http://schemas.openxmlformats.org/officeDocument/2006/relationships/image" Target="../media/image-3-2.svg"/><Relationship Id="rId9" Type="http://schemas.openxmlformats.org/officeDocument/2006/relationships/image" Target="../media/image2.png"/><Relationship Id="rId1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4-4.svg"/><Relationship Id="rId11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NULL"/><Relationship Id="rId4" Type="http://schemas.openxmlformats.org/officeDocument/2006/relationships/image" Target="../media/image-4-2.sv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4-4.svg"/><Relationship Id="rId11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NULL"/><Relationship Id="rId4" Type="http://schemas.openxmlformats.org/officeDocument/2006/relationships/image" Target="../media/image-4-2.sv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14.jpeg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5" Type="http://schemas.openxmlformats.org/officeDocument/2006/relationships/image" Target="../media/image16.jpeg"/><Relationship Id="rId10" Type="http://schemas.openxmlformats.org/officeDocument/2006/relationships/image" Target="NULL"/><Relationship Id="rId4" Type="http://schemas.openxmlformats.org/officeDocument/2006/relationships/image" Target="../media/image-5-2.svg"/><Relationship Id="rId9" Type="http://schemas.openxmlformats.org/officeDocument/2006/relationships/image" Target="../media/image4.png"/><Relationship Id="rId1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2-4.svg"/><Relationship Id="rId11" Type="http://schemas.openxmlformats.org/officeDocument/2006/relationships/image" Target="../media/image4.png"/><Relationship Id="rId5" Type="http://schemas.openxmlformats.org/officeDocument/2006/relationships/image" Target="../media/image6.png"/><Relationship Id="rId15" Type="http://schemas.openxmlformats.org/officeDocument/2006/relationships/image" Target="../media/image20.png"/><Relationship Id="rId10" Type="http://schemas.openxmlformats.org/officeDocument/2006/relationships/image" Target="NULL"/><Relationship Id="rId4" Type="http://schemas.openxmlformats.org/officeDocument/2006/relationships/image" Target="../media/image-2-2.svg"/><Relationship Id="rId9" Type="http://schemas.openxmlformats.org/officeDocument/2006/relationships/image" Target="../media/image3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6-4.svg"/><Relationship Id="rId11" Type="http://schemas.openxmlformats.org/officeDocument/2006/relationships/image" Target="../media/image4.png"/><Relationship Id="rId5" Type="http://schemas.openxmlformats.org/officeDocument/2006/relationships/image" Target="../media/image22.png"/><Relationship Id="rId10" Type="http://schemas.openxmlformats.org/officeDocument/2006/relationships/image" Target="NULL"/><Relationship Id="rId4" Type="http://schemas.openxmlformats.org/officeDocument/2006/relationships/image" Target="../media/image-6-2.sv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../media/image2.png"/><Relationship Id="rId10" Type="http://schemas.openxmlformats.org/officeDocument/2006/relationships/image" Target="NULL"/><Relationship Id="rId4" Type="http://schemas.openxmlformats.org/officeDocument/2006/relationships/image" Target="../media/image-7-2.sv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4-4.svg"/><Relationship Id="rId11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NULL"/><Relationship Id="rId4" Type="http://schemas.openxmlformats.org/officeDocument/2006/relationships/image" Target="../media/image-4-2.sv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../media/image2.png"/><Relationship Id="rId10" Type="http://schemas.openxmlformats.org/officeDocument/2006/relationships/image" Target="NULL"/><Relationship Id="rId4" Type="http://schemas.openxmlformats.org/officeDocument/2006/relationships/image" Target="../media/image-5-2.sv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25.jpg"/><Relationship Id="rId3" Type="http://schemas.openxmlformats.org/officeDocument/2006/relationships/image" Target="../media/image23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8-4.svg"/><Relationship Id="rId11" Type="http://schemas.openxmlformats.org/officeDocument/2006/relationships/image" Target="../media/image4.png"/><Relationship Id="rId5" Type="http://schemas.openxmlformats.org/officeDocument/2006/relationships/image" Target="../media/image24.png"/><Relationship Id="rId15" Type="http://schemas.openxmlformats.org/officeDocument/2006/relationships/image" Target="../media/image27.jpeg"/><Relationship Id="rId10" Type="http://schemas.openxmlformats.org/officeDocument/2006/relationships/image" Target="NULL"/><Relationship Id="rId4" Type="http://schemas.openxmlformats.org/officeDocument/2006/relationships/image" Target="../media/image-8-2.svg"/><Relationship Id="rId9" Type="http://schemas.openxmlformats.org/officeDocument/2006/relationships/image" Target="../media/image3.png"/><Relationship Id="rId1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8-4.svg"/><Relationship Id="rId11" Type="http://schemas.openxmlformats.org/officeDocument/2006/relationships/image" Target="../media/image4.png"/><Relationship Id="rId5" Type="http://schemas.openxmlformats.org/officeDocument/2006/relationships/image" Target="../media/image24.png"/><Relationship Id="rId15" Type="http://schemas.openxmlformats.org/officeDocument/2006/relationships/image" Target="../media/image30.png"/><Relationship Id="rId10" Type="http://schemas.openxmlformats.org/officeDocument/2006/relationships/image" Target="NULL"/><Relationship Id="rId4" Type="http://schemas.openxmlformats.org/officeDocument/2006/relationships/image" Target="../media/image-8-2.svg"/><Relationship Id="rId9" Type="http://schemas.openxmlformats.org/officeDocument/2006/relationships/image" Target="../media/image3.png"/><Relationship Id="rId1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2-4.svg"/><Relationship Id="rId11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image" Target="NULL"/><Relationship Id="rId4" Type="http://schemas.openxmlformats.org/officeDocument/2006/relationships/image" Target="../media/image-2-2.sv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12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6-4.svg"/><Relationship Id="rId11" Type="http://schemas.openxmlformats.org/officeDocument/2006/relationships/image" Target="../media/image4.png"/><Relationship Id="rId5" Type="http://schemas.openxmlformats.org/officeDocument/2006/relationships/image" Target="../media/image22.png"/><Relationship Id="rId10" Type="http://schemas.openxmlformats.org/officeDocument/2006/relationships/image" Target="NULL"/><Relationship Id="rId4" Type="http://schemas.openxmlformats.org/officeDocument/2006/relationships/image" Target="../media/image-6-2.sv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33.png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12" Type="http://schemas.openxmlformats.org/officeDocument/2006/relationships/image" Target="../media/image3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../media/image31.gif"/><Relationship Id="rId5" Type="http://schemas.openxmlformats.org/officeDocument/2006/relationships/image" Target="../media/image2.png"/><Relationship Id="rId10" Type="http://schemas.openxmlformats.org/officeDocument/2006/relationships/image" Target="NULL"/><Relationship Id="rId4" Type="http://schemas.openxmlformats.org/officeDocument/2006/relationships/image" Target="../media/image-5-2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9890686" cy="12090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73384" y="4324350"/>
            <a:ext cx="23294711" cy="233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00"/>
              </a:lnSpc>
              <a:buNone/>
            </a:pPr>
            <a:r>
              <a:rPr lang="ru-RU" sz="9000" smtClean="0">
                <a:solidFill>
                  <a:srgbClr val="474F7A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З38 </a:t>
            </a:r>
            <a:r>
              <a:rPr lang="en-US" sz="9000" smtClean="0">
                <a:solidFill>
                  <a:srgbClr val="474F7A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Настольная</a:t>
            </a:r>
            <a:r>
              <a:rPr lang="en-US" sz="9000" dirty="0" smtClean="0">
                <a:solidFill>
                  <a:srgbClr val="474F7A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 </a:t>
            </a:r>
            <a:r>
              <a:rPr lang="en-US" sz="9000" dirty="0">
                <a:solidFill>
                  <a:srgbClr val="474F7A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игра для развития </a:t>
            </a:r>
            <a:endParaRPr lang="en-US" sz="9000" dirty="0"/>
          </a:p>
          <a:p>
            <a:pPr marL="0" indent="0" algn="l">
              <a:lnSpc>
                <a:spcPts val="9600"/>
              </a:lnSpc>
              <a:buNone/>
            </a:pPr>
            <a:r>
              <a:rPr lang="en-US" sz="9000" dirty="0">
                <a:solidFill>
                  <a:srgbClr val="474F7A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речи и коммуникации «ЛЕКСИФИКА»</a:t>
            </a:r>
            <a:endParaRPr lang="en-US" sz="9000" dirty="0"/>
          </a:p>
        </p:txBody>
      </p:sp>
      <p:sp>
        <p:nvSpPr>
          <p:cNvPr id="5" name="Text 2"/>
          <p:cNvSpPr/>
          <p:nvPr/>
        </p:nvSpPr>
        <p:spPr>
          <a:xfrm>
            <a:off x="1473384" y="2082800"/>
            <a:ext cx="8230629" cy="2019300"/>
          </a:xfrm>
          <a:prstGeom prst="rect">
            <a:avLst/>
          </a:prstGeom>
          <a:noFill/>
          <a:ln/>
          <a:effectLst>
            <a:outerShdw blurRad="50800" dist="508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0"/>
              </a:lnSpc>
              <a:buNone/>
            </a:pPr>
            <a:r>
              <a:rPr lang="en-US" sz="9000" dirty="0">
                <a:solidFill>
                  <a:srgbClr val="474F7A">
                    <a:alpha val="100000"/>
                  </a:srgbClr>
                </a:solidFill>
                <a:latin typeface="Geologica ExtraBold" pitchFamily="34" charset="0"/>
                <a:ea typeface="Geologica ExtraBold" pitchFamily="34" charset="-122"/>
                <a:cs typeface="Geologica ExtraBold" pitchFamily="34" charset="-120"/>
              </a:rPr>
              <a:t>SFEDUNET Х </a:t>
            </a:r>
            <a:endParaRPr lang="en-US" sz="9000" dirty="0"/>
          </a:p>
        </p:txBody>
      </p:sp>
      <p:sp>
        <p:nvSpPr>
          <p:cNvPr id="6" name="Shape 3"/>
          <p:cNvSpPr/>
          <p:nvPr/>
        </p:nvSpPr>
        <p:spPr>
          <a:xfrm>
            <a:off x="-1001873" y="7467600"/>
            <a:ext cx="10947216" cy="736600"/>
          </a:xfrm>
          <a:prstGeom prst="roundRect">
            <a:avLst>
              <a:gd name="adj" fmla="val 49946"/>
            </a:avLst>
          </a:prstGeom>
          <a:solidFill>
            <a:srgbClr val="81689D">
              <a:alpha val="100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7416801" y="10756900"/>
            <a:ext cx="16119242" cy="2045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4900"/>
              </a:lnSpc>
              <a:buNone/>
            </a:pPr>
            <a:r>
              <a:rPr lang="en-US" sz="4000" dirty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Южный Федеральный университет</a:t>
            </a:r>
            <a:endParaRPr lang="en-US" sz="4000" dirty="0">
              <a:latin typeface="Century Gothic" panose="020B0502020202020204" pitchFamily="34" charset="0"/>
            </a:endParaRPr>
          </a:p>
          <a:p>
            <a:pPr algn="r">
              <a:lnSpc>
                <a:spcPts val="4900"/>
              </a:lnSpc>
            </a:pPr>
            <a:r>
              <a:rPr lang="ru-RU" sz="4000" dirty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МБДОУ г. Батайска «Детский сад №3»</a:t>
            </a:r>
          </a:p>
          <a:p>
            <a:pPr marL="0" indent="0" algn="r">
              <a:lnSpc>
                <a:spcPts val="4900"/>
              </a:lnSpc>
              <a:buNone/>
            </a:pP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Создать развивающую логопедическую игру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pic>
        <p:nvPicPr>
          <p:cNvPr id="8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9" name="Image 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0" name="Image 2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08056" y="-710007"/>
            <a:ext cx="25492086" cy="14566900"/>
          </a:xfrm>
          <a:prstGeom prst="rect">
            <a:avLst/>
          </a:prstGeom>
          <a:solidFill>
            <a:srgbClr val="FFFFFF">
              <a:alpha val="11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30816" y="10833100"/>
            <a:ext cx="9056232" cy="2882900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8085999" cy="429617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284333" y="2558849"/>
            <a:ext cx="4368362" cy="1032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00"/>
              </a:lnSpc>
              <a:buNone/>
            </a:pPr>
            <a:r>
              <a:rPr lang="ru-RU" sz="7000" dirty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</a:t>
            </a:r>
            <a:r>
              <a:rPr lang="en-US" sz="7000" dirty="0" err="1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аказчик</a:t>
            </a:r>
            <a:endParaRPr lang="en-US" sz="7000" dirty="0"/>
          </a:p>
        </p:txBody>
      </p:sp>
      <p:sp>
        <p:nvSpPr>
          <p:cNvPr id="6" name="Text 2"/>
          <p:cNvSpPr/>
          <p:nvPr/>
        </p:nvSpPr>
        <p:spPr>
          <a:xfrm>
            <a:off x="1509316" y="3980700"/>
            <a:ext cx="9918397" cy="69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МБДОУ г</a:t>
            </a:r>
            <a:r>
              <a:rPr lang="ru-RU" sz="4000" dirty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. Батайска «Детский сад №3</a:t>
            </a: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»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8085999" y="8328430"/>
            <a:ext cx="14642797" cy="3767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571500" indent="-571500">
              <a:lnSpc>
                <a:spcPts val="4900"/>
              </a:lnSpc>
              <a:buFontTx/>
              <a:buChar char="-"/>
            </a:pP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разработка </a:t>
            </a:r>
            <a:r>
              <a:rPr lang="ru-RU" sz="4000" dirty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логопедической игры, ориентированной на развитие слоговой структуры слова</a:t>
            </a: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;</a:t>
            </a:r>
          </a:p>
          <a:p>
            <a:pPr marL="571500" indent="-571500">
              <a:lnSpc>
                <a:spcPts val="4900"/>
              </a:lnSpc>
              <a:buFontTx/>
              <a:buChar char="-"/>
            </a:pPr>
            <a:endParaRPr lang="ru-RU" sz="4000" dirty="0">
              <a:solidFill>
                <a:srgbClr val="474F7A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571500" indent="-571500">
              <a:lnSpc>
                <a:spcPts val="4900"/>
              </a:lnSpc>
              <a:buFontTx/>
              <a:buChar char="-"/>
            </a:pP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внедрение </a:t>
            </a:r>
            <a:r>
              <a:rPr lang="ru-RU" sz="4000" dirty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её в образовательный процесс ДОО  </a:t>
            </a: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      для </a:t>
            </a:r>
            <a:r>
              <a:rPr lang="ru-RU" sz="4000" dirty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развития </a:t>
            </a: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компонентов </a:t>
            </a:r>
            <a:r>
              <a:rPr lang="ru-RU" sz="4000" dirty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речи </a:t>
            </a:r>
            <a:r>
              <a:rPr lang="ru-RU" sz="4000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детей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732098" y="6707918"/>
            <a:ext cx="343555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9600"/>
              </a:lnSpc>
            </a:pPr>
            <a:r>
              <a:rPr lang="ru-RU" sz="7000" dirty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</a:t>
            </a:r>
            <a:r>
              <a:rPr lang="en-US" sz="7000" dirty="0" err="1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адач</a:t>
            </a:r>
            <a:r>
              <a:rPr lang="ru-RU" sz="7000" dirty="0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и</a:t>
            </a:r>
            <a:endParaRPr lang="en-US" sz="7000" dirty="0">
              <a:solidFill>
                <a:prstClr val="black"/>
              </a:solidFill>
            </a:endParaRPr>
          </a:p>
        </p:txBody>
      </p:sp>
      <p:pic>
        <p:nvPicPr>
          <p:cNvPr id="13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4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5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8870" y="-584200"/>
            <a:ext cx="25492086" cy="14566900"/>
          </a:xfrm>
          <a:prstGeom prst="rect">
            <a:avLst/>
          </a:prstGeom>
          <a:solidFill>
            <a:srgbClr val="FFE9F6">
              <a:alpha val="35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351" y="0"/>
            <a:ext cx="24387048" cy="1371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70233" y="3107637"/>
            <a:ext cx="10909208" cy="1515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00"/>
              </a:lnSpc>
              <a:buNone/>
            </a:pPr>
            <a:r>
              <a:rPr lang="ru-RU" sz="7000" dirty="0" smtClean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Проблема </a:t>
            </a:r>
            <a:r>
              <a:rPr lang="ru-RU" sz="7000" dirty="0" err="1" smtClean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Зказчика</a:t>
            </a:r>
            <a:endParaRPr lang="en-US" sz="7000" dirty="0"/>
          </a:p>
        </p:txBody>
      </p:sp>
      <p:sp>
        <p:nvSpPr>
          <p:cNvPr id="5" name="Text 2"/>
          <p:cNvSpPr/>
          <p:nvPr/>
        </p:nvSpPr>
        <p:spPr>
          <a:xfrm>
            <a:off x="6518360" y="6384606"/>
            <a:ext cx="15747523" cy="1192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b="1" dirty="0">
                <a:solidFill>
                  <a:srgbClr val="1F2544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недостаток в арсенале логопедов </a:t>
            </a:r>
            <a:r>
              <a:rPr lang="ru-RU" sz="4000" b="1" dirty="0" smtClean="0">
                <a:solidFill>
                  <a:srgbClr val="1F2544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игр по развитию </a:t>
            </a:r>
            <a:r>
              <a:rPr lang="ru-RU" sz="4000" b="1" dirty="0">
                <a:solidFill>
                  <a:srgbClr val="1F2544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слоговой </a:t>
            </a:r>
            <a:r>
              <a:rPr lang="ru-RU" sz="4000" b="1" dirty="0" smtClean="0">
                <a:solidFill>
                  <a:srgbClr val="1F2544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структуры слова</a:t>
            </a:r>
            <a:endParaRPr lang="ru-RU" sz="4000" b="1" dirty="0">
              <a:solidFill>
                <a:srgbClr val="1F2544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3215065" y="5626725"/>
            <a:ext cx="2870559" cy="2870200"/>
          </a:xfrm>
          <a:prstGeom prst="ellipse">
            <a:avLst/>
          </a:prstGeom>
          <a:solidFill>
            <a:srgbClr val="81689D">
              <a:alpha val="100000"/>
            </a:srgbClr>
          </a:solidFill>
          <a:ln/>
        </p:spPr>
      </p:sp>
      <p:pic>
        <p:nvPicPr>
          <p:cNvPr id="12" name="Image 2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38022" y="6369675"/>
            <a:ext cx="1384473" cy="1384300"/>
          </a:xfrm>
          <a:prstGeom prst="rect">
            <a:avLst/>
          </a:prstGeom>
        </p:spPr>
      </p:pic>
      <p:pic>
        <p:nvPicPr>
          <p:cNvPr id="30" name="Image 0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31" name="Image 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32" name="Image 2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8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8870" y="-426425"/>
            <a:ext cx="25492086" cy="14566900"/>
          </a:xfrm>
          <a:prstGeom prst="rect">
            <a:avLst/>
          </a:prstGeom>
          <a:solidFill>
            <a:srgbClr val="FFE9F6">
              <a:alpha val="35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6449" y="9886975"/>
            <a:ext cx="13190599" cy="3829025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11018627" cy="352506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48304" y="4017406"/>
            <a:ext cx="10591842" cy="190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ru-RU" sz="7000" dirty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</a:t>
            </a:r>
            <a:r>
              <a:rPr lang="en-US" sz="7000" dirty="0" err="1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ожелания</a:t>
            </a:r>
            <a:r>
              <a:rPr lang="ru-RU" sz="7000" dirty="0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 </a:t>
            </a:r>
            <a:r>
              <a:rPr lang="ru-RU" sz="7000" dirty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</a:t>
            </a:r>
            <a:r>
              <a:rPr lang="en-US" sz="7000" dirty="0" err="1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аказчика</a:t>
            </a:r>
            <a:endParaRPr lang="en-US" sz="7000" dirty="0"/>
          </a:p>
        </p:txBody>
      </p:sp>
      <p:sp>
        <p:nvSpPr>
          <p:cNvPr id="7" name="Text 3"/>
          <p:cNvSpPr/>
          <p:nvPr/>
        </p:nvSpPr>
        <p:spPr>
          <a:xfrm>
            <a:off x="8157021" y="6763128"/>
            <a:ext cx="13816287" cy="2286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68000"/>
            <a:r>
              <a:rPr lang="ru-RU" sz="4400" dirty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Результат — </a:t>
            </a:r>
            <a:r>
              <a:rPr lang="ru-RU" sz="4400" dirty="0" smtClean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готовая карточная игра, которую </a:t>
            </a:r>
            <a:r>
              <a:rPr lang="ru-RU" sz="4400" dirty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можно использовать в своей работе с </a:t>
            </a:r>
            <a:r>
              <a:rPr lang="ru-RU" sz="4400" dirty="0" smtClean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детьми</a:t>
            </a:r>
            <a:endParaRPr lang="en-US" sz="4400" dirty="0">
              <a:latin typeface="Century Gothic" panose="020B0502020202020204" pitchFamily="34" charset="0"/>
            </a:endParaRPr>
          </a:p>
        </p:txBody>
      </p:sp>
      <p:pic>
        <p:nvPicPr>
          <p:cNvPr id="14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5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6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53878" y="-584200"/>
            <a:ext cx="25492086" cy="14566900"/>
          </a:xfrm>
          <a:prstGeom prst="rect">
            <a:avLst/>
          </a:prstGeom>
          <a:solidFill>
            <a:srgbClr val="FFE9F6">
              <a:alpha val="35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6449" y="9886975"/>
            <a:ext cx="13190599" cy="3829025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11018627" cy="352506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815872" y="1594230"/>
            <a:ext cx="10838433" cy="1886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ru-RU" sz="7000" dirty="0">
                <a:solidFill>
                  <a:srgbClr val="474F7A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О</a:t>
            </a:r>
            <a:r>
              <a:rPr lang="en-US" sz="7000" dirty="0" err="1" smtClean="0">
                <a:solidFill>
                  <a:srgbClr val="474F7A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граничения</a:t>
            </a:r>
            <a:endParaRPr lang="en-US" sz="7000" dirty="0">
              <a:solidFill>
                <a:srgbClr val="474F7A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22071408" y="10228959"/>
            <a:ext cx="1210885" cy="110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en-US" sz="7000" dirty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4.</a:t>
            </a:r>
            <a:endParaRPr lang="en-US" sz="7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549918" y="3435559"/>
            <a:ext cx="5676671" cy="2700673"/>
          </a:xfrm>
          <a:prstGeom prst="rect">
            <a:avLst/>
          </a:prstGeom>
          <a:solidFill>
            <a:srgbClr val="6E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E6F94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9918" y="6296956"/>
            <a:ext cx="5676671" cy="2700673"/>
          </a:xfrm>
          <a:prstGeom prst="rect">
            <a:avLst/>
          </a:prstGeom>
          <a:solidFill>
            <a:srgbClr val="6E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549918" y="9158353"/>
            <a:ext cx="5676671" cy="2700673"/>
          </a:xfrm>
          <a:prstGeom prst="rect">
            <a:avLst/>
          </a:prstGeom>
          <a:solidFill>
            <a:srgbClr val="6E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3"/>
          <p:cNvSpPr/>
          <p:nvPr/>
        </p:nvSpPr>
        <p:spPr>
          <a:xfrm>
            <a:off x="541418" y="4441672"/>
            <a:ext cx="1020361" cy="110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en-US" sz="7000" dirty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1.</a:t>
            </a:r>
            <a:endParaRPr lang="en-US" sz="7000" dirty="0">
              <a:solidFill>
                <a:srgbClr val="6E6F94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2161612" y="4211195"/>
            <a:ext cx="3887602" cy="1376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ru-RU" sz="4400" b="1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Технические ограничения</a:t>
            </a:r>
            <a:endParaRPr lang="en-US" sz="4400" b="1" dirty="0">
              <a:solidFill>
                <a:srgbClr val="FFF7FC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 3"/>
          <p:cNvSpPr/>
          <p:nvPr/>
        </p:nvSpPr>
        <p:spPr>
          <a:xfrm>
            <a:off x="541418" y="7120623"/>
            <a:ext cx="1020361" cy="110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ru-RU" sz="7000" dirty="0" smtClean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2</a:t>
            </a:r>
            <a:r>
              <a:rPr lang="en-US" sz="7000" dirty="0" smtClean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.</a:t>
            </a:r>
            <a:endParaRPr lang="en-US" sz="7000" dirty="0">
              <a:solidFill>
                <a:srgbClr val="6E6F94"/>
              </a:solidFill>
            </a:endParaRPr>
          </a:p>
        </p:txBody>
      </p:sp>
      <p:sp>
        <p:nvSpPr>
          <p:cNvPr id="21" name="Text 2"/>
          <p:cNvSpPr/>
          <p:nvPr/>
        </p:nvSpPr>
        <p:spPr>
          <a:xfrm>
            <a:off x="2161612" y="6986865"/>
            <a:ext cx="4753214" cy="1376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ru-RU" sz="4400" b="1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Экономические ограничения</a:t>
            </a:r>
            <a:endParaRPr lang="en-US" sz="4400" b="1" dirty="0">
              <a:solidFill>
                <a:srgbClr val="FFF7FC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 3"/>
          <p:cNvSpPr/>
          <p:nvPr/>
        </p:nvSpPr>
        <p:spPr>
          <a:xfrm>
            <a:off x="557543" y="9911776"/>
            <a:ext cx="1020361" cy="110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ru-RU" sz="7000" dirty="0" smtClean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3</a:t>
            </a:r>
            <a:r>
              <a:rPr lang="en-US" sz="7000" dirty="0" smtClean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.</a:t>
            </a:r>
            <a:endParaRPr lang="en-US" sz="7000" dirty="0">
              <a:solidFill>
                <a:srgbClr val="6E6F94"/>
              </a:solidFill>
            </a:endParaRPr>
          </a:p>
        </p:txBody>
      </p:sp>
      <p:sp>
        <p:nvSpPr>
          <p:cNvPr id="23" name="Text 2"/>
          <p:cNvSpPr/>
          <p:nvPr/>
        </p:nvSpPr>
        <p:spPr>
          <a:xfrm>
            <a:off x="2177737" y="9778018"/>
            <a:ext cx="4753214" cy="1376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ru-RU" sz="4400" b="1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Этические ограничения</a:t>
            </a:r>
            <a:endParaRPr lang="en-US" sz="4400" b="1" dirty="0">
              <a:solidFill>
                <a:srgbClr val="FFF7FC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678589" y="3435559"/>
            <a:ext cx="15929556" cy="2700673"/>
          </a:xfrm>
          <a:prstGeom prst="rect">
            <a:avLst/>
          </a:prstGeom>
          <a:solidFill>
            <a:srgbClr val="6E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6"/>
          <p:cNvSpPr/>
          <p:nvPr/>
        </p:nvSpPr>
        <p:spPr>
          <a:xfrm>
            <a:off x="7937239" y="3776092"/>
            <a:ext cx="14226809" cy="2109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Использовать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качественные, износостойкие материалы для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карт;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Учесть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печатные технологии для массового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производства;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Разработать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интуитивно понятный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интерфейс;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Учесть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ограничения по размеру карточек и упаковки.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658889" y="6300732"/>
            <a:ext cx="15949256" cy="2700673"/>
          </a:xfrm>
          <a:prstGeom prst="rect">
            <a:avLst/>
          </a:prstGeom>
          <a:solidFill>
            <a:srgbClr val="6E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 6"/>
          <p:cNvSpPr/>
          <p:nvPr/>
        </p:nvSpPr>
        <p:spPr>
          <a:xfrm>
            <a:off x="7937239" y="6699250"/>
            <a:ext cx="16624525" cy="2109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Определить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бюджет для исследования, дизайна, производства и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маркетинга;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Учесть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расходы на упаковку, доставку и техническую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поддержку;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Определить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оптимальную цену для конечного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пользователя;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Исследовать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цены на аналогичные игры.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658889" y="9153805"/>
            <a:ext cx="15949256" cy="2700673"/>
          </a:xfrm>
          <a:prstGeom prst="rect">
            <a:avLst/>
          </a:prstGeom>
          <a:solidFill>
            <a:srgbClr val="6E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 6"/>
          <p:cNvSpPr/>
          <p:nvPr/>
        </p:nvSpPr>
        <p:spPr>
          <a:xfrm>
            <a:off x="7937239" y="9399923"/>
            <a:ext cx="16624525" cy="2109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Учесть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особенности детей с речевыми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нарушениями;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Создать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безопасную и поддерживающую игровую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среду;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Избегать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стрессовых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задач;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Интегрировать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игру с существующими учебными </a:t>
            </a: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программами;</a:t>
            </a: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pPr marL="457200" indent="-457200">
              <a:buFont typeface="Century Gothic" panose="020B0502020202020204" pitchFamily="34" charset="0"/>
              <a:buChar char="◊"/>
            </a:pPr>
            <a:r>
              <a:rPr lang="ru-RU" sz="30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Сотрудничать </a:t>
            </a:r>
            <a:r>
              <a:rPr lang="ru-RU" sz="3000" dirty="0">
                <a:solidFill>
                  <a:srgbClr val="FFF7FC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 поставщиками образовательных материалов.</a:t>
            </a:r>
          </a:p>
          <a:p>
            <a:pPr marL="457200" indent="-457200">
              <a:buFont typeface="Century Gothic" panose="020B0502020202020204" pitchFamily="34" charset="0"/>
              <a:buChar char="◊"/>
            </a:pPr>
            <a:endParaRPr lang="ru-RU" sz="3000" dirty="0">
              <a:solidFill>
                <a:srgbClr val="FFF7FC"/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pic>
        <p:nvPicPr>
          <p:cNvPr id="29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30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31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3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2392" y="-425450"/>
            <a:ext cx="25492086" cy="14566900"/>
          </a:xfrm>
          <a:prstGeom prst="rect">
            <a:avLst/>
          </a:prstGeom>
          <a:solidFill>
            <a:srgbClr val="FFE9F6">
              <a:alpha val="35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" y="0"/>
            <a:ext cx="24387048" cy="13716000"/>
          </a:xfrm>
          <a:prstGeom prst="rect">
            <a:avLst/>
          </a:prstGeom>
        </p:spPr>
      </p:pic>
      <p:pic>
        <p:nvPicPr>
          <p:cNvPr id="12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3" name="Image 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4" name="Image 2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563048" y="8701729"/>
            <a:ext cx="1668897" cy="552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</a:rPr>
              <a:t>опрос</a:t>
            </a:r>
          </a:p>
          <a:p>
            <a:pPr>
              <a:lnSpc>
                <a:spcPts val="4900"/>
              </a:lnSpc>
            </a:pPr>
            <a:endParaRPr lang="en-US" sz="3600" i="1" dirty="0"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37146" y="1937329"/>
            <a:ext cx="7653057" cy="12526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9600"/>
              </a:lnSpc>
            </a:pPr>
            <a:r>
              <a:rPr lang="ru-RU" sz="7000" dirty="0">
                <a:solidFill>
                  <a:srgbClr val="1F254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Решение задачи</a:t>
            </a:r>
            <a:endParaRPr lang="en-US" sz="7000" dirty="0">
              <a:solidFill>
                <a:srgbClr val="1F2544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581" y="6857999"/>
            <a:ext cx="3489377" cy="3489377"/>
          </a:xfrm>
          <a:prstGeom prst="rect">
            <a:avLst/>
          </a:prstGeom>
        </p:spPr>
      </p:pic>
      <p:pic>
        <p:nvPicPr>
          <p:cNvPr id="10" name="Picture 2" descr="https://sun9-10.userapi.com/impg/bQIJYNWnoXphKqbP1ZfxLQeCKVtlI0UlY_w1Vg/DYqJo0ll2so.jpg?size=479x1080&amp;quality=95&amp;sign=866a2382a8808bbce85c69d9fbaf483b&amp;type=album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905" r="858" b="15749"/>
          <a:stretch/>
        </p:blipFill>
        <p:spPr bwMode="auto">
          <a:xfrm>
            <a:off x="11638343" y="2475428"/>
            <a:ext cx="4857350" cy="876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22.userapi.com/impg/PIESZxMzrt46bQa40ccd4_lx8eLN-Eqs-KXwZA/IVb0gynZBQA.jpg?size=479x1080&amp;quality=95&amp;sign=8f18b35d92ebd7896fba7347f3bb6d67&amp;type=album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8" b="3581"/>
          <a:stretch/>
        </p:blipFill>
        <p:spPr bwMode="auto">
          <a:xfrm>
            <a:off x="16970999" y="1800511"/>
            <a:ext cx="3326468" cy="653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17.userapi.com/impg/1TSOJx-D1S01DbjdykCL2FwcNYXM5atr80rDqA/MCp-nd_-alk.jpg?size=479x1080&amp;quality=95&amp;sign=05c8b8c5e673caf93397330c2c82ba3d&amp;type=album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6" b="5308"/>
          <a:stretch/>
        </p:blipFill>
        <p:spPr bwMode="auto">
          <a:xfrm>
            <a:off x="19323477" y="4199893"/>
            <a:ext cx="3523829" cy="682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77.userapi.com/impg/z_OaAjc5CQ3iW_Ua7RN5OmxR9Gn0i4VA2BP6bw/ju_PsN94XKE.jpg?size=479x1080&amp;quality=95&amp;sign=1649f922552020c56614c938774a6e2d&amp;type=album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3811"/>
          <a:stretch/>
        </p:blipFill>
        <p:spPr bwMode="auto">
          <a:xfrm>
            <a:off x="15606887" y="6227981"/>
            <a:ext cx="3303838" cy="65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228" y="5069107"/>
            <a:ext cx="3288535" cy="328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2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08056" y="-710007"/>
            <a:ext cx="25492086" cy="14566900"/>
          </a:xfrm>
          <a:prstGeom prst="rect">
            <a:avLst/>
          </a:prstGeom>
          <a:solidFill>
            <a:srgbClr val="FFFFFF">
              <a:alpha val="11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30943" y="10833100"/>
            <a:ext cx="9056232" cy="2882900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8085999" cy="429617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2923598" y="4720811"/>
            <a:ext cx="8125402" cy="5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b="1" dirty="0" smtClean="0">
                <a:solidFill>
                  <a:srgbClr val="81689D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создание </a:t>
            </a:r>
            <a:r>
              <a:rPr lang="ru-RU" sz="4000" b="1" dirty="0">
                <a:solidFill>
                  <a:srgbClr val="81689D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игры «</a:t>
            </a:r>
            <a:r>
              <a:rPr lang="ru-RU" sz="4000" b="1" dirty="0" smtClean="0">
                <a:solidFill>
                  <a:srgbClr val="81689D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ЛЕКСИФИКА»</a:t>
            </a:r>
            <a:endParaRPr lang="en-US" sz="4000" b="1" dirty="0">
              <a:solidFill>
                <a:srgbClr val="81689D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8912" y="2643538"/>
            <a:ext cx="7653057" cy="12526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9600"/>
              </a:lnSpc>
            </a:pPr>
            <a:r>
              <a:rPr lang="ru-RU" sz="7000" dirty="0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Решение задачи</a:t>
            </a:r>
            <a:endParaRPr lang="en-US" sz="7000" dirty="0">
              <a:solidFill>
                <a:prstClr val="black"/>
              </a:solidFill>
            </a:endParaRPr>
          </a:p>
        </p:txBody>
      </p:sp>
      <p:pic>
        <p:nvPicPr>
          <p:cNvPr id="13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4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5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5999" y="7335683"/>
            <a:ext cx="4086658" cy="31482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781841" y="9224787"/>
            <a:ext cx="7830058" cy="28305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029350" y="5828971"/>
            <a:ext cx="7324632" cy="2708625"/>
          </a:xfrm>
          <a:prstGeom prst="rect">
            <a:avLst/>
          </a:prstGeom>
        </p:spPr>
      </p:pic>
      <p:sp>
        <p:nvSpPr>
          <p:cNvPr id="16" name="Text 2"/>
          <p:cNvSpPr/>
          <p:nvPr/>
        </p:nvSpPr>
        <p:spPr>
          <a:xfrm>
            <a:off x="17805876" y="12515039"/>
            <a:ext cx="8538966" cy="5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i="1" dirty="0" smtClean="0">
                <a:solidFill>
                  <a:srgbClr val="474F7A">
                    <a:alpha val="100000"/>
                  </a:srgbClr>
                </a:solidFill>
                <a:latin typeface="Century Gothic" panose="020B0502020202020204" pitchFamily="34" charset="0"/>
              </a:rPr>
              <a:t>разработка карточек</a:t>
            </a:r>
            <a:endParaRPr lang="en-US" sz="40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1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8870" y="-685800"/>
            <a:ext cx="25492086" cy="14566900"/>
          </a:xfrm>
          <a:prstGeom prst="rect">
            <a:avLst/>
          </a:prstGeom>
          <a:solidFill>
            <a:srgbClr val="FFFFFF">
              <a:alpha val="11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2076209" y="1762703"/>
            <a:ext cx="13671142" cy="1617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00"/>
              </a:lnSpc>
              <a:buNone/>
            </a:pPr>
            <a:r>
              <a:rPr lang="ru-RU" sz="7000" dirty="0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Задачи на ближайший месяц</a:t>
            </a:r>
            <a:endParaRPr lang="en-US" sz="7000" dirty="0"/>
          </a:p>
        </p:txBody>
      </p:sp>
      <p:sp>
        <p:nvSpPr>
          <p:cNvPr id="18" name="Shape 6"/>
          <p:cNvSpPr/>
          <p:nvPr/>
        </p:nvSpPr>
        <p:spPr>
          <a:xfrm>
            <a:off x="-1905365" y="4614263"/>
            <a:ext cx="26038381" cy="4610510"/>
          </a:xfrm>
          <a:prstGeom prst="roundRect">
            <a:avLst>
              <a:gd name="adj" fmla="val 57435"/>
            </a:avLst>
          </a:prstGeom>
          <a:solidFill>
            <a:srgbClr val="FFD0EC">
              <a:alpha val="100000"/>
            </a:srgbClr>
          </a:solidFill>
          <a:ln/>
        </p:spPr>
      </p:sp>
      <p:pic>
        <p:nvPicPr>
          <p:cNvPr id="7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19184" y="0"/>
            <a:ext cx="7567864" cy="3102694"/>
          </a:xfrm>
          <a:prstGeom prst="rect">
            <a:avLst/>
          </a:prstGeom>
        </p:spPr>
      </p:pic>
      <p:pic>
        <p:nvPicPr>
          <p:cNvPr id="8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7038" y="9867900"/>
            <a:ext cx="15280010" cy="38481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-2096883" y="4593165"/>
            <a:ext cx="21421226" cy="4610510"/>
          </a:xfrm>
          <a:prstGeom prst="roundRect">
            <a:avLst>
              <a:gd name="adj" fmla="val 57435"/>
            </a:avLst>
          </a:prstGeom>
          <a:solidFill>
            <a:srgbClr val="81689D">
              <a:alpha val="100000"/>
            </a:srgbClr>
          </a:solidFill>
          <a:ln/>
        </p:spPr>
      </p:sp>
      <p:sp>
        <p:nvSpPr>
          <p:cNvPr id="10" name="Shape 6"/>
          <p:cNvSpPr/>
          <p:nvPr/>
        </p:nvSpPr>
        <p:spPr>
          <a:xfrm>
            <a:off x="-2096883" y="4593165"/>
            <a:ext cx="15433606" cy="4610510"/>
          </a:xfrm>
          <a:prstGeom prst="roundRect">
            <a:avLst>
              <a:gd name="adj" fmla="val 57435"/>
            </a:avLst>
          </a:prstGeom>
          <a:solidFill>
            <a:srgbClr val="FFD0EC">
              <a:alpha val="100000"/>
            </a:srgbClr>
          </a:solidFill>
          <a:ln/>
        </p:spPr>
      </p:sp>
      <p:sp>
        <p:nvSpPr>
          <p:cNvPr id="11" name="Shape 7"/>
          <p:cNvSpPr/>
          <p:nvPr/>
        </p:nvSpPr>
        <p:spPr>
          <a:xfrm>
            <a:off x="-2997701" y="4593165"/>
            <a:ext cx="10973218" cy="4610510"/>
          </a:xfrm>
          <a:prstGeom prst="roundRect">
            <a:avLst>
              <a:gd name="adj" fmla="val 57435"/>
            </a:avLst>
          </a:prstGeom>
          <a:solidFill>
            <a:srgbClr val="81689D">
              <a:alpha val="100000"/>
            </a:srgbClr>
          </a:solidFill>
          <a:ln/>
        </p:spPr>
      </p:sp>
      <p:sp>
        <p:nvSpPr>
          <p:cNvPr id="12" name="Text 8"/>
          <p:cNvSpPr/>
          <p:nvPr/>
        </p:nvSpPr>
        <p:spPr>
          <a:xfrm>
            <a:off x="13806723" y="6282115"/>
            <a:ext cx="4557477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000" dirty="0">
                <a:solidFill>
                  <a:srgbClr val="FFD0EC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Создание первой версии контента</a:t>
            </a:r>
            <a:endParaRPr lang="en-US" sz="4000" dirty="0"/>
          </a:p>
        </p:txBody>
      </p:sp>
      <p:sp>
        <p:nvSpPr>
          <p:cNvPr id="13" name="Text 9"/>
          <p:cNvSpPr/>
          <p:nvPr/>
        </p:nvSpPr>
        <p:spPr>
          <a:xfrm>
            <a:off x="843238" y="5488822"/>
            <a:ext cx="6624477" cy="2420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000" dirty="0">
                <a:solidFill>
                  <a:srgbClr val="FFD0EC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Посещение конференции </a:t>
            </a:r>
            <a:r>
              <a:rPr lang="ru-RU" sz="4000" dirty="0" smtClean="0">
                <a:solidFill>
                  <a:srgbClr val="FFD0EC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"</a:t>
            </a:r>
            <a:r>
              <a:rPr lang="ru-RU" sz="4000" dirty="0">
                <a:solidFill>
                  <a:srgbClr val="FFD0EC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Неговорящий ребенок: проблемы </a:t>
            </a:r>
            <a:r>
              <a:rPr lang="ru-RU" sz="4000" dirty="0" smtClean="0">
                <a:solidFill>
                  <a:srgbClr val="FFD0EC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и </a:t>
            </a:r>
            <a:r>
              <a:rPr lang="ru-RU" sz="4000" dirty="0">
                <a:solidFill>
                  <a:srgbClr val="FFD0EC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решения" </a:t>
            </a:r>
            <a:endParaRPr lang="en-US" sz="4000" dirty="0"/>
          </a:p>
        </p:txBody>
      </p:sp>
      <p:sp>
        <p:nvSpPr>
          <p:cNvPr id="14" name="Text 10"/>
          <p:cNvSpPr/>
          <p:nvPr/>
        </p:nvSpPr>
        <p:spPr>
          <a:xfrm>
            <a:off x="8547117" y="6282115"/>
            <a:ext cx="3695683" cy="116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000" dirty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Сбор и анализ требований</a:t>
            </a:r>
            <a:endParaRPr lang="en-US" sz="4000" dirty="0"/>
          </a:p>
        </p:txBody>
      </p:sp>
      <p:pic>
        <p:nvPicPr>
          <p:cNvPr id="15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6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7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19670795" y="6282115"/>
            <a:ext cx="3570205" cy="116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000" dirty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План тестирования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8870" y="-584200"/>
            <a:ext cx="25492086" cy="14566900"/>
          </a:xfrm>
          <a:prstGeom prst="rect">
            <a:avLst/>
          </a:prstGeom>
          <a:solidFill>
            <a:srgbClr val="FFE9F6">
              <a:alpha val="35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24387048" cy="1371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827873" y="2634302"/>
            <a:ext cx="11438010" cy="1325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ru-RU" sz="7000" dirty="0" smtClean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</a:rPr>
              <a:t>Заказчик предоставит</a:t>
            </a:r>
            <a:endParaRPr lang="en-US" sz="7000" dirty="0"/>
          </a:p>
        </p:txBody>
      </p:sp>
      <p:sp>
        <p:nvSpPr>
          <p:cNvPr id="5" name="Text 2"/>
          <p:cNvSpPr/>
          <p:nvPr/>
        </p:nvSpPr>
        <p:spPr>
          <a:xfrm>
            <a:off x="4648956" y="5070978"/>
            <a:ext cx="752025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900"/>
              </a:lnSpc>
            </a:pPr>
            <a:r>
              <a:rPr lang="ru-RU" sz="4222" dirty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Доступ к логопедам </a:t>
            </a:r>
            <a:endParaRPr lang="en-US" sz="4222" dirty="0"/>
          </a:p>
        </p:txBody>
      </p:sp>
      <p:sp>
        <p:nvSpPr>
          <p:cNvPr id="6" name="Text 3"/>
          <p:cNvSpPr/>
          <p:nvPr/>
        </p:nvSpPr>
        <p:spPr>
          <a:xfrm>
            <a:off x="4613408" y="9782859"/>
            <a:ext cx="10014981" cy="808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222" dirty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Информацию о целевой аудитории </a:t>
            </a:r>
            <a:endParaRPr lang="en-US" sz="4222" dirty="0"/>
          </a:p>
        </p:txBody>
      </p:sp>
      <p:sp>
        <p:nvSpPr>
          <p:cNvPr id="8" name="Text 5"/>
          <p:cNvSpPr/>
          <p:nvPr/>
        </p:nvSpPr>
        <p:spPr>
          <a:xfrm>
            <a:off x="4648956" y="5714738"/>
            <a:ext cx="16104590" cy="6053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для </a:t>
            </a:r>
            <a:r>
              <a:rPr lang="ru-RU" sz="40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консультаций и обратной связи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452846" y="4807911"/>
            <a:ext cx="1649942" cy="1649736"/>
          </a:xfrm>
          <a:prstGeom prst="ellipse">
            <a:avLst/>
          </a:prstGeom>
          <a:solidFill>
            <a:srgbClr val="81689D">
              <a:alpha val="100000"/>
            </a:srgbClr>
          </a:solidFill>
          <a:ln/>
        </p:spPr>
      </p:sp>
      <p:pic>
        <p:nvPicPr>
          <p:cNvPr id="11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2" name="Image 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3" name="Image 2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4613408" y="7507761"/>
            <a:ext cx="752025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900"/>
              </a:lnSpc>
            </a:pPr>
            <a:r>
              <a:rPr lang="ru-RU" sz="4222" dirty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Входные данные </a:t>
            </a:r>
            <a:endParaRPr lang="en-US" sz="4222" dirty="0"/>
          </a:p>
        </p:txBody>
      </p:sp>
      <p:sp>
        <p:nvSpPr>
          <p:cNvPr id="15" name="Text 5"/>
          <p:cNvSpPr/>
          <p:nvPr/>
        </p:nvSpPr>
        <p:spPr>
          <a:xfrm>
            <a:off x="4567687" y="8094242"/>
            <a:ext cx="18557477" cy="1372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4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 </a:t>
            </a:r>
            <a:r>
              <a:rPr lang="ru-RU" sz="40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ряде существующих методик и исследований в области </a:t>
            </a:r>
            <a:r>
              <a:rPr lang="ru-RU" sz="4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логопедии 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19" name="Shape 6"/>
          <p:cNvSpPr/>
          <p:nvPr/>
        </p:nvSpPr>
        <p:spPr>
          <a:xfrm>
            <a:off x="2452846" y="7183569"/>
            <a:ext cx="1649942" cy="1649736"/>
          </a:xfrm>
          <a:prstGeom prst="ellipse">
            <a:avLst/>
          </a:prstGeom>
          <a:solidFill>
            <a:srgbClr val="81689D">
              <a:alpha val="100000"/>
            </a:srgbClr>
          </a:solidFill>
          <a:ln/>
        </p:spPr>
      </p:sp>
      <p:sp>
        <p:nvSpPr>
          <p:cNvPr id="20" name="Shape 6"/>
          <p:cNvSpPr/>
          <p:nvPr/>
        </p:nvSpPr>
        <p:spPr>
          <a:xfrm>
            <a:off x="2452846" y="9559227"/>
            <a:ext cx="1649942" cy="1649736"/>
          </a:xfrm>
          <a:prstGeom prst="ellipse">
            <a:avLst/>
          </a:prstGeom>
          <a:solidFill>
            <a:srgbClr val="81689D">
              <a:alpha val="100000"/>
            </a:srgbClr>
          </a:solidFill>
          <a:ln/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7175" cy="13716000"/>
          </a:xfrm>
          <a:prstGeom prst="rect">
            <a:avLst/>
          </a:prstGeom>
          <a:solidFill>
            <a:srgbClr val="FFE9F6">
              <a:alpha val="35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6449" y="9886975"/>
            <a:ext cx="13190599" cy="3829025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11018627" cy="352506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86298" y="2787527"/>
            <a:ext cx="3804642" cy="816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ru-RU" sz="7000" dirty="0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</a:rPr>
              <a:t>Ресурсы </a:t>
            </a:r>
            <a:endParaRPr lang="en-US" sz="7000" dirty="0"/>
          </a:p>
        </p:txBody>
      </p:sp>
      <p:pic>
        <p:nvPicPr>
          <p:cNvPr id="14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5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6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sp>
        <p:nvSpPr>
          <p:cNvPr id="17" name="Shape 6"/>
          <p:cNvSpPr/>
          <p:nvPr/>
        </p:nvSpPr>
        <p:spPr>
          <a:xfrm>
            <a:off x="982322" y="5279654"/>
            <a:ext cx="6078878" cy="3566027"/>
          </a:xfrm>
          <a:prstGeom prst="roundRect">
            <a:avLst>
              <a:gd name="adj" fmla="val 16615"/>
            </a:avLst>
          </a:prstGeom>
          <a:solidFill>
            <a:srgbClr val="FFD0EC">
              <a:alpha val="100000"/>
            </a:srgbClr>
          </a:solidFill>
          <a:ln/>
        </p:spPr>
      </p:sp>
      <p:sp>
        <p:nvSpPr>
          <p:cNvPr id="8" name="Прямоугольник 7"/>
          <p:cNvSpPr/>
          <p:nvPr/>
        </p:nvSpPr>
        <p:spPr>
          <a:xfrm>
            <a:off x="982322" y="5755389"/>
            <a:ext cx="54849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0"/>
            <a:r>
              <a:rPr lang="ru-RU" sz="4400" b="1" dirty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Инструменты для дизайна</a:t>
            </a:r>
            <a:endParaRPr lang="en-US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Shape 6"/>
          <p:cNvSpPr/>
          <p:nvPr/>
        </p:nvSpPr>
        <p:spPr>
          <a:xfrm>
            <a:off x="8566127" y="6653540"/>
            <a:ext cx="6650932" cy="2198042"/>
          </a:xfrm>
          <a:prstGeom prst="roundRect">
            <a:avLst>
              <a:gd name="adj" fmla="val 16615"/>
            </a:avLst>
          </a:prstGeom>
          <a:solidFill>
            <a:srgbClr val="FFD0EC">
              <a:alpha val="100000"/>
            </a:srgbClr>
          </a:solidFill>
          <a:ln/>
        </p:spPr>
      </p:sp>
      <p:sp>
        <p:nvSpPr>
          <p:cNvPr id="19" name="Прямоугольник 18"/>
          <p:cNvSpPr/>
          <p:nvPr/>
        </p:nvSpPr>
        <p:spPr>
          <a:xfrm>
            <a:off x="8566127" y="7282011"/>
            <a:ext cx="64484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0"/>
            <a:r>
              <a:rPr lang="ru-RU" sz="4400" b="1" dirty="0" err="1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Прототипирование</a:t>
            </a:r>
            <a:endParaRPr lang="en-US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Shape 6"/>
          <p:cNvSpPr/>
          <p:nvPr/>
        </p:nvSpPr>
        <p:spPr>
          <a:xfrm>
            <a:off x="2481772" y="7409480"/>
            <a:ext cx="5287334" cy="3149453"/>
          </a:xfrm>
          <a:prstGeom prst="roundRect">
            <a:avLst>
              <a:gd name="adj" fmla="val 50000"/>
            </a:avLst>
          </a:prstGeom>
          <a:solidFill>
            <a:srgbClr val="6E6F94"/>
          </a:solidFill>
          <a:ln/>
        </p:spPr>
      </p:sp>
      <p:sp>
        <p:nvSpPr>
          <p:cNvPr id="13" name="Прямоугольник 12"/>
          <p:cNvSpPr/>
          <p:nvPr/>
        </p:nvSpPr>
        <p:spPr>
          <a:xfrm>
            <a:off x="2365531" y="8223111"/>
            <a:ext cx="528189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8000" lvl="0"/>
            <a:r>
              <a:rPr lang="en-US" sz="4400" dirty="0">
                <a:solidFill>
                  <a:srgbClr val="FFF7FC"/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Adobe </a:t>
            </a:r>
            <a:r>
              <a:rPr lang="en-US" sz="44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Illustrator</a:t>
            </a:r>
            <a:r>
              <a:rPr lang="ru-RU" sz="44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 </a:t>
            </a:r>
          </a:p>
          <a:p>
            <a:pPr marL="468000" lvl="0"/>
            <a:r>
              <a:rPr lang="en-US" sz="4400" dirty="0" err="1" smtClean="0">
                <a:solidFill>
                  <a:srgbClr val="FFF7FC"/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Figma</a:t>
            </a:r>
            <a:endParaRPr lang="en-US" sz="4400" dirty="0">
              <a:solidFill>
                <a:srgbClr val="FFF7FC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Shape 6"/>
          <p:cNvSpPr/>
          <p:nvPr/>
        </p:nvSpPr>
        <p:spPr>
          <a:xfrm>
            <a:off x="16549216" y="5279655"/>
            <a:ext cx="6078878" cy="3566026"/>
          </a:xfrm>
          <a:prstGeom prst="roundRect">
            <a:avLst>
              <a:gd name="adj" fmla="val 16615"/>
            </a:avLst>
          </a:prstGeom>
          <a:solidFill>
            <a:srgbClr val="FFD0EC">
              <a:alpha val="100000"/>
            </a:srgbClr>
          </a:solidFill>
          <a:ln/>
        </p:spPr>
      </p:sp>
      <p:sp>
        <p:nvSpPr>
          <p:cNvPr id="24" name="Прямоугольник 23"/>
          <p:cNvSpPr/>
          <p:nvPr/>
        </p:nvSpPr>
        <p:spPr>
          <a:xfrm>
            <a:off x="16549216" y="5775138"/>
            <a:ext cx="54849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0"/>
            <a:r>
              <a:rPr lang="ru-RU" sz="4400" b="1" dirty="0" smtClean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Опросники</a:t>
            </a:r>
            <a:endParaRPr lang="en-US" sz="4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Shape 6"/>
          <p:cNvSpPr/>
          <p:nvPr/>
        </p:nvSpPr>
        <p:spPr>
          <a:xfrm>
            <a:off x="18048666" y="7409480"/>
            <a:ext cx="5287334" cy="3149453"/>
          </a:xfrm>
          <a:prstGeom prst="roundRect">
            <a:avLst>
              <a:gd name="adj" fmla="val 50000"/>
            </a:avLst>
          </a:prstGeom>
          <a:solidFill>
            <a:srgbClr val="6E6F94"/>
          </a:solidFill>
          <a:ln/>
        </p:spPr>
      </p:sp>
      <p:sp>
        <p:nvSpPr>
          <p:cNvPr id="26" name="Прямоугольник 25"/>
          <p:cNvSpPr/>
          <p:nvPr/>
        </p:nvSpPr>
        <p:spPr>
          <a:xfrm>
            <a:off x="18087110" y="8616134"/>
            <a:ext cx="44611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8000"/>
            <a:r>
              <a:rPr lang="ru-RU" sz="4400" dirty="0" err="1" smtClean="0">
                <a:solidFill>
                  <a:srgbClr val="FFF7FC"/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Yandex</a:t>
            </a:r>
            <a:r>
              <a:rPr lang="ru-RU" sz="4400" dirty="0" smtClean="0">
                <a:solidFill>
                  <a:srgbClr val="FFF7FC"/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 </a:t>
            </a:r>
            <a:r>
              <a:rPr lang="ru-RU" sz="4400" dirty="0" err="1" smtClean="0">
                <a:solidFill>
                  <a:srgbClr val="FFF7FC"/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Forms</a:t>
            </a:r>
            <a:endParaRPr lang="en-US" sz="4400" dirty="0">
              <a:solidFill>
                <a:srgbClr val="FFF7F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72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2392" y="-425450"/>
            <a:ext cx="25492086" cy="14566900"/>
          </a:xfrm>
          <a:prstGeom prst="rect">
            <a:avLst/>
          </a:prstGeom>
          <a:solidFill>
            <a:srgbClr val="FFE9F6">
              <a:alpha val="35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" y="0"/>
            <a:ext cx="24387048" cy="1371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60532" y="995743"/>
            <a:ext cx="3767434" cy="974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ru-RU" sz="7000" dirty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А</a:t>
            </a:r>
            <a:r>
              <a:rPr lang="ru-RU" sz="7000" dirty="0" smtClean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налоги</a:t>
            </a:r>
            <a:endParaRPr lang="en-US" sz="7000" dirty="0"/>
          </a:p>
        </p:txBody>
      </p:sp>
      <p:pic>
        <p:nvPicPr>
          <p:cNvPr id="12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3" name="Image 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4" name="Image 2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34448" y="2732533"/>
            <a:ext cx="3711937" cy="1578982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16" name="Shape 6"/>
          <p:cNvSpPr/>
          <p:nvPr/>
        </p:nvSpPr>
        <p:spPr>
          <a:xfrm>
            <a:off x="334449" y="7218686"/>
            <a:ext cx="3711938" cy="2443064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17" name="Shape 6"/>
          <p:cNvSpPr/>
          <p:nvPr/>
        </p:nvSpPr>
        <p:spPr>
          <a:xfrm>
            <a:off x="332567" y="4582202"/>
            <a:ext cx="3711936" cy="2407666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5" name="Text 2"/>
          <p:cNvSpPr/>
          <p:nvPr/>
        </p:nvSpPr>
        <p:spPr>
          <a:xfrm>
            <a:off x="629804" y="3095877"/>
            <a:ext cx="3101158" cy="893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900"/>
              </a:lnSpc>
            </a:pPr>
            <a:r>
              <a:rPr lang="ru-RU" sz="4000" b="1" dirty="0">
                <a:latin typeface="Geologica Thin" pitchFamily="2" charset="0"/>
              </a:rPr>
              <a:t>Название аналога</a:t>
            </a:r>
            <a:endParaRPr lang="en-US" sz="4000" dirty="0">
              <a:latin typeface="Geologica Thin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04371" y="7440777"/>
            <a:ext cx="3967922" cy="1974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b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Слоговая структура слова из дерева пособие </a:t>
            </a:r>
            <a:endParaRPr lang="ru-RU" sz="2700" b="1" dirty="0" smtClean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r>
              <a:rPr lang="ru-RU" sz="2700" b="1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для </a:t>
            </a:r>
            <a:r>
              <a:rPr lang="ru-RU" sz="2700" b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логопеда </a:t>
            </a:r>
            <a:endParaRPr lang="ru-RU" sz="2700" b="1" dirty="0" smtClean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r>
              <a:rPr lang="ru-RU" sz="2700" b="1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по </a:t>
            </a:r>
            <a:r>
              <a:rPr lang="ru-RU" sz="2700" b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А.К. Марковой</a:t>
            </a:r>
          </a:p>
        </p:txBody>
      </p:sp>
      <p:sp>
        <p:nvSpPr>
          <p:cNvPr id="44" name="Shape 6"/>
          <p:cNvSpPr/>
          <p:nvPr/>
        </p:nvSpPr>
        <p:spPr>
          <a:xfrm>
            <a:off x="332567" y="9888222"/>
            <a:ext cx="3711936" cy="2443064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8" name="Text 5"/>
          <p:cNvSpPr/>
          <p:nvPr/>
        </p:nvSpPr>
        <p:spPr>
          <a:xfrm>
            <a:off x="434306" y="5158366"/>
            <a:ext cx="4087270" cy="1207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b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Детское домино "</a:t>
            </a:r>
            <a:r>
              <a:rPr lang="ru-RU" sz="2700" b="1" dirty="0" err="1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Логодомино</a:t>
            </a:r>
            <a:r>
              <a:rPr lang="ru-RU" sz="2700" b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 </a:t>
            </a:r>
            <a:endParaRPr lang="ru-RU" sz="2700" b="1" dirty="0" smtClean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r>
              <a:rPr lang="ru-RU" sz="2700" b="1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Слово </a:t>
            </a:r>
            <a:r>
              <a:rPr lang="ru-RU" sz="2700" b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из слогов"</a:t>
            </a:r>
            <a:endParaRPr lang="en-US" sz="2700" b="1" dirty="0">
              <a:latin typeface="Century Gothic" panose="020B0502020202020204" pitchFamily="34" charset="0"/>
            </a:endParaRPr>
          </a:p>
        </p:txBody>
      </p:sp>
      <p:sp>
        <p:nvSpPr>
          <p:cNvPr id="18" name="Shape 6"/>
          <p:cNvSpPr/>
          <p:nvPr/>
        </p:nvSpPr>
        <p:spPr>
          <a:xfrm>
            <a:off x="4143089" y="2732533"/>
            <a:ext cx="2771564" cy="1578982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19" name="Text 2"/>
          <p:cNvSpPr/>
          <p:nvPr/>
        </p:nvSpPr>
        <p:spPr>
          <a:xfrm>
            <a:off x="3765882" y="3312149"/>
            <a:ext cx="3440931" cy="46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900"/>
              </a:lnSpc>
            </a:pPr>
            <a:r>
              <a:rPr lang="ru-RU" sz="4000" b="1" dirty="0" smtClean="0">
                <a:latin typeface="Geologica Thin" pitchFamily="2" charset="0"/>
              </a:rPr>
              <a:t>Стоимость</a:t>
            </a:r>
            <a:endParaRPr lang="en-US" sz="4000" dirty="0">
              <a:latin typeface="Geologica Thin" pitchFamily="2" charset="0"/>
            </a:endParaRPr>
          </a:p>
        </p:txBody>
      </p:sp>
      <p:sp>
        <p:nvSpPr>
          <p:cNvPr id="20" name="Text 4"/>
          <p:cNvSpPr/>
          <p:nvPr/>
        </p:nvSpPr>
        <p:spPr>
          <a:xfrm>
            <a:off x="393641" y="10321127"/>
            <a:ext cx="3971644" cy="1491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b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Карточки развивающие </a:t>
            </a:r>
            <a:endParaRPr lang="ru-RU" sz="2700" b="1" dirty="0" smtClean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r>
              <a:rPr lang="ru-RU" sz="2700" b="1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«</a:t>
            </a:r>
            <a:r>
              <a:rPr lang="ru-RU" sz="2700" b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Старт речи» Виктория Бунина</a:t>
            </a:r>
          </a:p>
        </p:txBody>
      </p:sp>
      <p:sp>
        <p:nvSpPr>
          <p:cNvPr id="21" name="Shape 6"/>
          <p:cNvSpPr/>
          <p:nvPr/>
        </p:nvSpPr>
        <p:spPr>
          <a:xfrm>
            <a:off x="4148621" y="4576015"/>
            <a:ext cx="2766754" cy="2413853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22" name="Shape 6"/>
          <p:cNvSpPr/>
          <p:nvPr/>
        </p:nvSpPr>
        <p:spPr>
          <a:xfrm>
            <a:off x="4142185" y="7220573"/>
            <a:ext cx="2772350" cy="2441178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23" name="Shape 6"/>
          <p:cNvSpPr/>
          <p:nvPr/>
        </p:nvSpPr>
        <p:spPr>
          <a:xfrm>
            <a:off x="4148621" y="9890081"/>
            <a:ext cx="2766754" cy="2441205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24" name="Text 5"/>
          <p:cNvSpPr/>
          <p:nvPr/>
        </p:nvSpPr>
        <p:spPr>
          <a:xfrm>
            <a:off x="4623315" y="5556582"/>
            <a:ext cx="1768526" cy="410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950 руб.</a:t>
            </a:r>
            <a:endParaRPr lang="en-US" sz="3000" dirty="0">
              <a:latin typeface="Century Gothic" panose="020B0502020202020204" pitchFamily="34" charset="0"/>
            </a:endParaRPr>
          </a:p>
        </p:txBody>
      </p:sp>
      <p:sp>
        <p:nvSpPr>
          <p:cNvPr id="25" name="Text 5"/>
          <p:cNvSpPr/>
          <p:nvPr/>
        </p:nvSpPr>
        <p:spPr>
          <a:xfrm>
            <a:off x="4710272" y="8246712"/>
            <a:ext cx="1633420" cy="362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600 руб.</a:t>
            </a:r>
            <a:endParaRPr lang="en-US" sz="3000" dirty="0">
              <a:latin typeface="Century Gothic" panose="020B0502020202020204" pitchFamily="34" charset="0"/>
            </a:endParaRPr>
          </a:p>
        </p:txBody>
      </p:sp>
      <p:sp>
        <p:nvSpPr>
          <p:cNvPr id="26" name="Text 5"/>
          <p:cNvSpPr/>
          <p:nvPr/>
        </p:nvSpPr>
        <p:spPr>
          <a:xfrm>
            <a:off x="4675459" y="10762071"/>
            <a:ext cx="1621776" cy="609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550 руб.</a:t>
            </a:r>
            <a:endParaRPr lang="en-US" sz="3000" dirty="0">
              <a:latin typeface="Century Gothic" panose="020B0502020202020204" pitchFamily="34" charset="0"/>
            </a:endParaRPr>
          </a:p>
        </p:txBody>
      </p:sp>
      <p:sp>
        <p:nvSpPr>
          <p:cNvPr id="27" name="Shape 6"/>
          <p:cNvSpPr/>
          <p:nvPr/>
        </p:nvSpPr>
        <p:spPr>
          <a:xfrm>
            <a:off x="6992899" y="2732534"/>
            <a:ext cx="6617428" cy="1578981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29" name="Shape 6"/>
          <p:cNvSpPr/>
          <p:nvPr/>
        </p:nvSpPr>
        <p:spPr>
          <a:xfrm>
            <a:off x="6992898" y="4582202"/>
            <a:ext cx="6617430" cy="2407666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34" name="Shape 6"/>
          <p:cNvSpPr/>
          <p:nvPr/>
        </p:nvSpPr>
        <p:spPr>
          <a:xfrm>
            <a:off x="6992898" y="7218686"/>
            <a:ext cx="6617429" cy="2443065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35" name="Shape 6"/>
          <p:cNvSpPr/>
          <p:nvPr/>
        </p:nvSpPr>
        <p:spPr>
          <a:xfrm>
            <a:off x="6992898" y="9888222"/>
            <a:ext cx="6617429" cy="2443064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37" name="Text 2"/>
          <p:cNvSpPr/>
          <p:nvPr/>
        </p:nvSpPr>
        <p:spPr>
          <a:xfrm>
            <a:off x="7772465" y="3328029"/>
            <a:ext cx="4844231" cy="428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900"/>
              </a:lnSpc>
            </a:pPr>
            <a:r>
              <a:rPr lang="ru-RU" sz="4000" b="1" dirty="0" smtClean="0">
                <a:latin typeface="Geologica Thin" pitchFamily="2" charset="0"/>
              </a:rPr>
              <a:t>Вариативность</a:t>
            </a:r>
            <a:endParaRPr lang="en-US" sz="4000" dirty="0">
              <a:latin typeface="Geologica Thin" pitchFamily="2" charset="0"/>
            </a:endParaRPr>
          </a:p>
        </p:txBody>
      </p:sp>
      <p:sp>
        <p:nvSpPr>
          <p:cNvPr id="39" name="Text 5"/>
          <p:cNvSpPr/>
          <p:nvPr/>
        </p:nvSpPr>
        <p:spPr>
          <a:xfrm>
            <a:off x="7073957" y="5000727"/>
            <a:ext cx="6701548" cy="1522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легкие правила. основано </a:t>
            </a:r>
          </a:p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на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принципах логопедии и помогает развивать фонематическое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восприятие и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речевые навыки</a:t>
            </a:r>
            <a:endParaRPr lang="en-US" sz="2700" dirty="0">
              <a:latin typeface="Century Gothic" panose="020B0502020202020204" pitchFamily="34" charset="0"/>
            </a:endParaRPr>
          </a:p>
        </p:txBody>
      </p:sp>
      <p:sp>
        <p:nvSpPr>
          <p:cNvPr id="41" name="Text 5"/>
          <p:cNvSpPr/>
          <p:nvPr/>
        </p:nvSpPr>
        <p:spPr>
          <a:xfrm>
            <a:off x="7051365" y="7651689"/>
            <a:ext cx="6508163" cy="1552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пособие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может быть менее увлекательным и занимательным, так как не включает игровых механик и элемент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соревнования</a:t>
            </a:r>
            <a:endParaRPr lang="en-US" sz="2700" dirty="0">
              <a:latin typeface="Century Gothic" panose="020B0502020202020204" pitchFamily="34" charset="0"/>
            </a:endParaRPr>
          </a:p>
        </p:txBody>
      </p:sp>
      <p:sp>
        <p:nvSpPr>
          <p:cNvPr id="43" name="Text 5"/>
          <p:cNvSpPr/>
          <p:nvPr/>
        </p:nvSpPr>
        <p:spPr>
          <a:xfrm>
            <a:off x="7048557" y="10307168"/>
            <a:ext cx="4621381" cy="1519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в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ключает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приложение, поддерживающее игру и добавляющее новые способы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обучения</a:t>
            </a:r>
            <a:endParaRPr lang="en-US" sz="2700" dirty="0">
              <a:latin typeface="Century Gothic" panose="020B0502020202020204" pitchFamily="34" charset="0"/>
            </a:endParaRPr>
          </a:p>
        </p:txBody>
      </p:sp>
      <p:sp>
        <p:nvSpPr>
          <p:cNvPr id="45" name="Shape 6"/>
          <p:cNvSpPr/>
          <p:nvPr/>
        </p:nvSpPr>
        <p:spPr>
          <a:xfrm>
            <a:off x="13705833" y="2737266"/>
            <a:ext cx="4944939" cy="1578982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46" name="Text 2"/>
          <p:cNvSpPr/>
          <p:nvPr/>
        </p:nvSpPr>
        <p:spPr>
          <a:xfrm>
            <a:off x="13789612" y="3090799"/>
            <a:ext cx="4844231" cy="90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900"/>
              </a:lnSpc>
            </a:pPr>
            <a:r>
              <a:rPr lang="ru-RU" sz="4000" b="1" dirty="0" smtClean="0">
                <a:latin typeface="Geologica Thin" pitchFamily="2" charset="0"/>
              </a:rPr>
              <a:t>Поддержка </a:t>
            </a:r>
          </a:p>
          <a:p>
            <a:pPr algn="ctr">
              <a:lnSpc>
                <a:spcPts val="3900"/>
              </a:lnSpc>
            </a:pPr>
            <a:r>
              <a:rPr lang="ru-RU" sz="4000" b="1" dirty="0" smtClean="0">
                <a:latin typeface="Geologica Thin" pitchFamily="2" charset="0"/>
              </a:rPr>
              <a:t>и отзывы</a:t>
            </a:r>
            <a:endParaRPr lang="en-US" sz="4000" dirty="0">
              <a:latin typeface="Geologica Thin" pitchFamily="2" charset="0"/>
            </a:endParaRPr>
          </a:p>
        </p:txBody>
      </p:sp>
      <p:sp>
        <p:nvSpPr>
          <p:cNvPr id="47" name="Shape 6"/>
          <p:cNvSpPr/>
          <p:nvPr/>
        </p:nvSpPr>
        <p:spPr>
          <a:xfrm>
            <a:off x="13705832" y="4582203"/>
            <a:ext cx="4944941" cy="2407666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48" name="Text 5"/>
          <p:cNvSpPr/>
          <p:nvPr/>
        </p:nvSpPr>
        <p:spPr>
          <a:xfrm>
            <a:off x="13772685" y="4969565"/>
            <a:ext cx="4878087" cy="1584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есть номер телефона. </a:t>
            </a:r>
          </a:p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простота использования </a:t>
            </a:r>
          </a:p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положительное влияние на внимание детей</a:t>
            </a:r>
          </a:p>
          <a:p>
            <a:endParaRPr lang="ru-RU" sz="2700" dirty="0" smtClean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endParaRPr lang="ru-RU" sz="2700" dirty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  <a:p>
            <a:endParaRPr lang="ru-RU" sz="2700" dirty="0" smtClean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  <p:sp>
        <p:nvSpPr>
          <p:cNvPr id="49" name="Shape 6"/>
          <p:cNvSpPr/>
          <p:nvPr/>
        </p:nvSpPr>
        <p:spPr>
          <a:xfrm>
            <a:off x="13705834" y="7218335"/>
            <a:ext cx="4944938" cy="2443415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50" name="Text 5"/>
          <p:cNvSpPr/>
          <p:nvPr/>
        </p:nvSpPr>
        <p:spPr>
          <a:xfrm>
            <a:off x="13767082" y="7634847"/>
            <a:ext cx="4828819" cy="1586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</a:rPr>
              <a:t>есть номер телефона.</a:t>
            </a:r>
          </a:p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</a:rPr>
              <a:t>пользователям не нравится отсутствие слов (только изображения)</a:t>
            </a:r>
            <a:endParaRPr lang="ru-RU" sz="2700" dirty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Shape 6"/>
          <p:cNvSpPr/>
          <p:nvPr/>
        </p:nvSpPr>
        <p:spPr>
          <a:xfrm>
            <a:off x="13705833" y="9872447"/>
            <a:ext cx="4944939" cy="2441205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52" name="Text 5"/>
          <p:cNvSpPr/>
          <p:nvPr/>
        </p:nvSpPr>
        <p:spPr>
          <a:xfrm>
            <a:off x="13767082" y="10077943"/>
            <a:ext cx="5215623" cy="197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есть номер телефона.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отзывы в основном положительные, но есть и клиенты, которые жалуются на качество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карточек</a:t>
            </a:r>
            <a:endParaRPr lang="en-US" sz="2700" dirty="0">
              <a:latin typeface="Century Gothic" panose="020B0502020202020204" pitchFamily="34" charset="0"/>
            </a:endParaRPr>
          </a:p>
        </p:txBody>
      </p:sp>
      <p:sp>
        <p:nvSpPr>
          <p:cNvPr id="53" name="Shape 6"/>
          <p:cNvSpPr/>
          <p:nvPr/>
        </p:nvSpPr>
        <p:spPr>
          <a:xfrm>
            <a:off x="18729778" y="2730913"/>
            <a:ext cx="5281789" cy="1578982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54" name="Text 2"/>
          <p:cNvSpPr/>
          <p:nvPr/>
        </p:nvSpPr>
        <p:spPr>
          <a:xfrm>
            <a:off x="18938080" y="3328029"/>
            <a:ext cx="4844231" cy="428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900"/>
              </a:lnSpc>
            </a:pPr>
            <a:r>
              <a:rPr lang="ru-RU" sz="4000" b="1" dirty="0" smtClean="0">
                <a:latin typeface="Geologica Thin" pitchFamily="2" charset="0"/>
              </a:rPr>
              <a:t>Адаптивность</a:t>
            </a:r>
            <a:endParaRPr lang="en-US" sz="4000" dirty="0">
              <a:latin typeface="Geologica Thin" pitchFamily="2" charset="0"/>
            </a:endParaRPr>
          </a:p>
        </p:txBody>
      </p:sp>
      <p:sp>
        <p:nvSpPr>
          <p:cNvPr id="55" name="Shape 6"/>
          <p:cNvSpPr/>
          <p:nvPr/>
        </p:nvSpPr>
        <p:spPr>
          <a:xfrm>
            <a:off x="18729777" y="4575850"/>
            <a:ext cx="5281790" cy="2407666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56" name="Text 5"/>
          <p:cNvSpPr/>
          <p:nvPr/>
        </p:nvSpPr>
        <p:spPr>
          <a:xfrm>
            <a:off x="18809187" y="5171664"/>
            <a:ext cx="5202380" cy="1180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игра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может стать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однообразной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после нескольких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партий</a:t>
            </a:r>
            <a:endParaRPr lang="en-US" sz="2700" dirty="0">
              <a:latin typeface="Century Gothic" panose="020B0502020202020204" pitchFamily="34" charset="0"/>
            </a:endParaRPr>
          </a:p>
        </p:txBody>
      </p:sp>
      <p:sp>
        <p:nvSpPr>
          <p:cNvPr id="57" name="Shape 6"/>
          <p:cNvSpPr/>
          <p:nvPr/>
        </p:nvSpPr>
        <p:spPr>
          <a:xfrm>
            <a:off x="18729779" y="7211982"/>
            <a:ext cx="5281788" cy="2443415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58" name="Text 5"/>
          <p:cNvSpPr/>
          <p:nvPr/>
        </p:nvSpPr>
        <p:spPr>
          <a:xfrm>
            <a:off x="18822135" y="7628896"/>
            <a:ext cx="5199364" cy="159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</a:rPr>
              <a:t>деревянные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</a:rPr>
              <a:t>карточки более устойчивы и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</a:rPr>
              <a:t>долговечны, </a:t>
            </a:r>
          </a:p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</a:rPr>
              <a:t>что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</a:rPr>
              <a:t>делает их экономически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</a:rPr>
              <a:t>целесообразными</a:t>
            </a:r>
            <a:endParaRPr lang="en-US" sz="2700" dirty="0">
              <a:latin typeface="Century Gothic" panose="020B0502020202020204" pitchFamily="34" charset="0"/>
            </a:endParaRPr>
          </a:p>
        </p:txBody>
      </p:sp>
      <p:sp>
        <p:nvSpPr>
          <p:cNvPr id="59" name="Shape 6"/>
          <p:cNvSpPr/>
          <p:nvPr/>
        </p:nvSpPr>
        <p:spPr>
          <a:xfrm>
            <a:off x="18729778" y="9866094"/>
            <a:ext cx="5281789" cy="2441205"/>
          </a:xfrm>
          <a:prstGeom prst="rect">
            <a:avLst/>
          </a:prstGeom>
          <a:solidFill>
            <a:srgbClr val="FFF7FC"/>
          </a:solidFill>
          <a:ln/>
        </p:spPr>
      </p:sp>
      <p:sp>
        <p:nvSpPr>
          <p:cNvPr id="60" name="Text 5"/>
          <p:cNvSpPr/>
          <p:nvPr/>
        </p:nvSpPr>
        <p:spPr>
          <a:xfrm>
            <a:off x="18822478" y="10064714"/>
            <a:ext cx="5137633" cy="2004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множество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уровней и типов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заданий. Зависимость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от </a:t>
            </a:r>
            <a:r>
              <a:rPr lang="ru-RU" sz="2700" dirty="0" err="1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интернет-соединения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 </a:t>
            </a:r>
            <a:r>
              <a:rPr lang="ru-RU" sz="2700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может ограничить использование в определенных </a:t>
            </a:r>
            <a:r>
              <a:rPr lang="ru-RU" sz="27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rPr>
              <a:t>условиях</a:t>
            </a:r>
            <a:endParaRPr lang="ru-RU" sz="2700" dirty="0">
              <a:solidFill>
                <a:srgbClr val="1F2544">
                  <a:alpha val="100000"/>
                </a:srgbClr>
              </a:solidFill>
              <a:latin typeface="Century Gothic" panose="020B0502020202020204" pitchFamily="34" charset="0"/>
              <a:ea typeface="Geologica Thin" pitchFamily="34" charset="-122"/>
              <a:cs typeface="Geologica Thin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8870" y="-584200"/>
            <a:ext cx="25492086" cy="14566900"/>
          </a:xfrm>
          <a:prstGeom prst="rect">
            <a:avLst/>
          </a:prstGeom>
          <a:solidFill>
            <a:srgbClr val="FFE9F6">
              <a:alpha val="100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67708" y="11595100"/>
            <a:ext cx="7519340" cy="2120900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7814230" cy="326454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840305" y="871532"/>
            <a:ext cx="6990107" cy="1617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00"/>
              </a:lnSpc>
              <a:buNone/>
            </a:pPr>
            <a:r>
              <a:rPr lang="en-US" sz="7000" dirty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Наша команда</a:t>
            </a:r>
            <a:endParaRPr lang="en-US" sz="7000" dirty="0">
              <a:solidFill>
                <a:srgbClr val="6E6F94"/>
              </a:solidFill>
            </a:endParaRPr>
          </a:p>
        </p:txBody>
      </p:sp>
      <p:pic>
        <p:nvPicPr>
          <p:cNvPr id="10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1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2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sp>
        <p:nvSpPr>
          <p:cNvPr id="23" name="Text 5"/>
          <p:cNvSpPr/>
          <p:nvPr/>
        </p:nvSpPr>
        <p:spPr>
          <a:xfrm>
            <a:off x="10222189" y="9241897"/>
            <a:ext cx="4367665" cy="57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3600" b="1" dirty="0">
              <a:solidFill>
                <a:srgbClr val="6E6F94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8904653" y="2767844"/>
            <a:ext cx="6560910" cy="10080079"/>
            <a:chOff x="8904653" y="2767844"/>
            <a:chExt cx="6560910" cy="10080079"/>
          </a:xfrm>
        </p:grpSpPr>
        <p:sp>
          <p:nvSpPr>
            <p:cNvPr id="6" name="Shape 2"/>
            <p:cNvSpPr/>
            <p:nvPr/>
          </p:nvSpPr>
          <p:spPr>
            <a:xfrm>
              <a:off x="8904653" y="3539612"/>
              <a:ext cx="6560910" cy="9232490"/>
            </a:xfrm>
            <a:prstGeom prst="roundRect">
              <a:avLst>
                <a:gd name="adj" fmla="val 8019"/>
              </a:avLst>
            </a:prstGeom>
            <a:solidFill>
              <a:srgbClr val="FFFFFF">
                <a:alpha val="100000"/>
              </a:srgbClr>
            </a:solidFill>
            <a:ln/>
            <a:effectLst>
              <a:outerShdw blurRad="457200" dist="50800" dir="16200000" algn="bl" rotWithShape="0">
                <a:srgbClr val="FFD0EC">
                  <a:alpha val="100000"/>
                </a:srgbClr>
              </a:outerShdw>
            </a:effectLst>
          </p:spPr>
        </p:sp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21031"/>
            <a:stretch/>
          </p:blipFill>
          <p:spPr>
            <a:xfrm>
              <a:off x="9853089" y="2767844"/>
              <a:ext cx="4500563" cy="47489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ext 2"/>
            <p:cNvSpPr/>
            <p:nvPr/>
          </p:nvSpPr>
          <p:spPr>
            <a:xfrm>
              <a:off x="9576089" y="8042299"/>
              <a:ext cx="5218037" cy="10471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900"/>
                </a:lnSpc>
                <a:buNone/>
              </a:pPr>
              <a:r>
                <a:rPr lang="ru-RU" sz="4400" b="1" dirty="0" smtClean="0">
                  <a:solidFill>
                    <a:srgbClr val="6E6F94"/>
                  </a:solidFill>
                  <a:latin typeface="Geologica Medium" pitchFamily="34" charset="0"/>
                  <a:ea typeface="Geologica Medium" pitchFamily="34" charset="-122"/>
                  <a:cs typeface="Geologica Medium" pitchFamily="34" charset="-120"/>
                </a:rPr>
                <a:t>ЮРАСОВА </a:t>
              </a:r>
              <a:r>
                <a:rPr lang="ru-RU" sz="4400" b="1" dirty="0" smtClean="0">
                  <a:solidFill>
                    <a:srgbClr val="6E6F94"/>
                  </a:solidFill>
                  <a:latin typeface="Geologica Medium" pitchFamily="34" charset="0"/>
                </a:rPr>
                <a:t>Диана</a:t>
              </a:r>
              <a:endParaRPr lang="en-US" sz="4400" b="1" dirty="0">
                <a:solidFill>
                  <a:srgbClr val="6E6F94"/>
                </a:solidFill>
              </a:endParaRPr>
            </a:p>
          </p:txBody>
        </p:sp>
        <p:sp>
          <p:nvSpPr>
            <p:cNvPr id="16" name="Text 5"/>
            <p:cNvSpPr/>
            <p:nvPr/>
          </p:nvSpPr>
          <p:spPr>
            <a:xfrm>
              <a:off x="9919539" y="9089497"/>
              <a:ext cx="4367665" cy="57651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ru-RU" sz="3600" b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Лидер</a:t>
              </a: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ru-RU" sz="3600" b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Генератор идей </a:t>
              </a:r>
              <a:endParaRPr lang="en-US" sz="3600" b="1" dirty="0">
                <a:solidFill>
                  <a:srgbClr val="6E6F9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Text 5"/>
            <p:cNvSpPr/>
            <p:nvPr/>
          </p:nvSpPr>
          <p:spPr>
            <a:xfrm>
              <a:off x="9232101" y="10853268"/>
              <a:ext cx="6233462" cy="1994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ru-RU" sz="2800" i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организация работы, постановка </a:t>
              </a:r>
            </a:p>
            <a:p>
              <a:r>
                <a:rPr lang="ru-RU" sz="2800" i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и распределение задач, разработка концепции игры</a:t>
              </a: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954307" y="3539612"/>
            <a:ext cx="6560910" cy="9232490"/>
            <a:chOff x="954307" y="3539612"/>
            <a:chExt cx="6560910" cy="9232490"/>
          </a:xfrm>
        </p:grpSpPr>
        <p:sp>
          <p:nvSpPr>
            <p:cNvPr id="5" name="Shape 1"/>
            <p:cNvSpPr/>
            <p:nvPr/>
          </p:nvSpPr>
          <p:spPr>
            <a:xfrm>
              <a:off x="954307" y="3539612"/>
              <a:ext cx="6560910" cy="9232490"/>
            </a:xfrm>
            <a:prstGeom prst="roundRect">
              <a:avLst>
                <a:gd name="adj" fmla="val 8019"/>
              </a:avLst>
            </a:prstGeom>
            <a:solidFill>
              <a:srgbClr val="FFFFFF">
                <a:alpha val="100000"/>
              </a:srgbClr>
            </a:solidFill>
            <a:ln/>
            <a:effectLst>
              <a:outerShdw blurRad="457200" dist="50800" dir="16200000" algn="bl" rotWithShape="0">
                <a:srgbClr val="FFD0EC">
                  <a:alpha val="100000"/>
                </a:srgbClr>
              </a:outerShdw>
            </a:effec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3" name="Text 2"/>
            <p:cNvSpPr/>
            <p:nvPr/>
          </p:nvSpPr>
          <p:spPr>
            <a:xfrm>
              <a:off x="1627841" y="8042299"/>
              <a:ext cx="5385203" cy="96906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900"/>
                </a:lnSpc>
                <a:buNone/>
              </a:pPr>
              <a:r>
                <a:rPr lang="ru-RU" sz="4400" dirty="0" smtClean="0">
                  <a:solidFill>
                    <a:srgbClr val="1F2544">
                      <a:alpha val="100000"/>
                    </a:srgbClr>
                  </a:solidFill>
                  <a:latin typeface="Geologica Medium" pitchFamily="34" charset="0"/>
                  <a:ea typeface="Geologica Medium" pitchFamily="34" charset="-122"/>
                  <a:cs typeface="Geologica Medium" pitchFamily="34" charset="-120"/>
                </a:rPr>
                <a:t>ГОРДИКОВА</a:t>
              </a:r>
            </a:p>
            <a:p>
              <a:pPr marL="0" indent="0" algn="l">
                <a:lnSpc>
                  <a:spcPts val="3900"/>
                </a:lnSpc>
                <a:buNone/>
              </a:pPr>
              <a:r>
                <a:rPr lang="ru-RU" sz="4400" dirty="0" smtClean="0">
                  <a:solidFill>
                    <a:srgbClr val="1F2544">
                      <a:alpha val="100000"/>
                    </a:srgbClr>
                  </a:solidFill>
                  <a:latin typeface="Geologica Medium" pitchFamily="34" charset="0"/>
                </a:rPr>
                <a:t>Ирина Васильевна</a:t>
              </a:r>
              <a:endParaRPr lang="en-US" sz="4400" dirty="0"/>
            </a:p>
          </p:txBody>
        </p:sp>
        <p:sp>
          <p:nvSpPr>
            <p:cNvPr id="18" name="Text 5"/>
            <p:cNvSpPr/>
            <p:nvPr/>
          </p:nvSpPr>
          <p:spPr>
            <a:xfrm>
              <a:off x="2136611" y="9596530"/>
              <a:ext cx="4367665" cy="57651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ru-RU" sz="3600" b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Наставник </a:t>
              </a:r>
              <a:endParaRPr lang="en-US" sz="3600" b="1" dirty="0">
                <a:solidFill>
                  <a:srgbClr val="6E6F94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6859129" y="2767844"/>
            <a:ext cx="6560910" cy="10004258"/>
            <a:chOff x="16859129" y="2767844"/>
            <a:chExt cx="6560910" cy="10004258"/>
          </a:xfrm>
        </p:grpSpPr>
        <p:sp>
          <p:nvSpPr>
            <p:cNvPr id="20" name="Shape 1"/>
            <p:cNvSpPr/>
            <p:nvPr/>
          </p:nvSpPr>
          <p:spPr>
            <a:xfrm>
              <a:off x="16859129" y="3539612"/>
              <a:ext cx="6560910" cy="9232490"/>
            </a:xfrm>
            <a:prstGeom prst="roundRect">
              <a:avLst>
                <a:gd name="adj" fmla="val 8019"/>
              </a:avLst>
            </a:prstGeom>
            <a:solidFill>
              <a:srgbClr val="FFFFFF">
                <a:alpha val="100000"/>
              </a:srgbClr>
            </a:solidFill>
            <a:ln/>
            <a:effectLst>
              <a:outerShdw blurRad="457200" dist="50800" dir="16200000" algn="bl" rotWithShape="0">
                <a:srgbClr val="FFD0EC">
                  <a:alpha val="100000"/>
                </a:srgbClr>
              </a:outerShdw>
            </a:effectLst>
          </p:spPr>
        </p:sp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14"/>
            <a:srcRect l="39925" t="14112" r="9161" b="17595"/>
            <a:stretch/>
          </p:blipFill>
          <p:spPr>
            <a:xfrm>
              <a:off x="17777357" y="2767844"/>
              <a:ext cx="4724454" cy="47489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2" name="Text 2"/>
            <p:cNvSpPr/>
            <p:nvPr/>
          </p:nvSpPr>
          <p:spPr>
            <a:xfrm>
              <a:off x="17673387" y="8043655"/>
              <a:ext cx="4932393" cy="10471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900"/>
                </a:lnSpc>
                <a:buNone/>
              </a:pPr>
              <a:r>
                <a:rPr lang="ru-RU" sz="4400" b="1" dirty="0" smtClean="0">
                  <a:solidFill>
                    <a:srgbClr val="6E6F94"/>
                  </a:solidFill>
                  <a:latin typeface="Geologica Medium" pitchFamily="34" charset="0"/>
                  <a:ea typeface="Geologica Medium" pitchFamily="34" charset="-122"/>
                  <a:cs typeface="Geologica Medium" pitchFamily="34" charset="-120"/>
                </a:rPr>
                <a:t>ПЛЕТНЕВА Дарья </a:t>
              </a:r>
              <a:endParaRPr lang="en-US" sz="4400" b="1" dirty="0">
                <a:solidFill>
                  <a:srgbClr val="6E6F94"/>
                </a:solidFill>
              </a:endParaRPr>
            </a:p>
          </p:txBody>
        </p:sp>
        <p:sp>
          <p:nvSpPr>
            <p:cNvPr id="24" name="Text 5"/>
            <p:cNvSpPr/>
            <p:nvPr/>
          </p:nvSpPr>
          <p:spPr>
            <a:xfrm>
              <a:off x="18082870" y="9090853"/>
              <a:ext cx="4367665" cy="57651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ru-RU" sz="3600" b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Дизайнер</a:t>
              </a:r>
              <a:endParaRPr lang="en-US" sz="3600" b="1" dirty="0">
                <a:solidFill>
                  <a:srgbClr val="6E6F9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Text 5"/>
            <p:cNvSpPr/>
            <p:nvPr/>
          </p:nvSpPr>
          <p:spPr>
            <a:xfrm>
              <a:off x="17306188" y="10742514"/>
              <a:ext cx="5351762" cy="1994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ru-RU" sz="2800" i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разработка </a:t>
              </a:r>
              <a:r>
                <a:rPr lang="ru-RU" sz="2800" i="1" dirty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визуального оформления игры, создание игровых </a:t>
              </a:r>
              <a:r>
                <a:rPr lang="ru-RU" sz="2800" i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компонентов, оформление презентаций</a:t>
              </a:r>
            </a:p>
          </p:txBody>
        </p:sp>
      </p:grpSp>
      <p:pic>
        <p:nvPicPr>
          <p:cNvPr id="1028" name="Picture 4" descr="IMG-20241021-WA0002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3"/>
          <a:stretch/>
        </p:blipFill>
        <p:spPr bwMode="auto">
          <a:xfrm>
            <a:off x="1935825" y="2540000"/>
            <a:ext cx="4493559" cy="4976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8870" y="-584200"/>
            <a:ext cx="25492086" cy="14566900"/>
          </a:xfrm>
          <a:prstGeom prst="rect">
            <a:avLst/>
          </a:prstGeom>
          <a:solidFill>
            <a:srgbClr val="FFE9F6">
              <a:alpha val="100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67708" y="11595100"/>
            <a:ext cx="7519340" cy="2120900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7814230" cy="326454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840305" y="693021"/>
            <a:ext cx="6990107" cy="1617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00"/>
              </a:lnSpc>
              <a:buNone/>
            </a:pPr>
            <a:r>
              <a:rPr lang="en-US" sz="7000" dirty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Наша команда</a:t>
            </a:r>
            <a:endParaRPr lang="en-US" sz="7000" dirty="0">
              <a:solidFill>
                <a:srgbClr val="6E6F94"/>
              </a:solidFill>
            </a:endParaRPr>
          </a:p>
        </p:txBody>
      </p:sp>
      <p:pic>
        <p:nvPicPr>
          <p:cNvPr id="10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1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2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sp>
        <p:nvSpPr>
          <p:cNvPr id="23" name="Text 5"/>
          <p:cNvSpPr/>
          <p:nvPr/>
        </p:nvSpPr>
        <p:spPr>
          <a:xfrm>
            <a:off x="10222189" y="9241897"/>
            <a:ext cx="4367665" cy="57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3600" b="1" dirty="0">
              <a:solidFill>
                <a:srgbClr val="6E6F94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67016" y="2458651"/>
            <a:ext cx="6698451" cy="10278914"/>
            <a:chOff x="1104557" y="2493188"/>
            <a:chExt cx="6698451" cy="10278914"/>
          </a:xfrm>
        </p:grpSpPr>
        <p:sp>
          <p:nvSpPr>
            <p:cNvPr id="5" name="Shape 1"/>
            <p:cNvSpPr/>
            <p:nvPr/>
          </p:nvSpPr>
          <p:spPr>
            <a:xfrm>
              <a:off x="1104557" y="3539612"/>
              <a:ext cx="6560910" cy="9232490"/>
            </a:xfrm>
            <a:prstGeom prst="roundRect">
              <a:avLst>
                <a:gd name="adj" fmla="val 8019"/>
              </a:avLst>
            </a:prstGeom>
            <a:solidFill>
              <a:srgbClr val="FFFFFF">
                <a:alpha val="100000"/>
              </a:srgbClr>
            </a:solidFill>
            <a:ln/>
            <a:effectLst>
              <a:outerShdw blurRad="457200" dist="50800" dir="16200000" algn="bl" rotWithShape="0">
                <a:srgbClr val="FFD0EC">
                  <a:alpha val="100000"/>
                </a:srgbClr>
              </a:outerShdw>
            </a:effectLst>
          </p:spPr>
        </p:sp>
        <p:sp>
          <p:nvSpPr>
            <p:cNvPr id="13" name="Text 2"/>
            <p:cNvSpPr/>
            <p:nvPr/>
          </p:nvSpPr>
          <p:spPr>
            <a:xfrm>
              <a:off x="1926055" y="8081367"/>
              <a:ext cx="5385203" cy="96906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900"/>
                </a:lnSpc>
                <a:buNone/>
              </a:pPr>
              <a:r>
                <a:rPr lang="ru-RU" sz="4400" dirty="0" smtClean="0">
                  <a:solidFill>
                    <a:srgbClr val="81689D"/>
                  </a:solidFill>
                  <a:latin typeface="Geologica Medium" pitchFamily="34" charset="0"/>
                  <a:ea typeface="Geologica Medium" pitchFamily="34" charset="-122"/>
                  <a:cs typeface="Geologica Medium" pitchFamily="34" charset="-120"/>
                </a:rPr>
                <a:t>КОСАЧ Светлана</a:t>
              </a:r>
              <a:endParaRPr lang="en-US" sz="4400" dirty="0">
                <a:solidFill>
                  <a:srgbClr val="81689D"/>
                </a:solidFill>
              </a:endParaRPr>
            </a:p>
          </p:txBody>
        </p:sp>
        <p:sp>
          <p:nvSpPr>
            <p:cNvPr id="17" name="Text 5"/>
            <p:cNvSpPr/>
            <p:nvPr/>
          </p:nvSpPr>
          <p:spPr>
            <a:xfrm>
              <a:off x="1569546" y="10660895"/>
              <a:ext cx="6233462" cy="1994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ru-RU" sz="2800" i="1" dirty="0" smtClean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оценка </a:t>
              </a:r>
              <a:r>
                <a:rPr lang="ru-RU" sz="2800" i="1" dirty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соответствия игры целевым задачам, сбор отзывов, </a:t>
              </a:r>
              <a:r>
                <a:rPr lang="ru-RU" sz="2800" i="1" dirty="0" smtClean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предложение </a:t>
              </a:r>
              <a:r>
                <a:rPr lang="ru-RU" sz="2800" i="1" dirty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улучшений и альтернативных </a:t>
              </a:r>
              <a:r>
                <a:rPr lang="ru-RU" sz="2800" i="1" dirty="0" smtClean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решений</a:t>
              </a:r>
            </a:p>
          </p:txBody>
        </p:sp>
        <p:sp>
          <p:nvSpPr>
            <p:cNvPr id="18" name="Text 5"/>
            <p:cNvSpPr/>
            <p:nvPr/>
          </p:nvSpPr>
          <p:spPr>
            <a:xfrm>
              <a:off x="2277165" y="8888016"/>
              <a:ext cx="4367665" cy="57651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ru-RU" sz="3600" b="1" dirty="0" smtClean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Критик</a:t>
              </a: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ru-RU" sz="3600" b="1" dirty="0" smtClean="0">
                  <a:solidFill>
                    <a:srgbClr val="81689D"/>
                  </a:solidFill>
                  <a:latin typeface="Century Gothic" panose="020B0502020202020204" pitchFamily="34" charset="0"/>
                </a:rPr>
                <a:t>Аналитик </a:t>
              </a:r>
              <a:endParaRPr lang="en-US" sz="3600" b="1" dirty="0">
                <a:solidFill>
                  <a:srgbClr val="81689D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13"/>
            <a:srcRect l="22070" t="27735" r="16169" b="43116"/>
            <a:stretch/>
          </p:blipFill>
          <p:spPr>
            <a:xfrm>
              <a:off x="2116923" y="2493188"/>
              <a:ext cx="4527907" cy="47489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8" name="Группа 27"/>
          <p:cNvGrpSpPr/>
          <p:nvPr/>
        </p:nvGrpSpPr>
        <p:grpSpPr>
          <a:xfrm>
            <a:off x="16871838" y="2453532"/>
            <a:ext cx="6560910" cy="10284033"/>
            <a:chOff x="17009379" y="2488069"/>
            <a:chExt cx="6560910" cy="10284033"/>
          </a:xfrm>
        </p:grpSpPr>
        <p:sp>
          <p:nvSpPr>
            <p:cNvPr id="20" name="Shape 1"/>
            <p:cNvSpPr/>
            <p:nvPr/>
          </p:nvSpPr>
          <p:spPr>
            <a:xfrm>
              <a:off x="17009379" y="3539612"/>
              <a:ext cx="6560910" cy="9232490"/>
            </a:xfrm>
            <a:prstGeom prst="roundRect">
              <a:avLst>
                <a:gd name="adj" fmla="val 8019"/>
              </a:avLst>
            </a:prstGeom>
            <a:solidFill>
              <a:srgbClr val="FFFFFF">
                <a:alpha val="100000"/>
              </a:srgbClr>
            </a:solidFill>
            <a:ln/>
            <a:effectLst>
              <a:outerShdw blurRad="457200" dist="50800" dir="16200000" algn="bl" rotWithShape="0">
                <a:srgbClr val="FFD0EC">
                  <a:alpha val="100000"/>
                </a:srgbClr>
              </a:outerShdw>
            </a:effectLst>
          </p:spPr>
        </p:sp>
        <p:sp>
          <p:nvSpPr>
            <p:cNvPr id="22" name="Text 2"/>
            <p:cNvSpPr/>
            <p:nvPr/>
          </p:nvSpPr>
          <p:spPr>
            <a:xfrm>
              <a:off x="17543626" y="7957315"/>
              <a:ext cx="5746652" cy="10471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900"/>
                </a:lnSpc>
                <a:buNone/>
              </a:pPr>
              <a:r>
                <a:rPr lang="ru-RU" sz="4400" b="1" dirty="0" smtClean="0">
                  <a:solidFill>
                    <a:srgbClr val="6E6F94"/>
                  </a:solidFill>
                  <a:latin typeface="Geologica Medium" pitchFamily="34" charset="0"/>
                  <a:ea typeface="Geologica Medium" pitchFamily="34" charset="-122"/>
                  <a:cs typeface="Geologica Medium" pitchFamily="34" charset="-120"/>
                </a:rPr>
                <a:t>ЕЛЬНИКОВА Софья</a:t>
              </a:r>
              <a:endParaRPr lang="en-US" sz="4400" b="1" dirty="0">
                <a:solidFill>
                  <a:srgbClr val="6E6F94"/>
                </a:solidFill>
              </a:endParaRPr>
            </a:p>
          </p:txBody>
        </p:sp>
        <p:sp>
          <p:nvSpPr>
            <p:cNvPr id="24" name="Text 5"/>
            <p:cNvSpPr/>
            <p:nvPr/>
          </p:nvSpPr>
          <p:spPr>
            <a:xfrm>
              <a:off x="18106001" y="8887102"/>
              <a:ext cx="4367665" cy="57651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ru-RU" sz="3600" b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Генератор идей</a:t>
              </a:r>
              <a:endParaRPr lang="en-US" sz="3600" b="1" dirty="0">
                <a:solidFill>
                  <a:srgbClr val="6E6F9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Text 5"/>
            <p:cNvSpPr/>
            <p:nvPr/>
          </p:nvSpPr>
          <p:spPr>
            <a:xfrm>
              <a:off x="17531521" y="10660894"/>
              <a:ext cx="5351762" cy="1994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ru-RU" sz="2800" i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разработка </a:t>
              </a:r>
              <a:r>
                <a:rPr lang="ru-RU" sz="2800" i="1" dirty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концепции игры, формулирование основных идей и </a:t>
              </a:r>
              <a:r>
                <a:rPr lang="ru-RU" sz="2800" i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механик, проведение </a:t>
              </a:r>
              <a:r>
                <a:rPr lang="ru-RU" sz="2800" i="1" dirty="0" err="1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брейнштормов</a:t>
              </a:r>
              <a:endParaRPr lang="ru-RU" sz="2800" i="1" dirty="0" smtClean="0">
                <a:solidFill>
                  <a:srgbClr val="6E6F94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endParaRPr>
            </a:p>
          </p:txBody>
        </p:sp>
        <p:pic>
          <p:nvPicPr>
            <p:cNvPr id="1026" name="Picture 2" descr="https://sun9-41.userapi.com/impg/33ralDMqG4Mbdct7pbpwKDhb-fAWHf5bLGeTlA/yDc5vtbQGUw.jpg?size=810x1080&amp;quality=95&amp;sign=dcb4553bd8a3bc0908e691ed9a0f2bcc&amp;type=album"/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0" t="30446" r="17283" b="16795"/>
            <a:stretch/>
          </p:blipFill>
          <p:spPr bwMode="auto">
            <a:xfrm>
              <a:off x="17897122" y="2488069"/>
              <a:ext cx="4862678" cy="475921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Группа 18"/>
          <p:cNvGrpSpPr/>
          <p:nvPr/>
        </p:nvGrpSpPr>
        <p:grpSpPr>
          <a:xfrm>
            <a:off x="8917362" y="2453532"/>
            <a:ext cx="7137717" cy="10284033"/>
            <a:chOff x="9054903" y="2488069"/>
            <a:chExt cx="7137717" cy="10284033"/>
          </a:xfrm>
        </p:grpSpPr>
        <p:sp>
          <p:nvSpPr>
            <p:cNvPr id="6" name="Shape 2"/>
            <p:cNvSpPr/>
            <p:nvPr/>
          </p:nvSpPr>
          <p:spPr>
            <a:xfrm>
              <a:off x="9054903" y="3539612"/>
              <a:ext cx="6716182" cy="9232490"/>
            </a:xfrm>
            <a:prstGeom prst="roundRect">
              <a:avLst>
                <a:gd name="adj" fmla="val 8019"/>
              </a:avLst>
            </a:prstGeom>
            <a:solidFill>
              <a:srgbClr val="FFFFFF">
                <a:alpha val="100000"/>
              </a:srgbClr>
            </a:solidFill>
            <a:ln/>
            <a:effectLst>
              <a:outerShdw blurRad="457200" dist="50800" dir="16200000" algn="bl" rotWithShape="0">
                <a:srgbClr val="FFD0EC">
                  <a:alpha val="100000"/>
                </a:srgbClr>
              </a:outerShdw>
            </a:effectLst>
          </p:spPr>
        </p:sp>
        <p:sp>
          <p:nvSpPr>
            <p:cNvPr id="15" name="Text 2"/>
            <p:cNvSpPr/>
            <p:nvPr/>
          </p:nvSpPr>
          <p:spPr>
            <a:xfrm>
              <a:off x="9304804" y="8085858"/>
              <a:ext cx="6466281" cy="10471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900"/>
                </a:lnSpc>
                <a:buNone/>
              </a:pPr>
              <a:r>
                <a:rPr lang="ru-RU" sz="4400" b="1" dirty="0" smtClean="0">
                  <a:solidFill>
                    <a:srgbClr val="6E6F94"/>
                  </a:solidFill>
                  <a:latin typeface="Geologica Medium" pitchFamily="34" charset="0"/>
                  <a:ea typeface="Geologica Medium" pitchFamily="34" charset="-122"/>
                  <a:cs typeface="Geologica Medium" pitchFamily="34" charset="-120"/>
                </a:rPr>
                <a:t>БАХМУДОВА Эльмира</a:t>
              </a:r>
              <a:endParaRPr lang="en-US" sz="4400" b="1" dirty="0">
                <a:solidFill>
                  <a:srgbClr val="6E6F94"/>
                </a:solidFill>
              </a:endParaRPr>
            </a:p>
          </p:txBody>
        </p:sp>
        <p:sp>
          <p:nvSpPr>
            <p:cNvPr id="16" name="Text 5"/>
            <p:cNvSpPr/>
            <p:nvPr/>
          </p:nvSpPr>
          <p:spPr>
            <a:xfrm>
              <a:off x="10069789" y="9089497"/>
              <a:ext cx="4367665" cy="57651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ru-RU" sz="3600" b="1" dirty="0" smtClean="0">
                  <a:solidFill>
                    <a:srgbClr val="6E6F94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Аналитик</a:t>
              </a:r>
              <a:endParaRPr lang="en-US" sz="3600" b="1" dirty="0">
                <a:solidFill>
                  <a:srgbClr val="6E6F9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Text 5"/>
            <p:cNvSpPr/>
            <p:nvPr/>
          </p:nvSpPr>
          <p:spPr>
            <a:xfrm>
              <a:off x="9408703" y="10716955"/>
              <a:ext cx="6783917" cy="1994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ru-RU" sz="2800" i="1" dirty="0" smtClean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исследование </a:t>
              </a:r>
              <a:r>
                <a:rPr lang="ru-RU" sz="2800" i="1" dirty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потребностей </a:t>
              </a:r>
              <a:r>
                <a:rPr lang="ru-RU" sz="2800" i="1" dirty="0" smtClean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ЦА, </a:t>
              </a:r>
              <a:r>
                <a:rPr lang="ru-RU" sz="2800" i="1" dirty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анализ рынка аналогичных игр и </a:t>
              </a:r>
              <a:r>
                <a:rPr lang="ru-RU" sz="2800" i="1" dirty="0" smtClean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методик, оценка </a:t>
              </a:r>
              <a:r>
                <a:rPr lang="ru-RU" sz="2800" i="1" dirty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эффективности потенциальных игровых </a:t>
              </a:r>
              <a:r>
                <a:rPr lang="ru-RU" sz="2800" i="1" dirty="0" smtClean="0">
                  <a:solidFill>
                    <a:srgbClr val="81689D"/>
                  </a:solidFill>
                  <a:latin typeface="Century Gothic" panose="020B0502020202020204" pitchFamily="34" charset="0"/>
                  <a:ea typeface="Geologica Thin" pitchFamily="34" charset="-122"/>
                  <a:cs typeface="Geologica Thin" pitchFamily="34" charset="-120"/>
                </a:rPr>
                <a:t>механик</a:t>
              </a:r>
              <a:endParaRPr lang="ru-RU" sz="2800" i="1" dirty="0">
                <a:solidFill>
                  <a:srgbClr val="81689D"/>
                </a:solidFill>
                <a:latin typeface="Century Gothic" panose="020B0502020202020204" pitchFamily="34" charset="0"/>
                <a:ea typeface="Geologica Thin" pitchFamily="34" charset="-122"/>
                <a:cs typeface="Geologica Thin" pitchFamily="34" charset="-120"/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15"/>
            <a:srcRect t="26882" b="29032"/>
            <a:stretch/>
          </p:blipFill>
          <p:spPr>
            <a:xfrm>
              <a:off x="9978080" y="2488069"/>
              <a:ext cx="4857883" cy="475921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72277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08056" y="-710008"/>
            <a:ext cx="26556976" cy="18983097"/>
          </a:xfrm>
          <a:prstGeom prst="rect">
            <a:avLst/>
          </a:prstGeom>
          <a:solidFill>
            <a:srgbClr val="FFFFFF">
              <a:alpha val="11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30943" y="10833100"/>
            <a:ext cx="9056232" cy="2882900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3274" y="-97391"/>
            <a:ext cx="8085999" cy="429617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358905" y="1202872"/>
            <a:ext cx="98812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9600"/>
              </a:lnSpc>
            </a:pPr>
            <a:r>
              <a:rPr lang="ru-RU" sz="7000" dirty="0" smtClean="0">
                <a:solidFill>
                  <a:srgbClr val="81689D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Вопросы к экспертам</a:t>
            </a:r>
            <a:endParaRPr lang="en-US" sz="7000" dirty="0">
              <a:solidFill>
                <a:prstClr val="black"/>
              </a:solidFill>
            </a:endParaRPr>
          </a:p>
        </p:txBody>
      </p:sp>
      <p:pic>
        <p:nvPicPr>
          <p:cNvPr id="13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4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5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34449" y="3109152"/>
            <a:ext cx="2012197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0"/>
            <a:r>
              <a:rPr lang="ru-RU" sz="3800" dirty="0" smtClean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1. Как </a:t>
            </a:r>
            <a:r>
              <a:rPr lang="ru-RU" sz="3800" dirty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мы можем найти баланс между интересами заказчика и потенциалом выхода на более широкий рынок?</a:t>
            </a:r>
            <a:endParaRPr lang="en-US" sz="38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34445" y="4924575"/>
            <a:ext cx="2152649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0"/>
            <a:r>
              <a:rPr lang="ru-RU" sz="3800" dirty="0" smtClean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2. Какие </a:t>
            </a:r>
            <a:r>
              <a:rPr lang="ru-RU" sz="3800" dirty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меры нужно предпринять, чтобы защитить интеллектуальную собственность проекта, если мы передаем игру заказчику? Как нам защитить свои права в этом случае?</a:t>
            </a:r>
            <a:endParaRPr lang="en-US" sz="38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34445" y="7324774"/>
            <a:ext cx="2208529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0"/>
            <a:r>
              <a:rPr lang="ru-RU" sz="3800" dirty="0" smtClean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3. Какими </a:t>
            </a:r>
            <a:r>
              <a:rPr lang="ru-RU" sz="3800" dirty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источниками финансирования Вы бы порекомендовали воспользоваться для продвижения игры?</a:t>
            </a:r>
            <a:endParaRPr lang="en-US" sz="38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34449" y="9139158"/>
            <a:ext cx="2165095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0"/>
            <a:r>
              <a:rPr lang="ru-RU" sz="3800" dirty="0" smtClean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4. Какие </a:t>
            </a:r>
            <a:r>
              <a:rPr lang="ru-RU" sz="3800" dirty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стратегии маркетинга вы бы посоветовали нам для продвижения игры?</a:t>
            </a:r>
            <a:endParaRPr lang="en-US" sz="38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34445" y="10368766"/>
            <a:ext cx="2246629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0"/>
            <a:r>
              <a:rPr lang="ru-RU" sz="3800" dirty="0" smtClean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5. Где </a:t>
            </a:r>
            <a:r>
              <a:rPr lang="ru-RU" sz="3800" dirty="0">
                <a:solidFill>
                  <a:srgbClr val="81689D">
                    <a:alpha val="100000"/>
                  </a:srgbClr>
                </a:solidFill>
                <a:latin typeface="Century Gothic" panose="020B0502020202020204" pitchFamily="34" charset="0"/>
                <a:ea typeface="Geologica Medium" pitchFamily="34" charset="-122"/>
                <a:cs typeface="Geologica Medium" pitchFamily="34" charset="-120"/>
              </a:rPr>
              <a:t>лучше искать конкурентов в области образовательных пособий и какие ключевые параметры стоит учитывать при их анализе?</a:t>
            </a:r>
            <a:endParaRPr lang="en-US" sz="38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3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8870" y="-685800"/>
            <a:ext cx="25492086" cy="14566900"/>
          </a:xfrm>
          <a:prstGeom prst="rect">
            <a:avLst/>
          </a:prstGeom>
          <a:solidFill>
            <a:srgbClr val="FFFFFF">
              <a:alpha val="11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2339326" y="1549400"/>
            <a:ext cx="19691591" cy="1617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00"/>
              </a:lnSpc>
              <a:buNone/>
            </a:pPr>
            <a:r>
              <a:rPr lang="ru-RU" sz="7000" dirty="0" smtClean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Дальнейшие шаги по работе над проектом </a:t>
            </a:r>
            <a:endParaRPr lang="en-US" sz="7000" dirty="0">
              <a:solidFill>
                <a:srgbClr val="6E6F94"/>
              </a:solidFill>
            </a:endParaRPr>
          </a:p>
        </p:txBody>
      </p:sp>
      <p:pic>
        <p:nvPicPr>
          <p:cNvPr id="7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19184" y="0"/>
            <a:ext cx="7567864" cy="3102694"/>
          </a:xfrm>
          <a:prstGeom prst="rect">
            <a:avLst/>
          </a:prstGeom>
        </p:spPr>
      </p:pic>
      <p:pic>
        <p:nvPicPr>
          <p:cNvPr id="8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7038" y="9867900"/>
            <a:ext cx="15280010" cy="38481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310340" y="4130827"/>
            <a:ext cx="17749562" cy="477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000" dirty="0" smtClean="0">
                <a:solidFill>
                  <a:srgbClr val="6E6F94"/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1. </a:t>
            </a:r>
          </a:p>
          <a:p>
            <a:endParaRPr lang="ru-RU" sz="4000" dirty="0">
              <a:solidFill>
                <a:srgbClr val="6E6F94"/>
              </a:solidFill>
              <a:latin typeface="Geologica Medium" pitchFamily="34" charset="0"/>
            </a:endParaRPr>
          </a:p>
          <a:p>
            <a:r>
              <a:rPr lang="ru-RU" sz="4000" dirty="0" smtClean="0">
                <a:solidFill>
                  <a:srgbClr val="6E6F94"/>
                </a:solidFill>
                <a:latin typeface="Geologica Medium" pitchFamily="34" charset="0"/>
              </a:rPr>
              <a:t>2. </a:t>
            </a:r>
          </a:p>
          <a:p>
            <a:endParaRPr lang="ru-RU" sz="4000" dirty="0">
              <a:solidFill>
                <a:srgbClr val="6E6F94"/>
              </a:solidFill>
              <a:latin typeface="Geologica Medium" pitchFamily="34" charset="0"/>
            </a:endParaRPr>
          </a:p>
          <a:p>
            <a:r>
              <a:rPr lang="ru-RU" sz="4000" dirty="0" smtClean="0">
                <a:solidFill>
                  <a:srgbClr val="6E6F94"/>
                </a:solidFill>
                <a:latin typeface="Geologica Medium" pitchFamily="34" charset="0"/>
              </a:rPr>
              <a:t>3. </a:t>
            </a:r>
          </a:p>
          <a:p>
            <a:endParaRPr lang="ru-RU" sz="4000" dirty="0">
              <a:solidFill>
                <a:srgbClr val="6E6F94"/>
              </a:solidFill>
              <a:latin typeface="Geologica Medium" pitchFamily="34" charset="0"/>
            </a:endParaRPr>
          </a:p>
          <a:p>
            <a:r>
              <a:rPr lang="ru-RU" sz="4000" dirty="0" smtClean="0">
                <a:solidFill>
                  <a:srgbClr val="6E6F94"/>
                </a:solidFill>
                <a:latin typeface="Geologica Medium" pitchFamily="34" charset="0"/>
              </a:rPr>
              <a:t>4. </a:t>
            </a:r>
            <a:endParaRPr lang="en-US" sz="4000" dirty="0">
              <a:solidFill>
                <a:srgbClr val="6E6F94"/>
              </a:solidFill>
            </a:endParaRPr>
          </a:p>
        </p:txBody>
      </p:sp>
      <p:pic>
        <p:nvPicPr>
          <p:cNvPr id="15" name="Image 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6" name="Image 1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7" name="Image 2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0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52392" y="-425450"/>
            <a:ext cx="25317392" cy="14566900"/>
          </a:xfrm>
          <a:prstGeom prst="rect">
            <a:avLst/>
          </a:prstGeom>
          <a:solidFill>
            <a:srgbClr val="FFE9F6">
              <a:alpha val="35000"/>
            </a:srgbClr>
          </a:solidFill>
          <a:ln/>
        </p:spPr>
      </p:sp>
      <p:pic>
        <p:nvPicPr>
          <p:cNvPr id="3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" y="0"/>
            <a:ext cx="24387048" cy="1371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632185" y="2525731"/>
            <a:ext cx="12880093" cy="992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400"/>
              </a:lnSpc>
              <a:buNone/>
            </a:pPr>
            <a:r>
              <a:rPr lang="ru-RU" sz="9000" dirty="0" smtClean="0">
                <a:solidFill>
                  <a:srgbClr val="1F2544">
                    <a:alpha val="100000"/>
                  </a:srgbClr>
                </a:solidFill>
                <a:latin typeface="Geologica Medium" pitchFamily="34" charset="0"/>
                <a:ea typeface="Geologica Medium" pitchFamily="34" charset="-122"/>
                <a:cs typeface="Geologica Medium" pitchFamily="34" charset="-120"/>
              </a:rPr>
              <a:t>Спасибо за внимание!</a:t>
            </a:r>
            <a:endParaRPr lang="en-US" sz="9000" dirty="0"/>
          </a:p>
        </p:txBody>
      </p:sp>
      <p:pic>
        <p:nvPicPr>
          <p:cNvPr id="12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39680" y="292100"/>
            <a:ext cx="1041530" cy="965200"/>
          </a:xfrm>
          <a:prstGeom prst="rect">
            <a:avLst/>
          </a:prstGeom>
        </p:spPr>
      </p:pic>
      <p:pic>
        <p:nvPicPr>
          <p:cNvPr id="13" name="Image 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265883" y="381000"/>
            <a:ext cx="1867133" cy="965200"/>
          </a:xfrm>
          <a:prstGeom prst="rect">
            <a:avLst/>
          </a:prstGeom>
        </p:spPr>
      </p:pic>
      <p:pic>
        <p:nvPicPr>
          <p:cNvPr id="14" name="Image 2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259032" y="381000"/>
            <a:ext cx="1816327" cy="965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57" y="5031659"/>
            <a:ext cx="4237038" cy="423703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89602" y="9795037"/>
            <a:ext cx="1786748" cy="559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900"/>
              </a:lnSpc>
            </a:pPr>
            <a:r>
              <a:rPr lang="ru-RU" sz="4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</a:rPr>
              <a:t>Опрос</a:t>
            </a:r>
          </a:p>
        </p:txBody>
      </p:sp>
      <p:pic>
        <p:nvPicPr>
          <p:cNvPr id="1026" name="Picture 2" descr="http://qrcoder.ru/code/?https%3A%2F%2Fpt.2035.university%2Fproject%2Frazvivausaa-igra-dla-logopedov-leksifika&amp;4&amp;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615" y="5031659"/>
            <a:ext cx="4237039" cy="423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5"/>
          <p:cNvSpPr/>
          <p:nvPr/>
        </p:nvSpPr>
        <p:spPr>
          <a:xfrm>
            <a:off x="15323404" y="9837652"/>
            <a:ext cx="3279459" cy="517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900"/>
              </a:lnSpc>
            </a:pPr>
            <a:r>
              <a:rPr lang="ru-RU" sz="4000" dirty="0" smtClean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</a:rPr>
              <a:t>Мы на 20.35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57800" y="5368990"/>
            <a:ext cx="3835400" cy="3521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995" y="5386485"/>
            <a:ext cx="3521010" cy="352101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237562" y="10780188"/>
            <a:ext cx="8356775" cy="6546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4900"/>
              </a:lnSpc>
            </a:pPr>
            <a:r>
              <a:rPr lang="ru-RU" sz="3200" i="1" dirty="0">
                <a:solidFill>
                  <a:srgbClr val="1F2544">
                    <a:alpha val="100000"/>
                  </a:srgbClr>
                </a:solidFill>
                <a:latin typeface="Century Gothic" panose="020B0502020202020204" pitchFamily="34" charset="0"/>
                <a:ea typeface="Geologica Thin" pitchFamily="34" charset="-122"/>
              </a:rPr>
              <a:t>(Если вас заинтересовал наш продукт)</a:t>
            </a:r>
            <a:endParaRPr lang="en-US" sz="3200" i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05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675</Words>
  <Application>Microsoft Office PowerPoint</Application>
  <PresentationFormat>Произвольный</PresentationFormat>
  <Paragraphs>149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Century Gothic</vt:lpstr>
      <vt:lpstr>Geologica ExtraBold</vt:lpstr>
      <vt:lpstr>Geologica Medium</vt:lpstr>
      <vt:lpstr>Geologica Thin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Учетная запись Майкрософт</cp:lastModifiedBy>
  <cp:revision>52</cp:revision>
  <dcterms:created xsi:type="dcterms:W3CDTF">2024-10-21T17:55:41Z</dcterms:created>
  <dcterms:modified xsi:type="dcterms:W3CDTF">2024-10-26T06:09:06Z</dcterms:modified>
</cp:coreProperties>
</file>