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.xml" ContentType="application/vnd.openxmlformats-officedocument.drawingml.chartshapes+xml"/>
  <Override PartName="/ppt/charts/chart2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2.xml" ContentType="application/vnd.openxmlformats-officedocument.drawingml.chartshapes+xml"/>
  <Override PartName="/ppt/charts/chart21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4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5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6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7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charts/chart28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9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0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67"/>
  </p:notesMasterIdLst>
  <p:sldIdLst>
    <p:sldId id="264" r:id="rId3"/>
    <p:sldId id="257" r:id="rId4"/>
    <p:sldId id="359" r:id="rId5"/>
    <p:sldId id="316" r:id="rId6"/>
    <p:sldId id="318" r:id="rId7"/>
    <p:sldId id="317" r:id="rId8"/>
    <p:sldId id="342" r:id="rId9"/>
    <p:sldId id="291" r:id="rId10"/>
    <p:sldId id="354" r:id="rId11"/>
    <p:sldId id="304" r:id="rId12"/>
    <p:sldId id="282" r:id="rId13"/>
    <p:sldId id="313" r:id="rId14"/>
    <p:sldId id="314" r:id="rId15"/>
    <p:sldId id="315" r:id="rId16"/>
    <p:sldId id="370" r:id="rId17"/>
    <p:sldId id="310" r:id="rId18"/>
    <p:sldId id="322" r:id="rId19"/>
    <p:sldId id="321" r:id="rId20"/>
    <p:sldId id="326" r:id="rId21"/>
    <p:sldId id="383" r:id="rId22"/>
    <p:sldId id="332" r:id="rId23"/>
    <p:sldId id="325" r:id="rId24"/>
    <p:sldId id="382" r:id="rId25"/>
    <p:sldId id="371" r:id="rId26"/>
    <p:sldId id="280" r:id="rId27"/>
    <p:sldId id="329" r:id="rId28"/>
    <p:sldId id="355" r:id="rId29"/>
    <p:sldId id="292" r:id="rId30"/>
    <p:sldId id="357" r:id="rId31"/>
    <p:sldId id="360" r:id="rId32"/>
    <p:sldId id="377" r:id="rId33"/>
    <p:sldId id="384" r:id="rId34"/>
    <p:sldId id="385" r:id="rId35"/>
    <p:sldId id="323" r:id="rId36"/>
    <p:sldId id="289" r:id="rId37"/>
    <p:sldId id="386" r:id="rId38"/>
    <p:sldId id="373" r:id="rId39"/>
    <p:sldId id="286" r:id="rId40"/>
    <p:sldId id="364" r:id="rId41"/>
    <p:sldId id="366" r:id="rId42"/>
    <p:sldId id="369" r:id="rId43"/>
    <p:sldId id="380" r:id="rId44"/>
    <p:sldId id="381" r:id="rId45"/>
    <p:sldId id="295" r:id="rId46"/>
    <p:sldId id="337" r:id="rId47"/>
    <p:sldId id="338" r:id="rId48"/>
    <p:sldId id="374" r:id="rId49"/>
    <p:sldId id="290" r:id="rId50"/>
    <p:sldId id="284" r:id="rId51"/>
    <p:sldId id="367" r:id="rId52"/>
    <p:sldId id="351" r:id="rId53"/>
    <p:sldId id="375" r:id="rId54"/>
    <p:sldId id="361" r:id="rId55"/>
    <p:sldId id="378" r:id="rId56"/>
    <p:sldId id="348" r:id="rId57"/>
    <p:sldId id="349" r:id="rId58"/>
    <p:sldId id="365" r:id="rId59"/>
    <p:sldId id="347" r:id="rId60"/>
    <p:sldId id="306" r:id="rId61"/>
    <p:sldId id="388" r:id="rId62"/>
    <p:sldId id="363" r:id="rId63"/>
    <p:sldId id="333" r:id="rId64"/>
    <p:sldId id="341" r:id="rId65"/>
    <p:sldId id="379" r:id="rId6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86A0CE"/>
    <a:srgbClr val="F83F26"/>
    <a:srgbClr val="0070C0"/>
    <a:srgbClr val="00B0F0"/>
    <a:srgbClr val="4CAF50"/>
    <a:srgbClr val="4472C4"/>
    <a:srgbClr val="5B9BD5"/>
    <a:srgbClr val="FFCE38"/>
    <a:srgbClr val="74B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7" autoAdjust="0"/>
    <p:restoredTop sz="95147" autoAdjust="0"/>
  </p:normalViewPr>
  <p:slideViewPr>
    <p:cSldViewPr snapToGrid="0">
      <p:cViewPr varScale="1">
        <p:scale>
          <a:sx n="84" d="100"/>
          <a:sy n="84" d="100"/>
        </p:scale>
        <p:origin x="1008" y="58"/>
      </p:cViewPr>
      <p:guideLst>
        <p:guide pos="3840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3%20&#1050;&#1091;&#1088;&#1089;%202%20&#1089;&#1077;&#1084;&#1077;&#1089;&#1090;&#1088;\Honors%20Track\&#1075;&#1088;&#1072;&#1092;&#1080;&#1082;%20&#1076;&#1072;&#1074;&#1083;&#1077;&#1085;&#1080;&#1081;%20&#1092;&#1086;&#1085;&#1076;&#1072;%20&#1080;%20&#1076;&#1086;&#1073;&#1099;&#1095;&#1080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75;&#1088;&#1072;&#1092;&#1080;&#1082;%20&#1076;&#1072;&#1074;&#1083;&#1077;&#1085;&#1080;&#1081;%20&#1092;&#1086;&#1085;&#1076;&#1072;%20&#1080;%20&#1076;&#1086;&#1073;&#1099;&#1095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75;&#1088;&#1072;&#1092;&#1080;&#1082;%20&#1076;&#1072;&#1074;&#1083;&#1077;&#1085;&#1080;&#1081;%20&#1092;&#1086;&#1085;&#1076;&#1072;%20&#1080;%20&#1076;&#1086;&#1073;&#1099;&#1095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75;&#1088;&#1072;&#1092;&#1080;&#1082;%20&#1076;&#1072;&#1074;&#1083;&#1077;&#1085;&#1080;&#1081;%20&#1092;&#1086;&#1085;&#1076;&#1072;%20&#1080;%20&#1076;&#1086;&#1073;&#1099;&#1095;&#1080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75;&#1088;&#1072;&#1092;&#1080;&#1082;%20&#1076;&#1072;&#1074;&#1083;&#1077;&#1085;&#1080;&#1081;%20&#1092;&#1086;&#1085;&#1076;&#1072;%20&#1080;%20&#1076;&#1086;&#1073;&#1099;&#1095;&#1080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53;&#1072;&#1073;&#1088;&#1086;&#1089;&#1086;&#1082;%20&#1088;&#1072;&#1089;&#1095;&#1077;&#1090;&#1072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ownloads\1_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ownloads\1_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2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40;&#1053;&#1040;&#1051;&#1048;&#1047;%20&#1056;&#1067;&#1053;&#1050;&#1040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40;&#1053;&#1040;&#1051;&#1048;&#1047;%20&#1056;&#1067;&#1053;&#1050;&#1040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ownloads\&#1069;&#1078;&#1077;&#1082;&#1090;&#1086;&#1088;%20&#1075;&#1088;&#1072;&#1092;&#1080;&#1082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ownloads\&#1069;&#1078;&#1077;&#1082;&#1090;&#1086;&#1088;%20&#1075;&#1088;&#1072;&#1092;&#1080;&#1082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55;&#1088;&#1086;&#1073;&#1083;&#1077;&#1084;&#1072;&#1090;&#1080;&#1082;&#1072;\&#1043;&#1086;&#1076;&#1086;&#1074;&#1072;&#1103;%20&#1076;&#1086;&#1073;&#1099;&#1095;&#1072;%20&#1075;&#1072;&#1079;&#1072;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55;&#1088;&#1086;&#1073;&#1083;&#1077;&#1084;&#1072;&#1090;&#1080;&#1082;&#1072;\&#1043;&#1086;&#1076;&#1086;&#1074;&#1072;&#1103;%20&#1076;&#1086;&#1073;&#1099;&#1095;&#1072;%20&#1075;&#1072;&#1079;&#1072;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ownloads\1_.xlsx" TargetMode="Externa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chartUserShapes" Target="../drawings/drawing3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&#1051;&#1080;&#1089;&#1090;%20Microsoft%20Excel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55;&#1088;&#1086;&#1073;&#1083;&#1077;&#1084;&#1072;&#1090;&#1080;&#1082;&#1072;\&#1043;&#1088;&#1072;&#1092;&#1080;&#1082;&#1080;%20&#1087;&#1086;%20&#1043;&#1040;&#1047;&#1055;&#1056;&#1054;&#1052;&#1059;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3%20&#1050;&#1091;&#1088;&#1089;%202%20&#1089;&#1077;&#1084;&#1077;&#1089;&#1090;&#1088;\Honors%20Track\&#1055;&#1088;&#1086;&#1073;&#1083;&#1077;&#1084;&#1072;&#1090;&#1080;&#1082;&#1072;\&#1043;&#1088;&#1072;&#1092;&#1080;&#1082;&#1080;%20&#1087;&#1086;%20&#1043;&#1040;&#1047;&#1055;&#1056;&#1054;&#1052;&#1059;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Лист4!$A$21:$AM$21</c:f>
              <c:numCache>
                <c:formatCode>General</c:formatCode>
                <c:ptCount val="39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</c:numCache>
            </c:numRef>
          </c:cat>
          <c:val>
            <c:numRef>
              <c:f>Лист4!$A$22:$AM$22</c:f>
              <c:numCache>
                <c:formatCode>General</c:formatCode>
                <c:ptCount val="39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40</c:v>
                </c:pt>
                <c:pt idx="5">
                  <c:v>60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65</c:v>
                </c:pt>
                <c:pt idx="22">
                  <c:v>62</c:v>
                </c:pt>
                <c:pt idx="23">
                  <c:v>57</c:v>
                </c:pt>
                <c:pt idx="24">
                  <c:v>51</c:v>
                </c:pt>
                <c:pt idx="25">
                  <c:v>50</c:v>
                </c:pt>
                <c:pt idx="26">
                  <c:v>49</c:v>
                </c:pt>
                <c:pt idx="27">
                  <c:v>48</c:v>
                </c:pt>
                <c:pt idx="28">
                  <c:v>45</c:v>
                </c:pt>
                <c:pt idx="29">
                  <c:v>42</c:v>
                </c:pt>
                <c:pt idx="30">
                  <c:v>39</c:v>
                </c:pt>
                <c:pt idx="31">
                  <c:v>35</c:v>
                </c:pt>
                <c:pt idx="32">
                  <c:v>30</c:v>
                </c:pt>
                <c:pt idx="33">
                  <c:v>25</c:v>
                </c:pt>
                <c:pt idx="34">
                  <c:v>22</c:v>
                </c:pt>
                <c:pt idx="35">
                  <c:v>20</c:v>
                </c:pt>
                <c:pt idx="36">
                  <c:v>20</c:v>
                </c:pt>
                <c:pt idx="37">
                  <c:v>20</c:v>
                </c:pt>
                <c:pt idx="38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8B-4703-94B9-8B960885086B}"/>
            </c:ext>
          </c:extLst>
        </c:ser>
        <c:ser>
          <c:idx val="1"/>
          <c:order val="1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Лист4!$A$21:$AM$21</c:f>
              <c:numCache>
                <c:formatCode>General</c:formatCode>
                <c:ptCount val="39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</c:numCache>
            </c:numRef>
          </c:cat>
          <c:val>
            <c:numRef>
              <c:f>Лист4!$A$25:$AM$25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75</c:v>
                </c:pt>
                <c:pt idx="7">
                  <c:v>90</c:v>
                </c:pt>
                <c:pt idx="8">
                  <c:v>100</c:v>
                </c:pt>
                <c:pt idx="9">
                  <c:v>125</c:v>
                </c:pt>
                <c:pt idx="10">
                  <c:v>150</c:v>
                </c:pt>
                <c:pt idx="11">
                  <c:v>200</c:v>
                </c:pt>
                <c:pt idx="12">
                  <c:v>250</c:v>
                </c:pt>
                <c:pt idx="13">
                  <c:v>300</c:v>
                </c:pt>
                <c:pt idx="14">
                  <c:v>315</c:v>
                </c:pt>
                <c:pt idx="15">
                  <c:v>315</c:v>
                </c:pt>
                <c:pt idx="16">
                  <c:v>303.637</c:v>
                </c:pt>
                <c:pt idx="17">
                  <c:v>292.274</c:v>
                </c:pt>
                <c:pt idx="18">
                  <c:v>280.911</c:v>
                </c:pt>
                <c:pt idx="19">
                  <c:v>269.548</c:v>
                </c:pt>
                <c:pt idx="20">
                  <c:v>258.185</c:v>
                </c:pt>
                <c:pt idx="21">
                  <c:v>246.822</c:v>
                </c:pt>
                <c:pt idx="22">
                  <c:v>235.459</c:v>
                </c:pt>
                <c:pt idx="23">
                  <c:v>224.096</c:v>
                </c:pt>
                <c:pt idx="24">
                  <c:v>212.733</c:v>
                </c:pt>
                <c:pt idx="25">
                  <c:v>201.37</c:v>
                </c:pt>
                <c:pt idx="26">
                  <c:v>190.00700000000001</c:v>
                </c:pt>
                <c:pt idx="27">
                  <c:v>178.64400000000001</c:v>
                </c:pt>
                <c:pt idx="28">
                  <c:v>167.28100000000001</c:v>
                </c:pt>
                <c:pt idx="29">
                  <c:v>155.91800000000001</c:v>
                </c:pt>
                <c:pt idx="30">
                  <c:v>144.55500000000001</c:v>
                </c:pt>
                <c:pt idx="31">
                  <c:v>133.19200000000001</c:v>
                </c:pt>
                <c:pt idx="32">
                  <c:v>121.82900000000001</c:v>
                </c:pt>
                <c:pt idx="33">
                  <c:v>110.46600000000001</c:v>
                </c:pt>
                <c:pt idx="34">
                  <c:v>99.103000000000009</c:v>
                </c:pt>
                <c:pt idx="35">
                  <c:v>87.740000000000009</c:v>
                </c:pt>
                <c:pt idx="36">
                  <c:v>76.37700000000001</c:v>
                </c:pt>
                <c:pt idx="37">
                  <c:v>65.01400000000001</c:v>
                </c:pt>
                <c:pt idx="38">
                  <c:v>53.65100000000001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8B-4703-94B9-8B960885086B}"/>
            </c:ext>
          </c:extLst>
        </c:ser>
        <c:ser>
          <c:idx val="2"/>
          <c:order val="2"/>
          <c:spPr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Лист4!$A$21:$AM$21</c:f>
              <c:numCache>
                <c:formatCode>General</c:formatCode>
                <c:ptCount val="39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</c:numCache>
            </c:numRef>
          </c:cat>
          <c:val>
            <c:numRef>
              <c:f>Лист4!$A$28:$AM$28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355</c:v>
                </c:pt>
                <c:pt idx="15">
                  <c:v>390</c:v>
                </c:pt>
                <c:pt idx="16">
                  <c:v>415</c:v>
                </c:pt>
                <c:pt idx="17">
                  <c:v>450</c:v>
                </c:pt>
                <c:pt idx="18">
                  <c:v>475</c:v>
                </c:pt>
                <c:pt idx="19">
                  <c:v>480</c:v>
                </c:pt>
                <c:pt idx="20">
                  <c:v>480</c:v>
                </c:pt>
                <c:pt idx="21">
                  <c:v>475</c:v>
                </c:pt>
                <c:pt idx="22">
                  <c:v>451.25</c:v>
                </c:pt>
                <c:pt idx="23">
                  <c:v>427.5</c:v>
                </c:pt>
                <c:pt idx="24">
                  <c:v>403.75</c:v>
                </c:pt>
                <c:pt idx="25">
                  <c:v>380</c:v>
                </c:pt>
                <c:pt idx="26">
                  <c:v>395</c:v>
                </c:pt>
                <c:pt idx="27">
                  <c:v>374.59</c:v>
                </c:pt>
                <c:pt idx="28">
                  <c:v>354.17999999999995</c:v>
                </c:pt>
                <c:pt idx="29">
                  <c:v>333.76999999999992</c:v>
                </c:pt>
                <c:pt idx="30">
                  <c:v>313.3599999999999</c:v>
                </c:pt>
                <c:pt idx="31">
                  <c:v>292.94999999999987</c:v>
                </c:pt>
                <c:pt idx="32">
                  <c:v>272.53999999999985</c:v>
                </c:pt>
                <c:pt idx="33">
                  <c:v>252.12999999999985</c:v>
                </c:pt>
                <c:pt idx="34">
                  <c:v>231.71999999999986</c:v>
                </c:pt>
                <c:pt idx="35">
                  <c:v>211.30999999999986</c:v>
                </c:pt>
                <c:pt idx="36">
                  <c:v>190.89999999999986</c:v>
                </c:pt>
                <c:pt idx="37">
                  <c:v>170.48999999999987</c:v>
                </c:pt>
                <c:pt idx="38">
                  <c:v>150.07999999999987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8B-4703-94B9-8B9608850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7729135"/>
        <c:axId val="1447741199"/>
      </c:areaChart>
      <c:catAx>
        <c:axId val="144772913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447741199"/>
        <c:crosses val="autoZero"/>
        <c:auto val="1"/>
        <c:lblAlgn val="ctr"/>
        <c:lblOffset val="100"/>
        <c:noMultiLvlLbl val="0"/>
      </c:catAx>
      <c:valAx>
        <c:axId val="14477411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44772913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Лист4!$A$27:$Q$27</c:f>
              <c:numCache>
                <c:formatCode>General</c:formatCode>
                <c:ptCount val="1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</c:numCache>
            </c:numRef>
          </c:cat>
          <c:val>
            <c:numRef>
              <c:f>Лист4!$A$28:$Q$28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355</c:v>
                </c:pt>
                <c:pt idx="15">
                  <c:v>390</c:v>
                </c:pt>
                <c:pt idx="16">
                  <c:v>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8-4782-8760-E2E28C710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8892783"/>
        <c:axId val="1678889871"/>
      </c:areaChart>
      <c:catAx>
        <c:axId val="167889278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8889871"/>
        <c:crosses val="autoZero"/>
        <c:auto val="1"/>
        <c:lblAlgn val="ctr"/>
        <c:lblOffset val="100"/>
        <c:noMultiLvlLbl val="0"/>
      </c:catAx>
      <c:valAx>
        <c:axId val="16788898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788927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Лист4!$A$24:$Q$24</c:f>
              <c:numCache>
                <c:formatCode>General</c:formatCode>
                <c:ptCount val="1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</c:numCache>
            </c:numRef>
          </c:cat>
          <c:val>
            <c:numRef>
              <c:f>Лист4!$A$25:$Q$25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75</c:v>
                </c:pt>
                <c:pt idx="7">
                  <c:v>90</c:v>
                </c:pt>
                <c:pt idx="8">
                  <c:v>100</c:v>
                </c:pt>
                <c:pt idx="9">
                  <c:v>125</c:v>
                </c:pt>
                <c:pt idx="10">
                  <c:v>150</c:v>
                </c:pt>
                <c:pt idx="11">
                  <c:v>200</c:v>
                </c:pt>
                <c:pt idx="12">
                  <c:v>250</c:v>
                </c:pt>
                <c:pt idx="13">
                  <c:v>300</c:v>
                </c:pt>
                <c:pt idx="14">
                  <c:v>315</c:v>
                </c:pt>
                <c:pt idx="15">
                  <c:v>315</c:v>
                </c:pt>
                <c:pt idx="16">
                  <c:v>303.637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7A-4511-8194-F2CF394BB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8894031"/>
        <c:axId val="1623331183"/>
      </c:areaChart>
      <c:catAx>
        <c:axId val="167889403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623331183"/>
        <c:crosses val="autoZero"/>
        <c:auto val="1"/>
        <c:lblAlgn val="ctr"/>
        <c:lblOffset val="100"/>
        <c:noMultiLvlLbl val="0"/>
      </c:catAx>
      <c:valAx>
        <c:axId val="1623331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67889403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Лист4!$A$21:$Q$21</c:f>
              <c:numCache>
                <c:formatCode>General</c:formatCode>
                <c:ptCount val="1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</c:numCache>
            </c:numRef>
          </c:cat>
          <c:val>
            <c:numRef>
              <c:f>Лист4!$A$22:$Q$22</c:f>
              <c:numCache>
                <c:formatCode>General</c:formatCode>
                <c:ptCount val="17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40</c:v>
                </c:pt>
                <c:pt idx="5">
                  <c:v>60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89-46D0-A533-D6BF76F60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83122991"/>
        <c:axId val="1783125071"/>
      </c:areaChart>
      <c:catAx>
        <c:axId val="178312299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83125071"/>
        <c:crosses val="autoZero"/>
        <c:auto val="1"/>
        <c:lblAlgn val="ctr"/>
        <c:lblOffset val="100"/>
        <c:noMultiLvlLbl val="0"/>
      </c:catAx>
      <c:valAx>
        <c:axId val="17831250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8312299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1"/>
          <c:order val="0"/>
          <c:marker>
            <c:symbol val="none"/>
          </c:marker>
          <c:xVal>
            <c:numRef>
              <c:f>Лист1!$A$2:$A$20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xVal>
          <c:yVal>
            <c:numRef>
              <c:f>Лист1!$B$2:$B$20</c:f>
              <c:numCache>
                <c:formatCode>General</c:formatCode>
                <c:ptCount val="19"/>
                <c:pt idx="0">
                  <c:v>115</c:v>
                </c:pt>
                <c:pt idx="1">
                  <c:v>115</c:v>
                </c:pt>
                <c:pt idx="2">
                  <c:v>115</c:v>
                </c:pt>
                <c:pt idx="3">
                  <c:v>115</c:v>
                </c:pt>
                <c:pt idx="4">
                  <c:v>115</c:v>
                </c:pt>
                <c:pt idx="5">
                  <c:v>115</c:v>
                </c:pt>
                <c:pt idx="6">
                  <c:v>115</c:v>
                </c:pt>
                <c:pt idx="7">
                  <c:v>110</c:v>
                </c:pt>
                <c:pt idx="8">
                  <c:v>101</c:v>
                </c:pt>
                <c:pt idx="9">
                  <c:v>90</c:v>
                </c:pt>
                <c:pt idx="10">
                  <c:v>78</c:v>
                </c:pt>
                <c:pt idx="11">
                  <c:v>67</c:v>
                </c:pt>
                <c:pt idx="12">
                  <c:v>57</c:v>
                </c:pt>
                <c:pt idx="13">
                  <c:v>48</c:v>
                </c:pt>
                <c:pt idx="14">
                  <c:v>40</c:v>
                </c:pt>
                <c:pt idx="15">
                  <c:v>33</c:v>
                </c:pt>
                <c:pt idx="16">
                  <c:v>26</c:v>
                </c:pt>
                <c:pt idx="17">
                  <c:v>21</c:v>
                </c:pt>
                <c:pt idx="18">
                  <c:v>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3B4-4C34-B56D-809F663F319B}"/>
            </c:ext>
          </c:extLst>
        </c:ser>
        <c:ser>
          <c:idx val="0"/>
          <c:order val="1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Лист1!$A$2:$A$20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xVal>
          <c:yVal>
            <c:numRef>
              <c:f>Лист1!$B$2:$B$20</c:f>
              <c:numCache>
                <c:formatCode>General</c:formatCode>
                <c:ptCount val="19"/>
                <c:pt idx="0">
                  <c:v>115</c:v>
                </c:pt>
                <c:pt idx="1">
                  <c:v>115</c:v>
                </c:pt>
                <c:pt idx="2">
                  <c:v>115</c:v>
                </c:pt>
                <c:pt idx="3">
                  <c:v>115</c:v>
                </c:pt>
                <c:pt idx="4">
                  <c:v>115</c:v>
                </c:pt>
                <c:pt idx="5">
                  <c:v>115</c:v>
                </c:pt>
                <c:pt idx="6">
                  <c:v>115</c:v>
                </c:pt>
                <c:pt idx="7">
                  <c:v>110</c:v>
                </c:pt>
                <c:pt idx="8">
                  <c:v>101</c:v>
                </c:pt>
                <c:pt idx="9">
                  <c:v>90</c:v>
                </c:pt>
                <c:pt idx="10">
                  <c:v>78</c:v>
                </c:pt>
                <c:pt idx="11">
                  <c:v>67</c:v>
                </c:pt>
                <c:pt idx="12">
                  <c:v>57</c:v>
                </c:pt>
                <c:pt idx="13">
                  <c:v>48</c:v>
                </c:pt>
                <c:pt idx="14">
                  <c:v>40</c:v>
                </c:pt>
                <c:pt idx="15">
                  <c:v>33</c:v>
                </c:pt>
                <c:pt idx="16">
                  <c:v>26</c:v>
                </c:pt>
                <c:pt idx="17">
                  <c:v>21</c:v>
                </c:pt>
                <c:pt idx="18">
                  <c:v>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3B4-4C34-B56D-809F663F3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694768"/>
        <c:axId val="239282272"/>
      </c:scatterChart>
      <c:valAx>
        <c:axId val="237694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9282272"/>
        <c:crosses val="autoZero"/>
        <c:crossBetween val="midCat"/>
      </c:valAx>
      <c:valAx>
        <c:axId val="2392822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3769476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Лист1!$A$2:$A$20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xVal>
          <c:yVal>
            <c:numRef>
              <c:f>Лист1!$C$2:$C$20</c:f>
              <c:numCache>
                <c:formatCode>General</c:formatCode>
                <c:ptCount val="19"/>
                <c:pt idx="0">
                  <c:v>8.51</c:v>
                </c:pt>
                <c:pt idx="1">
                  <c:v>7.98</c:v>
                </c:pt>
                <c:pt idx="2">
                  <c:v>7.45</c:v>
                </c:pt>
                <c:pt idx="3">
                  <c:v>6.9</c:v>
                </c:pt>
                <c:pt idx="4">
                  <c:v>6.35</c:v>
                </c:pt>
                <c:pt idx="5">
                  <c:v>5.78</c:v>
                </c:pt>
                <c:pt idx="6">
                  <c:v>5.2</c:v>
                </c:pt>
                <c:pt idx="7">
                  <c:v>4.6399999999999997</c:v>
                </c:pt>
                <c:pt idx="8">
                  <c:v>4.1100000000000003</c:v>
                </c:pt>
                <c:pt idx="9">
                  <c:v>3.62</c:v>
                </c:pt>
                <c:pt idx="10">
                  <c:v>3.19</c:v>
                </c:pt>
                <c:pt idx="11">
                  <c:v>2.82</c:v>
                </c:pt>
                <c:pt idx="12">
                  <c:v>2.4900000000000002</c:v>
                </c:pt>
                <c:pt idx="13">
                  <c:v>2.2200000000000002</c:v>
                </c:pt>
                <c:pt idx="14">
                  <c:v>1.98</c:v>
                </c:pt>
                <c:pt idx="15">
                  <c:v>1.79</c:v>
                </c:pt>
                <c:pt idx="16">
                  <c:v>1.63</c:v>
                </c:pt>
                <c:pt idx="17">
                  <c:v>1.51</c:v>
                </c:pt>
                <c:pt idx="18">
                  <c:v>1.41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B0D-471D-8D1C-B74A68672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694768"/>
        <c:axId val="239282272"/>
      </c:scatterChart>
      <c:valAx>
        <c:axId val="237694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9282272"/>
        <c:crosses val="autoZero"/>
        <c:crossBetween val="midCat"/>
      </c:valAx>
      <c:valAx>
        <c:axId val="2392822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7694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Лист1!$A$2:$A$20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xVal>
          <c:yVal>
            <c:numRef>
              <c:f>Лист1!$D$2:$D$20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16</c:v>
                </c:pt>
                <c:pt idx="15">
                  <c:v>26</c:v>
                </c:pt>
                <c:pt idx="16">
                  <c:v>48</c:v>
                </c:pt>
                <c:pt idx="17">
                  <c:v>81</c:v>
                </c:pt>
                <c:pt idx="18">
                  <c:v>126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DEF-498F-8021-F26215B55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694768"/>
        <c:axId val="239282272"/>
      </c:scatterChart>
      <c:valAx>
        <c:axId val="23769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239282272"/>
        <c:crosses val="autoZero"/>
        <c:crossBetween val="midCat"/>
      </c:valAx>
      <c:valAx>
        <c:axId val="2392822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37694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81714785651793"/>
          <c:y val="2.2891394273131367E-2"/>
          <c:w val="0.85862729658792647"/>
          <c:h val="0.85640790032866076"/>
        </c:manualLayout>
      </c:layout>
      <c:areaChart>
        <c:grouping val="stacked"/>
        <c:varyColors val="0"/>
        <c:ser>
          <c:idx val="0"/>
          <c:order val="0"/>
          <c:tx>
            <c:strRef>
              <c:f>Лист4!$A$75</c:f>
              <c:strCache>
                <c:ptCount val="1"/>
                <c:pt idx="0">
                  <c:v>Нижний мел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Лист4!$B$73:$V$73</c:f>
              <c:numCache>
                <c:formatCode>General</c:formatCode>
                <c:ptCount val="2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</c:numCache>
            </c:numRef>
          </c:cat>
          <c:val>
            <c:numRef>
              <c:f>Лист4!$B$75:$V$75</c:f>
              <c:numCache>
                <c:formatCode>0.00</c:formatCode>
                <c:ptCount val="21"/>
                <c:pt idx="0">
                  <c:v>505</c:v>
                </c:pt>
                <c:pt idx="1">
                  <c:v>504</c:v>
                </c:pt>
                <c:pt idx="2">
                  <c:v>503</c:v>
                </c:pt>
                <c:pt idx="3">
                  <c:v>503</c:v>
                </c:pt>
                <c:pt idx="4">
                  <c:v>503</c:v>
                </c:pt>
                <c:pt idx="5">
                  <c:v>503</c:v>
                </c:pt>
                <c:pt idx="6">
                  <c:v>503</c:v>
                </c:pt>
                <c:pt idx="7">
                  <c:v>490</c:v>
                </c:pt>
                <c:pt idx="8">
                  <c:v>485</c:v>
                </c:pt>
                <c:pt idx="9">
                  <c:v>470</c:v>
                </c:pt>
                <c:pt idx="10">
                  <c:v>463</c:v>
                </c:pt>
                <c:pt idx="11">
                  <c:v>450</c:v>
                </c:pt>
                <c:pt idx="12">
                  <c:v>410</c:v>
                </c:pt>
                <c:pt idx="13">
                  <c:v>384</c:v>
                </c:pt>
                <c:pt idx="14">
                  <c:v>362</c:v>
                </c:pt>
                <c:pt idx="15">
                  <c:v>340</c:v>
                </c:pt>
                <c:pt idx="16">
                  <c:v>318</c:v>
                </c:pt>
                <c:pt idx="17">
                  <c:v>296</c:v>
                </c:pt>
                <c:pt idx="18">
                  <c:v>274</c:v>
                </c:pt>
                <c:pt idx="19">
                  <c:v>252</c:v>
                </c:pt>
                <c:pt idx="20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4-4AA5-8884-CB4746939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9908303"/>
        <c:axId val="1089912463"/>
      </c:areaChart>
      <c:catAx>
        <c:axId val="10899083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89912463"/>
        <c:crosses val="autoZero"/>
        <c:auto val="1"/>
        <c:lblAlgn val="ctr"/>
        <c:lblOffset val="100"/>
        <c:noMultiLvlLbl val="0"/>
      </c:catAx>
      <c:valAx>
        <c:axId val="1089912463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08990830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Лист4!$A$76</c:f>
              <c:strCache>
                <c:ptCount val="1"/>
                <c:pt idx="0">
                  <c:v>Ачимовские отложения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Лист4!$B$73:$V$73</c:f>
              <c:numCache>
                <c:formatCode>General</c:formatCode>
                <c:ptCount val="2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</c:numCache>
            </c:numRef>
          </c:cat>
          <c:val>
            <c:numRef>
              <c:f>Лист4!$B$76:$V$76</c:f>
              <c:numCache>
                <c:formatCode>0.00</c:formatCode>
                <c:ptCount val="21"/>
                <c:pt idx="0">
                  <c:v>505</c:v>
                </c:pt>
                <c:pt idx="1">
                  <c:v>504</c:v>
                </c:pt>
                <c:pt idx="2">
                  <c:v>503</c:v>
                </c:pt>
                <c:pt idx="3">
                  <c:v>500</c:v>
                </c:pt>
                <c:pt idx="4">
                  <c:v>500</c:v>
                </c:pt>
                <c:pt idx="5">
                  <c:v>500</c:v>
                </c:pt>
                <c:pt idx="6">
                  <c:v>490</c:v>
                </c:pt>
                <c:pt idx="7">
                  <c:v>475</c:v>
                </c:pt>
                <c:pt idx="8">
                  <c:v>463</c:v>
                </c:pt>
                <c:pt idx="9">
                  <c:v>450</c:v>
                </c:pt>
                <c:pt idx="10">
                  <c:v>430</c:v>
                </c:pt>
                <c:pt idx="11">
                  <c:v>408</c:v>
                </c:pt>
                <c:pt idx="12">
                  <c:v>386</c:v>
                </c:pt>
                <c:pt idx="13">
                  <c:v>364</c:v>
                </c:pt>
                <c:pt idx="14">
                  <c:v>342</c:v>
                </c:pt>
                <c:pt idx="15">
                  <c:v>320</c:v>
                </c:pt>
                <c:pt idx="16">
                  <c:v>298</c:v>
                </c:pt>
                <c:pt idx="17">
                  <c:v>276</c:v>
                </c:pt>
                <c:pt idx="18">
                  <c:v>254</c:v>
                </c:pt>
                <c:pt idx="19">
                  <c:v>232</c:v>
                </c:pt>
                <c:pt idx="20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3-42A9-92CB-5CA2CA535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1277375"/>
        <c:axId val="1031279455"/>
      </c:areaChart>
      <c:catAx>
        <c:axId val="103127737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31279455"/>
        <c:crosses val="autoZero"/>
        <c:auto val="1"/>
        <c:lblAlgn val="ctr"/>
        <c:lblOffset val="100"/>
        <c:noMultiLvlLbl val="0"/>
      </c:catAx>
      <c:valAx>
        <c:axId val="1031279455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03127737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Лист4!$A$74</c:f>
              <c:strCache>
                <c:ptCount val="1"/>
                <c:pt idx="0">
                  <c:v>Сеноман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cat>
            <c:numRef>
              <c:f>Лист4!$B$73:$V$73</c:f>
              <c:numCache>
                <c:formatCode>General</c:formatCode>
                <c:ptCount val="2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</c:numCache>
            </c:numRef>
          </c:cat>
          <c:val>
            <c:numRef>
              <c:f>Лист4!$B$74:$V$74</c:f>
              <c:numCache>
                <c:formatCode>0.00</c:formatCode>
                <c:ptCount val="21"/>
                <c:pt idx="0">
                  <c:v>470</c:v>
                </c:pt>
                <c:pt idx="1">
                  <c:v>465</c:v>
                </c:pt>
                <c:pt idx="2">
                  <c:v>465</c:v>
                </c:pt>
                <c:pt idx="3">
                  <c:v>450</c:v>
                </c:pt>
                <c:pt idx="4">
                  <c:v>440</c:v>
                </c:pt>
                <c:pt idx="5">
                  <c:v>430</c:v>
                </c:pt>
                <c:pt idx="6">
                  <c:v>420</c:v>
                </c:pt>
                <c:pt idx="7">
                  <c:v>410</c:v>
                </c:pt>
                <c:pt idx="8">
                  <c:v>400</c:v>
                </c:pt>
                <c:pt idx="9">
                  <c:v>380</c:v>
                </c:pt>
                <c:pt idx="10">
                  <c:v>360</c:v>
                </c:pt>
                <c:pt idx="11">
                  <c:v>340</c:v>
                </c:pt>
                <c:pt idx="12">
                  <c:v>320</c:v>
                </c:pt>
                <c:pt idx="13">
                  <c:v>300</c:v>
                </c:pt>
                <c:pt idx="14">
                  <c:v>280</c:v>
                </c:pt>
                <c:pt idx="15">
                  <c:v>260</c:v>
                </c:pt>
                <c:pt idx="16">
                  <c:v>240</c:v>
                </c:pt>
                <c:pt idx="17">
                  <c:v>220</c:v>
                </c:pt>
                <c:pt idx="18">
                  <c:v>200</c:v>
                </c:pt>
                <c:pt idx="19">
                  <c:v>180</c:v>
                </c:pt>
                <c:pt idx="20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D2-4B25-AFC0-3FF9D7AAD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1267391"/>
        <c:axId val="1031267807"/>
      </c:areaChart>
      <c:catAx>
        <c:axId val="10312673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031267807"/>
        <c:crosses val="autoZero"/>
        <c:auto val="1"/>
        <c:lblAlgn val="ctr"/>
        <c:lblOffset val="100"/>
        <c:noMultiLvlLbl val="0"/>
      </c:catAx>
      <c:valAx>
        <c:axId val="1031267807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03126739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70AD47"/>
              </a:solidFill>
              <a:round/>
            </a:ln>
            <a:effectLst/>
          </c:spPr>
          <c:marker>
            <c:symbol val="none"/>
          </c:marker>
          <c:cat>
            <c:numRef>
              <c:f>Лист2!$B$16:$U$16</c:f>
              <c:numCache>
                <c:formatCode>General</c:formatCode>
                <c:ptCount val="2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  <c:pt idx="13">
                  <c:v>2027</c:v>
                </c:pt>
                <c:pt idx="14">
                  <c:v>2028</c:v>
                </c:pt>
                <c:pt idx="15">
                  <c:v>2029</c:v>
                </c:pt>
                <c:pt idx="16">
                  <c:v>2030</c:v>
                </c:pt>
                <c:pt idx="17">
                  <c:v>2031</c:v>
                </c:pt>
                <c:pt idx="18">
                  <c:v>2032</c:v>
                </c:pt>
                <c:pt idx="19">
                  <c:v>2033</c:v>
                </c:pt>
              </c:numCache>
            </c:numRef>
          </c:cat>
          <c:val>
            <c:numRef>
              <c:f>Лист2!$B$17:$U$17</c:f>
              <c:numCache>
                <c:formatCode>General</c:formatCode>
                <c:ptCount val="20"/>
                <c:pt idx="0">
                  <c:v>1314.14</c:v>
                </c:pt>
                <c:pt idx="1">
                  <c:v>1802.25</c:v>
                </c:pt>
                <c:pt idx="2">
                  <c:v>1979.23</c:v>
                </c:pt>
                <c:pt idx="3">
                  <c:v>1873.13</c:v>
                </c:pt>
                <c:pt idx="4">
                  <c:v>2031.89</c:v>
                </c:pt>
                <c:pt idx="5">
                  <c:v>2176.15</c:v>
                </c:pt>
                <c:pt idx="6">
                  <c:v>2228.16</c:v>
                </c:pt>
                <c:pt idx="7">
                  <c:v>2269.59</c:v>
                </c:pt>
                <c:pt idx="8">
                  <c:v>2354.6999999999998</c:v>
                </c:pt>
                <c:pt idx="9">
                  <c:v>2337.3000000000002</c:v>
                </c:pt>
                <c:pt idx="10">
                  <c:v>2250.77</c:v>
                </c:pt>
                <c:pt idx="11">
                  <c:v>2211.04</c:v>
                </c:pt>
                <c:pt idx="12">
                  <c:v>2275.21</c:v>
                </c:pt>
                <c:pt idx="13">
                  <c:v>2351.56</c:v>
                </c:pt>
                <c:pt idx="14">
                  <c:v>2458.54</c:v>
                </c:pt>
                <c:pt idx="15">
                  <c:v>2335.59</c:v>
                </c:pt>
                <c:pt idx="16">
                  <c:v>2277.7600000000002</c:v>
                </c:pt>
                <c:pt idx="17">
                  <c:v>2288.84</c:v>
                </c:pt>
                <c:pt idx="18">
                  <c:v>2282.8000000000002</c:v>
                </c:pt>
                <c:pt idx="19">
                  <c:v>2436.1999999999998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1-4FEF-81B1-68D2FD18B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4696191"/>
        <c:axId val="774756431"/>
      </c:lineChart>
      <c:catAx>
        <c:axId val="7746961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4756431"/>
        <c:crosses val="autoZero"/>
        <c:auto val="1"/>
        <c:lblAlgn val="ctr"/>
        <c:lblOffset val="100"/>
        <c:noMultiLvlLbl val="0"/>
      </c:catAx>
      <c:valAx>
        <c:axId val="7747564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4696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13-4D12-9244-DE4228F5247A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13-4D12-9244-DE4228F5247A}"/>
              </c:ext>
            </c:extLst>
          </c:dPt>
          <c:dPt>
            <c:idx val="2"/>
            <c:bubble3D val="0"/>
            <c:spPr>
              <a:solidFill>
                <a:schemeClr val="accent6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613-4D12-9244-DE4228F524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Лист1!$A$50:$C$50</c:f>
              <c:strCache>
                <c:ptCount val="3"/>
                <c:pt idx="0">
                  <c:v>A+B+C</c:v>
                </c:pt>
                <c:pt idx="1">
                  <c:v>D+E</c:v>
                </c:pt>
                <c:pt idx="2">
                  <c:v>F</c:v>
                </c:pt>
              </c:strCache>
            </c:strRef>
          </c:cat>
          <c:val>
            <c:numRef>
              <c:f>Лист1!$A$51:$C$51</c:f>
              <c:numCache>
                <c:formatCode>General</c:formatCode>
                <c:ptCount val="3"/>
                <c:pt idx="0">
                  <c:v>60</c:v>
                </c:pt>
                <c:pt idx="1">
                  <c:v>30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13-4D12-9244-DE4228F524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B9-4E11-A129-E65763F386CD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B9-4E11-A129-E65763F386CD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9B9-4E11-A129-E65763F386CD}"/>
              </c:ext>
            </c:extLst>
          </c:dPt>
          <c:dPt>
            <c:idx val="3"/>
            <c:bubble3D val="0"/>
            <c:spPr>
              <a:solidFill>
                <a:schemeClr val="accent2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B9-4E11-A129-E65763F386CD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9B9-4E11-A129-E65763F386CD}"/>
              </c:ext>
            </c:extLst>
          </c:dPt>
          <c:dPt>
            <c:idx val="5"/>
            <c:bubble3D val="0"/>
            <c:spPr>
              <a:solidFill>
                <a:schemeClr val="accent2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9B9-4E11-A129-E65763F386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Лист1!$A$34:$F$34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Лист1!$A$35:$F$35</c:f>
              <c:numCache>
                <c:formatCode>General</c:formatCode>
                <c:ptCount val="6"/>
                <c:pt idx="0">
                  <c:v>30</c:v>
                </c:pt>
                <c:pt idx="1">
                  <c:v>15</c:v>
                </c:pt>
                <c:pt idx="2">
                  <c:v>15</c:v>
                </c:pt>
                <c:pt idx="3">
                  <c:v>25</c:v>
                </c:pt>
                <c:pt idx="4">
                  <c:v>5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9B9-4E11-A129-E65763F386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r>
              <a:rPr lang="ru-RU" sz="2000" b="1" dirty="0" smtClean="0">
                <a:latin typeface="Candara" panose="020E0502030303020204" pitchFamily="34" charset="0"/>
              </a:rPr>
              <a:t>Сравнительный анализ предлагаемых технологий </a:t>
            </a:r>
            <a:r>
              <a:rPr lang="ru-RU" sz="2000" b="1" dirty="0" err="1" smtClean="0">
                <a:latin typeface="Candara" panose="020E0502030303020204" pitchFamily="34" charset="0"/>
              </a:rPr>
              <a:t>компримирования</a:t>
            </a:r>
            <a:endParaRPr lang="ru-RU" sz="2000" b="1" dirty="0">
              <a:latin typeface="Candara" panose="020E0502030303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Лист3!$J$5</c:f>
              <c:strCache>
                <c:ptCount val="1"/>
                <c:pt idx="0">
                  <c:v>Кап. Затраты</c:v>
                </c:pt>
              </c:strCache>
            </c:strRef>
          </c:tx>
          <c:spPr>
            <a:solidFill>
              <a:srgbClr val="70AD4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70AD47"/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Лист3!$K$4:$P$4</c:f>
              <c:strCache>
                <c:ptCount val="6"/>
                <c:pt idx="0">
                  <c:v>Без компримирования</c:v>
                </c:pt>
                <c:pt idx="1">
                  <c:v>1 очередь ГПА</c:v>
                </c:pt>
                <c:pt idx="2">
                  <c:v>2 очередь ГПА</c:v>
                </c:pt>
                <c:pt idx="3">
                  <c:v>3 очередь ГПА</c:v>
                </c:pt>
                <c:pt idx="4">
                  <c:v>1 ступень эжектора</c:v>
                </c:pt>
                <c:pt idx="5">
                  <c:v>2 ступень эжектора</c:v>
                </c:pt>
              </c:strCache>
            </c:strRef>
          </c:cat>
          <c:val>
            <c:numRef>
              <c:f>Лист3!$K$5:$P$5</c:f>
              <c:numCache>
                <c:formatCode>General</c:formatCode>
                <c:ptCount val="6"/>
                <c:pt idx="0">
                  <c:v>1.292</c:v>
                </c:pt>
                <c:pt idx="1">
                  <c:v>1.37</c:v>
                </c:pt>
                <c:pt idx="2">
                  <c:v>1.448</c:v>
                </c:pt>
                <c:pt idx="3">
                  <c:v>1.6040000000000001</c:v>
                </c:pt>
                <c:pt idx="4">
                  <c:v>1.393</c:v>
                </c:pt>
                <c:pt idx="5">
                  <c:v>1.393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D-4E7A-BE69-A5F28A49B969}"/>
            </c:ext>
          </c:extLst>
        </c:ser>
        <c:ser>
          <c:idx val="1"/>
          <c:order val="1"/>
          <c:tx>
            <c:strRef>
              <c:f>Лист3!$J$6</c:f>
              <c:strCache>
                <c:ptCount val="1"/>
                <c:pt idx="0">
                  <c:v>Газоотдача</c:v>
                </c:pt>
              </c:strCache>
            </c:strRef>
          </c:tx>
          <c:spPr>
            <a:solidFill>
              <a:srgbClr val="86A0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86A0CE"/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Лист3!$K$4:$P$4</c:f>
              <c:strCache>
                <c:ptCount val="6"/>
                <c:pt idx="0">
                  <c:v>Без компримирования</c:v>
                </c:pt>
                <c:pt idx="1">
                  <c:v>1 очередь ГПА</c:v>
                </c:pt>
                <c:pt idx="2">
                  <c:v>2 очередь ГПА</c:v>
                </c:pt>
                <c:pt idx="3">
                  <c:v>3 очередь ГПА</c:v>
                </c:pt>
                <c:pt idx="4">
                  <c:v>1 ступень эжектора</c:v>
                </c:pt>
                <c:pt idx="5">
                  <c:v>2 ступень эжектора</c:v>
                </c:pt>
              </c:strCache>
            </c:strRef>
          </c:cat>
          <c:val>
            <c:numRef>
              <c:f>Лист3!$K$6:$P$6</c:f>
              <c:numCache>
                <c:formatCode>General</c:formatCode>
                <c:ptCount val="6"/>
                <c:pt idx="0">
                  <c:v>0.3</c:v>
                </c:pt>
                <c:pt idx="1">
                  <c:v>0.49</c:v>
                </c:pt>
                <c:pt idx="2">
                  <c:v>0.67</c:v>
                </c:pt>
                <c:pt idx="3">
                  <c:v>0.91</c:v>
                </c:pt>
                <c:pt idx="4">
                  <c:v>0.82</c:v>
                </c:pt>
                <c:pt idx="5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D-4E7A-BE69-A5F28A49B9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87552"/>
        <c:axId val="4388384"/>
      </c:barChart>
      <c:catAx>
        <c:axId val="43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388384"/>
        <c:crosses val="autoZero"/>
        <c:auto val="1"/>
        <c:lblAlgn val="ctr"/>
        <c:lblOffset val="100"/>
        <c:noMultiLvlLbl val="0"/>
      </c:catAx>
      <c:valAx>
        <c:axId val="438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38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5E-4DC7-87D6-2E9168D03E1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5E-4DC7-87D6-2E9168D03E1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C5E-4DC7-87D6-2E9168D03E1A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C5E-4DC7-87D6-2E9168D03E1A}"/>
              </c:ext>
            </c:extLst>
          </c:dPt>
          <c:dLbls>
            <c:delete val="1"/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590</c:v>
                </c:pt>
                <c:pt idx="1">
                  <c:v>206.5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5E-4DC7-87D6-2E9168D03E1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2A-47AE-8B1C-C16E18ACBFC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2A-47AE-8B1C-C16E18ACBFC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2A-47AE-8B1C-C16E18ACBFC3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52A-47AE-8B1C-C16E18ACBFC3}"/>
              </c:ext>
            </c:extLst>
          </c:dPt>
          <c:dLbls>
            <c:delete val="1"/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352.1</c:v>
                </c:pt>
                <c:pt idx="1">
                  <c:v>123.2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2A-47AE-8B1C-C16E18ACBFC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7CD-43AF-AD18-79C7348D1D3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7CD-43AF-AD18-79C7348D1D3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7CD-43AF-AD18-79C7348D1D3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7CD-43AF-AD18-79C7348D1D35}"/>
              </c:ext>
            </c:extLst>
          </c:dPt>
          <c:dLbls>
            <c:delete val="1"/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804.9</c:v>
                </c:pt>
                <c:pt idx="1">
                  <c:v>281.7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7CD-43AF-AD18-79C7348D1D3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A6-44AD-B059-CB544696512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A6-44AD-B059-CB544696512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A6-44AD-B059-CB544696512B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A6-44AD-B059-CB544696512B}"/>
              </c:ext>
            </c:extLst>
          </c:dPt>
          <c:dLbls>
            <c:delete val="1"/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423.8</c:v>
                </c:pt>
                <c:pt idx="1">
                  <c:v>148.30000000000001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A6-44AD-B059-CB544696512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27191113220977E-2"/>
          <c:y val="7.5627443531881014E-2"/>
          <c:w val="0.91233086787130746"/>
          <c:h val="0.8897099781826736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'[1_.xlsx]Лист1'!$C$1</c:f>
              <c:strCache>
                <c:ptCount val="1"/>
                <c:pt idx="0">
                  <c:v>n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'[1_.xlsx]Лист1'!$B$2:$B$8</c:f>
              <c:numCache>
                <c:formatCode>General</c:formatCode>
                <c:ptCount val="7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  <c:pt idx="6">
                  <c:v>3.5</c:v>
                </c:pt>
              </c:numCache>
            </c:numRef>
          </c:xVal>
          <c:yVal>
            <c:numRef>
              <c:f>'[1_.xlsx]Лист1'!$C$2:$C$8</c:f>
              <c:numCache>
                <c:formatCode>General</c:formatCode>
                <c:ptCount val="7"/>
                <c:pt idx="0">
                  <c:v>2.4</c:v>
                </c:pt>
                <c:pt idx="1">
                  <c:v>1.8</c:v>
                </c:pt>
                <c:pt idx="2">
                  <c:v>1.5</c:v>
                </c:pt>
                <c:pt idx="3">
                  <c:v>1.35</c:v>
                </c:pt>
                <c:pt idx="4">
                  <c:v>1.3</c:v>
                </c:pt>
                <c:pt idx="5">
                  <c:v>1.25</c:v>
                </c:pt>
                <c:pt idx="6">
                  <c:v>1.23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8E8-4B81-84AB-5CA54E3E4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860448"/>
        <c:axId val="237863400"/>
      </c:scatterChart>
      <c:valAx>
        <c:axId val="2378604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7863400"/>
        <c:crosses val="autoZero"/>
        <c:crossBetween val="midCat"/>
      </c:valAx>
      <c:valAx>
        <c:axId val="237863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78604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27191113220977E-2"/>
          <c:y val="7.5627443531881014E-2"/>
          <c:w val="0.91233086787130746"/>
          <c:h val="0.8897099781826736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'[1_.xlsx]Лист1'!$C$1</c:f>
              <c:strCache>
                <c:ptCount val="1"/>
                <c:pt idx="0">
                  <c:v>n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'[1_.xlsx]Лист1'!$B$2:$B$8</c:f>
              <c:numCache>
                <c:formatCode>General</c:formatCode>
                <c:ptCount val="7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  <c:pt idx="6">
                  <c:v>3.5</c:v>
                </c:pt>
              </c:numCache>
            </c:numRef>
          </c:xVal>
          <c:yVal>
            <c:numRef>
              <c:f>'[1_.xlsx]Лист1'!$C$2:$C$8</c:f>
              <c:numCache>
                <c:formatCode>General</c:formatCode>
                <c:ptCount val="7"/>
                <c:pt idx="0">
                  <c:v>2.4</c:v>
                </c:pt>
                <c:pt idx="1">
                  <c:v>1.8</c:v>
                </c:pt>
                <c:pt idx="2">
                  <c:v>1.5</c:v>
                </c:pt>
                <c:pt idx="3">
                  <c:v>1.35</c:v>
                </c:pt>
                <c:pt idx="4">
                  <c:v>1.3</c:v>
                </c:pt>
                <c:pt idx="5">
                  <c:v>1.25</c:v>
                </c:pt>
                <c:pt idx="6">
                  <c:v>1.23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8E8-4B81-84AB-5CA54E3E4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860448"/>
        <c:axId val="237863400"/>
      </c:scatterChart>
      <c:valAx>
        <c:axId val="2378604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7863400"/>
        <c:crosses val="autoZero"/>
        <c:crossBetween val="midCat"/>
      </c:valAx>
      <c:valAx>
        <c:axId val="237863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78604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Лист1!$E$1</c:f>
              <c:strCache>
                <c:ptCount val="1"/>
                <c:pt idx="0">
                  <c:v>Доля</c:v>
                </c:pt>
              </c:strCache>
            </c:strRef>
          </c:tx>
          <c:spPr>
            <a:solidFill>
              <a:srgbClr val="70AD47"/>
            </a:solidFill>
            <a:ln>
              <a:noFill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Аэрогаз</c:v>
                </c:pt>
                <c:pt idx="1">
                  <c:v>Импульс +</c:v>
                </c:pt>
                <c:pt idx="2">
                  <c:v>Промышленная автоматизация</c:v>
                </c:pt>
                <c:pt idx="3">
                  <c:v>Аквапром Северо-Запад</c:v>
                </c:pt>
                <c:pt idx="4">
                  <c:v>Уфанефтегазмаш</c:v>
                </c:pt>
                <c:pt idx="5">
                  <c:v>КВАРК ПРОМЭНЕРГОСИСТЕМЫ</c:v>
                </c:pt>
                <c:pt idx="6">
                  <c:v>НПП НЕФТЕПРОММАШ</c:v>
                </c:pt>
                <c:pt idx="7">
                  <c:v>ООО Технология</c:v>
                </c:pt>
                <c:pt idx="8">
                  <c:v>НПО "Новые Технологии"</c:v>
                </c:pt>
              </c:strCache>
            </c:strRef>
          </c:cat>
          <c:val>
            <c:numRef>
              <c:f>(Лист1!$E$2:$E$5,Лист1!$E$6:$E$10)</c:f>
              <c:numCache>
                <c:formatCode>0.00</c:formatCode>
                <c:ptCount val="9"/>
                <c:pt idx="0">
                  <c:v>0.14728023414897981</c:v>
                </c:pt>
                <c:pt idx="1">
                  <c:v>1.6596820734617072E-3</c:v>
                </c:pt>
                <c:pt idx="2">
                  <c:v>4.8416705556906671E-2</c:v>
                </c:pt>
                <c:pt idx="3">
                  <c:v>8.8081933362943121E-2</c:v>
                </c:pt>
                <c:pt idx="4">
                  <c:v>6.4194249002078013E-2</c:v>
                </c:pt>
                <c:pt idx="5">
                  <c:v>2.2564633700889139E-2</c:v>
                </c:pt>
                <c:pt idx="6">
                  <c:v>2.4530429695679569E-2</c:v>
                </c:pt>
                <c:pt idx="7">
                  <c:v>0.59486526761962621</c:v>
                </c:pt>
                <c:pt idx="8">
                  <c:v>8.4068648394357362E-3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3-4B19-8DB3-26FE19480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02861823"/>
        <c:axId val="1602857663"/>
      </c:barChart>
      <c:catAx>
        <c:axId val="1602861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602857663"/>
        <c:crosses val="autoZero"/>
        <c:auto val="1"/>
        <c:lblAlgn val="ctr"/>
        <c:lblOffset val="100"/>
        <c:noMultiLvlLbl val="0"/>
      </c:catAx>
      <c:valAx>
        <c:axId val="16028576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602861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Лист1!$E$17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62B-4F43-B0DC-090F69AA229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shade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62B-4F43-B0DC-090F69AA229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62B-4F43-B0DC-090F69AA229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tint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62B-4F43-B0DC-090F69AA22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Лист1!$A$18:$A$21</c:f>
              <c:strCache>
                <c:ptCount val="4"/>
                <c:pt idx="0">
                  <c:v>ООО Технология</c:v>
                </c:pt>
                <c:pt idx="1">
                  <c:v>Аэрогаз</c:v>
                </c:pt>
                <c:pt idx="2">
                  <c:v>Уфанефтегазмаш</c:v>
                </c:pt>
                <c:pt idx="3">
                  <c:v>Промышленная автоматизация</c:v>
                </c:pt>
              </c:strCache>
            </c:strRef>
          </c:cat>
          <c:val>
            <c:numRef>
              <c:f>Лист1!$E$18:$E$21</c:f>
              <c:numCache>
                <c:formatCode>0.00</c:formatCode>
                <c:ptCount val="4"/>
                <c:pt idx="0">
                  <c:v>0.69594708904034341</c:v>
                </c:pt>
                <c:pt idx="1">
                  <c:v>0.17230666473320413</c:v>
                </c:pt>
                <c:pt idx="2">
                  <c:v>7.5102385629100363E-2</c:v>
                </c:pt>
                <c:pt idx="3">
                  <c:v>5.6643860597352033E-2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62B-4F43-B0DC-090F69AA229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'[Эжектор график.xlsx]Лист1'!$G$17</c:f>
              <c:strCache>
                <c:ptCount val="1"/>
                <c:pt idx="0">
                  <c:v>P1(ВНГ) атм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'[Эжектор график.xlsx]Лист1'!$A$18:$A$22</c:f>
              <c:numCache>
                <c:formatCode>General</c:formatCode>
                <c:ptCount val="5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</c:numCache>
            </c:numRef>
          </c:cat>
          <c:val>
            <c:numRef>
              <c:f>'[Эжектор график.xlsx]Лист1'!$G$18:$G$22</c:f>
              <c:numCache>
                <c:formatCode>General</c:formatCode>
                <c:ptCount val="5"/>
                <c:pt idx="0" formatCode="0.0">
                  <c:v>590</c:v>
                </c:pt>
                <c:pt idx="1">
                  <c:v>531</c:v>
                </c:pt>
                <c:pt idx="2">
                  <c:v>472</c:v>
                </c:pt>
                <c:pt idx="3">
                  <c:v>412</c:v>
                </c:pt>
                <c:pt idx="4">
                  <c:v>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48-4691-9185-320CB7C2E595}"/>
            </c:ext>
          </c:extLst>
        </c:ser>
        <c:ser>
          <c:idx val="1"/>
          <c:order val="1"/>
          <c:tx>
            <c:strRef>
              <c:f>'[Эжектор график.xlsx]Лист1'!$H$17</c:f>
              <c:strCache>
                <c:ptCount val="1"/>
                <c:pt idx="0">
                  <c:v>P2(ННГ) атм</c:v>
                </c:pt>
              </c:strCache>
            </c:strRef>
          </c:tx>
          <c:spPr>
            <a:ln w="28575" cap="rnd">
              <a:solidFill>
                <a:srgbClr val="70AD47"/>
              </a:solidFill>
              <a:round/>
            </a:ln>
            <a:effectLst/>
          </c:spPr>
          <c:marker>
            <c:symbol val="none"/>
          </c:marker>
          <c:cat>
            <c:numRef>
              <c:f>'[Эжектор график.xlsx]Лист1'!$A$18:$A$22</c:f>
              <c:numCache>
                <c:formatCode>General</c:formatCode>
                <c:ptCount val="5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</c:numCache>
            </c:numRef>
          </c:cat>
          <c:val>
            <c:numRef>
              <c:f>'[Эжектор график.xlsx]Лист1'!$H$18:$H$22</c:f>
              <c:numCache>
                <c:formatCode>General</c:formatCode>
                <c:ptCount val="5"/>
                <c:pt idx="0" formatCode="0.0">
                  <c:v>81</c:v>
                </c:pt>
                <c:pt idx="1">
                  <c:v>78</c:v>
                </c:pt>
                <c:pt idx="2">
                  <c:v>75</c:v>
                </c:pt>
                <c:pt idx="3">
                  <c:v>72</c:v>
                </c:pt>
                <c:pt idx="4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48-4691-9185-320CB7C2E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0050808"/>
        <c:axId val="450046216"/>
      </c:lineChart>
      <c:catAx>
        <c:axId val="450050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r>
                  <a:rPr lang="ru-RU" sz="1400">
                    <a:latin typeface="Candara" panose="020E0502030303020204" pitchFamily="34" charset="0"/>
                  </a:rPr>
                  <a:t>Массовый</a:t>
                </a:r>
                <a:r>
                  <a:rPr lang="ru-RU" sz="1400" baseline="0">
                    <a:latin typeface="Candara" panose="020E0502030303020204" pitchFamily="34" charset="0"/>
                  </a:rPr>
                  <a:t> расход ВНГ кг</a:t>
                </a:r>
                <a:r>
                  <a:rPr lang="en-US" sz="1400" baseline="0">
                    <a:latin typeface="Candara" panose="020E0502030303020204" pitchFamily="34" charset="0"/>
                  </a:rPr>
                  <a:t>/c</a:t>
                </a:r>
                <a:endParaRPr lang="ru-RU" sz="1400">
                  <a:latin typeface="Candara" panose="020E0502030303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50046216"/>
        <c:crosses val="autoZero"/>
        <c:auto val="1"/>
        <c:lblAlgn val="ctr"/>
        <c:lblOffset val="100"/>
        <c:noMultiLvlLbl val="0"/>
      </c:catAx>
      <c:valAx>
        <c:axId val="45004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r>
                  <a:rPr lang="ru-RU" sz="1400">
                    <a:latin typeface="Candara" panose="020E0502030303020204" pitchFamily="34" charset="0"/>
                  </a:rPr>
                  <a:t>Давление</a:t>
                </a:r>
                <a:r>
                  <a:rPr lang="en-US" sz="1400" baseline="0">
                    <a:latin typeface="Candara" panose="020E0502030303020204" pitchFamily="34" charset="0"/>
                  </a:rPr>
                  <a:t>,</a:t>
                </a:r>
                <a:r>
                  <a:rPr lang="ru-RU" sz="1400" baseline="0">
                    <a:latin typeface="Candara" panose="020E0502030303020204" pitchFamily="34" charset="0"/>
                  </a:rPr>
                  <a:t>атм</a:t>
                </a:r>
                <a:endParaRPr lang="ru-RU" sz="1400">
                  <a:latin typeface="Candara" panose="020E0502030303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50050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'[Эжектор график.xlsx]Лист1'!$G$24</c:f>
              <c:strCache>
                <c:ptCount val="1"/>
                <c:pt idx="0">
                  <c:v>P1(ВНГ) атм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'[Эжектор график.xlsx]Лист1'!$B$25:$B$29</c:f>
              <c:numCache>
                <c:formatCode>General</c:formatCode>
                <c:ptCount val="5"/>
                <c:pt idx="0">
                  <c:v>0.5</c:v>
                </c:pt>
                <c:pt idx="1">
                  <c:v>0.4</c:v>
                </c:pt>
                <c:pt idx="2">
                  <c:v>0.3</c:v>
                </c:pt>
                <c:pt idx="3">
                  <c:v>0.2</c:v>
                </c:pt>
                <c:pt idx="4">
                  <c:v>0.1</c:v>
                </c:pt>
              </c:numCache>
            </c:numRef>
          </c:cat>
          <c:val>
            <c:numRef>
              <c:f>'[Эжектор график.xlsx]Лист1'!$G$25:$G$29</c:f>
              <c:numCache>
                <c:formatCode>General</c:formatCode>
                <c:ptCount val="5"/>
                <c:pt idx="0" formatCode="0.0">
                  <c:v>590</c:v>
                </c:pt>
                <c:pt idx="1">
                  <c:v>588</c:v>
                </c:pt>
                <c:pt idx="2">
                  <c:v>586</c:v>
                </c:pt>
                <c:pt idx="3">
                  <c:v>583</c:v>
                </c:pt>
                <c:pt idx="4">
                  <c:v>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55-46F6-B9E2-178E34D0D3C0}"/>
            </c:ext>
          </c:extLst>
        </c:ser>
        <c:ser>
          <c:idx val="1"/>
          <c:order val="1"/>
          <c:tx>
            <c:strRef>
              <c:f>'[Эжектор график.xlsx]Лист1'!$H$24</c:f>
              <c:strCache>
                <c:ptCount val="1"/>
                <c:pt idx="0">
                  <c:v>P2(ННГ) атм</c:v>
                </c:pt>
              </c:strCache>
            </c:strRef>
          </c:tx>
          <c:spPr>
            <a:ln w="28575" cap="rnd">
              <a:solidFill>
                <a:srgbClr val="70AD47"/>
              </a:solidFill>
              <a:round/>
            </a:ln>
            <a:effectLst/>
          </c:spPr>
          <c:marker>
            <c:symbol val="none"/>
          </c:marker>
          <c:cat>
            <c:numRef>
              <c:f>'[Эжектор график.xlsx]Лист1'!$B$25:$B$29</c:f>
              <c:numCache>
                <c:formatCode>General</c:formatCode>
                <c:ptCount val="5"/>
                <c:pt idx="0">
                  <c:v>0.5</c:v>
                </c:pt>
                <c:pt idx="1">
                  <c:v>0.4</c:v>
                </c:pt>
                <c:pt idx="2">
                  <c:v>0.3</c:v>
                </c:pt>
                <c:pt idx="3">
                  <c:v>0.2</c:v>
                </c:pt>
                <c:pt idx="4">
                  <c:v>0.1</c:v>
                </c:pt>
              </c:numCache>
            </c:numRef>
          </c:cat>
          <c:val>
            <c:numRef>
              <c:f>'[Эжектор график.xlsx]Лист1'!$H$25:$H$29</c:f>
              <c:numCache>
                <c:formatCode>General</c:formatCode>
                <c:ptCount val="5"/>
                <c:pt idx="0" formatCode="0.0">
                  <c:v>81</c:v>
                </c:pt>
                <c:pt idx="1">
                  <c:v>70</c:v>
                </c:pt>
                <c:pt idx="2">
                  <c:v>58</c:v>
                </c:pt>
                <c:pt idx="3">
                  <c:v>45</c:v>
                </c:pt>
                <c:pt idx="4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55-46F6-B9E2-178E34D0D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8063632"/>
        <c:axId val="1378066960"/>
      </c:lineChart>
      <c:catAx>
        <c:axId val="1378063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  <a:latin typeface="Candara" panose="020E0502030303020204" pitchFamily="34" charset="0"/>
                  </a:rPr>
                  <a:t>Массовый расход кг</a:t>
                </a:r>
                <a:r>
                  <a:rPr lang="en-US" sz="1400" b="0" i="0" baseline="0">
                    <a:effectLst/>
                    <a:latin typeface="Candara" panose="020E0502030303020204" pitchFamily="34" charset="0"/>
                  </a:rPr>
                  <a:t>/</a:t>
                </a:r>
                <a:r>
                  <a:rPr lang="ru-RU" sz="1400" b="0" i="0" baseline="0">
                    <a:effectLst/>
                    <a:latin typeface="Candara" panose="020E0502030303020204" pitchFamily="34" charset="0"/>
                  </a:rPr>
                  <a:t>с</a:t>
                </a:r>
                <a:endParaRPr lang="ru-RU" sz="1400">
                  <a:effectLst/>
                  <a:latin typeface="Candara" panose="020E0502030303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378066960"/>
        <c:crosses val="autoZero"/>
        <c:auto val="1"/>
        <c:lblAlgn val="ctr"/>
        <c:lblOffset val="100"/>
        <c:noMultiLvlLbl val="0"/>
      </c:catAx>
      <c:valAx>
        <c:axId val="137806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  <a:latin typeface="Candara" panose="020E0502030303020204" pitchFamily="34" charset="0"/>
                  </a:rPr>
                  <a:t>Давление</a:t>
                </a:r>
                <a:r>
                  <a:rPr lang="en-US" sz="1400" b="0" i="0" baseline="0">
                    <a:effectLst/>
                    <a:latin typeface="Candara" panose="020E0502030303020204" pitchFamily="34" charset="0"/>
                  </a:rPr>
                  <a:t>,</a:t>
                </a:r>
                <a:r>
                  <a:rPr lang="ru-RU" sz="1400" b="0" i="0" baseline="0">
                    <a:effectLst/>
                    <a:latin typeface="Candara" panose="020E0502030303020204" pitchFamily="34" charset="0"/>
                  </a:rPr>
                  <a:t>атм</a:t>
                </a:r>
                <a:endParaRPr lang="ru-RU" sz="1400">
                  <a:effectLst/>
                  <a:latin typeface="Candara" panose="020E0502030303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37806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Лист2!$M$3:$X$3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Лист2!$M$4:$X$4</c:f>
              <c:numCache>
                <c:formatCode>General</c:formatCode>
                <c:ptCount val="12"/>
                <c:pt idx="0">
                  <c:v>660</c:v>
                </c:pt>
                <c:pt idx="1">
                  <c:v>643</c:v>
                </c:pt>
                <c:pt idx="2">
                  <c:v>658</c:v>
                </c:pt>
                <c:pt idx="3">
                  <c:v>640</c:v>
                </c:pt>
                <c:pt idx="4">
                  <c:v>638</c:v>
                </c:pt>
                <c:pt idx="5">
                  <c:v>639.79999999999995</c:v>
                </c:pt>
                <c:pt idx="6">
                  <c:v>680</c:v>
                </c:pt>
                <c:pt idx="7">
                  <c:v>700</c:v>
                </c:pt>
                <c:pt idx="8">
                  <c:v>710</c:v>
                </c:pt>
                <c:pt idx="9">
                  <c:v>683</c:v>
                </c:pt>
                <c:pt idx="10">
                  <c:v>763</c:v>
                </c:pt>
                <c:pt idx="11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E7-434F-935D-FA8775FDBE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6093808"/>
        <c:axId val="406095056"/>
      </c:barChart>
      <c:catAx>
        <c:axId val="40609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06095056"/>
        <c:crosses val="autoZero"/>
        <c:auto val="1"/>
        <c:lblAlgn val="ctr"/>
        <c:lblOffset val="100"/>
        <c:noMultiLvlLbl val="0"/>
      </c:catAx>
      <c:valAx>
        <c:axId val="40609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0609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numRef>
              <c:f>Лист2!$B$41:$K$41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Лист2!$B$42:$K$42</c:f>
              <c:numCache>
                <c:formatCode>General</c:formatCode>
                <c:ptCount val="10"/>
                <c:pt idx="0">
                  <c:v>500</c:v>
                </c:pt>
                <c:pt idx="1">
                  <c:v>502</c:v>
                </c:pt>
                <c:pt idx="2">
                  <c:v>480</c:v>
                </c:pt>
                <c:pt idx="3">
                  <c:v>473</c:v>
                </c:pt>
                <c:pt idx="4">
                  <c:v>479</c:v>
                </c:pt>
                <c:pt idx="5">
                  <c:v>515</c:v>
                </c:pt>
                <c:pt idx="6">
                  <c:v>557</c:v>
                </c:pt>
                <c:pt idx="7">
                  <c:v>595</c:v>
                </c:pt>
                <c:pt idx="8">
                  <c:v>526</c:v>
                </c:pt>
                <c:pt idx="9">
                  <c:v>617.5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D-4ABA-99F0-5B82D8A69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14518096"/>
        <c:axId val="414516432"/>
      </c:barChart>
      <c:catAx>
        <c:axId val="41451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14516432"/>
        <c:crosses val="autoZero"/>
        <c:auto val="1"/>
        <c:lblAlgn val="ctr"/>
        <c:lblOffset val="100"/>
        <c:noMultiLvlLbl val="0"/>
      </c:catAx>
      <c:valAx>
        <c:axId val="41451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41451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27191113220977E-2"/>
          <c:y val="7.5627443531881014E-2"/>
          <c:w val="0.91233086787130746"/>
          <c:h val="0.8897099781826736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'[1_.xlsx]Лист1'!$C$1</c:f>
              <c:strCache>
                <c:ptCount val="1"/>
                <c:pt idx="0">
                  <c:v>n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'[1_.xlsx]Лист1'!$B$2:$B$8</c:f>
              <c:numCache>
                <c:formatCode>General</c:formatCode>
                <c:ptCount val="7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  <c:pt idx="6">
                  <c:v>3.5</c:v>
                </c:pt>
              </c:numCache>
            </c:numRef>
          </c:xVal>
          <c:yVal>
            <c:numRef>
              <c:f>'[1_.xlsx]Лист1'!$C$2:$C$8</c:f>
              <c:numCache>
                <c:formatCode>General</c:formatCode>
                <c:ptCount val="7"/>
                <c:pt idx="0">
                  <c:v>2.4</c:v>
                </c:pt>
                <c:pt idx="1">
                  <c:v>1.8</c:v>
                </c:pt>
                <c:pt idx="2">
                  <c:v>1.5</c:v>
                </c:pt>
                <c:pt idx="3">
                  <c:v>1.35</c:v>
                </c:pt>
                <c:pt idx="4">
                  <c:v>1.3</c:v>
                </c:pt>
                <c:pt idx="5">
                  <c:v>1.25</c:v>
                </c:pt>
                <c:pt idx="6">
                  <c:v>1.23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F98-46F4-95DA-40BBDF4D8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860448"/>
        <c:axId val="237863400"/>
      </c:scatterChart>
      <c:valAx>
        <c:axId val="2378604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7863400"/>
        <c:crosses val="autoZero"/>
        <c:crossBetween val="midCat"/>
      </c:valAx>
      <c:valAx>
        <c:axId val="237863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78604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70AD47"/>
              </a:solidFill>
              <a:round/>
            </a:ln>
            <a:effectLst/>
          </c:spPr>
          <c:marker>
            <c:symbol val="none"/>
          </c:marker>
          <c:cat>
            <c:numRef>
              <c:f>Лист2!$B$16:$U$16</c:f>
              <c:numCache>
                <c:formatCode>General</c:formatCode>
                <c:ptCount val="2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  <c:pt idx="13">
                  <c:v>2027</c:v>
                </c:pt>
                <c:pt idx="14">
                  <c:v>2028</c:v>
                </c:pt>
                <c:pt idx="15">
                  <c:v>2029</c:v>
                </c:pt>
                <c:pt idx="16">
                  <c:v>2030</c:v>
                </c:pt>
                <c:pt idx="17">
                  <c:v>2031</c:v>
                </c:pt>
                <c:pt idx="18">
                  <c:v>2032</c:v>
                </c:pt>
                <c:pt idx="19">
                  <c:v>2033</c:v>
                </c:pt>
              </c:numCache>
            </c:numRef>
          </c:cat>
          <c:val>
            <c:numRef>
              <c:f>Лист2!$B$17:$U$17</c:f>
              <c:numCache>
                <c:formatCode>General</c:formatCode>
                <c:ptCount val="20"/>
                <c:pt idx="0">
                  <c:v>1314.14</c:v>
                </c:pt>
                <c:pt idx="1">
                  <c:v>1802.25</c:v>
                </c:pt>
                <c:pt idx="2">
                  <c:v>1979.23</c:v>
                </c:pt>
                <c:pt idx="3">
                  <c:v>1873.13</c:v>
                </c:pt>
                <c:pt idx="4">
                  <c:v>2031.89</c:v>
                </c:pt>
                <c:pt idx="5">
                  <c:v>2176.15</c:v>
                </c:pt>
                <c:pt idx="6">
                  <c:v>2228.16</c:v>
                </c:pt>
                <c:pt idx="7">
                  <c:v>2269.59</c:v>
                </c:pt>
                <c:pt idx="8">
                  <c:v>2354.6999999999998</c:v>
                </c:pt>
                <c:pt idx="9">
                  <c:v>2337.3000000000002</c:v>
                </c:pt>
                <c:pt idx="10">
                  <c:v>2250.77</c:v>
                </c:pt>
                <c:pt idx="11">
                  <c:v>2211.04</c:v>
                </c:pt>
                <c:pt idx="12">
                  <c:v>2275.21</c:v>
                </c:pt>
                <c:pt idx="13">
                  <c:v>2351.56</c:v>
                </c:pt>
                <c:pt idx="14">
                  <c:v>2458.54</c:v>
                </c:pt>
                <c:pt idx="15">
                  <c:v>2335.59</c:v>
                </c:pt>
                <c:pt idx="16">
                  <c:v>2277.7600000000002</c:v>
                </c:pt>
                <c:pt idx="17">
                  <c:v>2288.84</c:v>
                </c:pt>
                <c:pt idx="18">
                  <c:v>2282.8000000000002</c:v>
                </c:pt>
                <c:pt idx="19">
                  <c:v>2436.1999999999998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15-463C-8A34-EFCE58299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4696191"/>
        <c:axId val="774756431"/>
      </c:lineChart>
      <c:catAx>
        <c:axId val="7746961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4756431"/>
        <c:crosses val="autoZero"/>
        <c:auto val="1"/>
        <c:lblAlgn val="ctr"/>
        <c:lblOffset val="100"/>
        <c:noMultiLvlLbl val="0"/>
      </c:catAx>
      <c:valAx>
        <c:axId val="7747564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4696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r>
              <a:rPr lang="ru-RU" dirty="0" smtClean="0">
                <a:latin typeface="Candara" panose="020E0502030303020204" pitchFamily="34" charset="0"/>
              </a:rPr>
              <a:t>Количество</a:t>
            </a:r>
            <a:r>
              <a:rPr lang="ru-RU" baseline="0" dirty="0" smtClean="0">
                <a:latin typeface="Candara" panose="020E0502030303020204" pitchFamily="34" charset="0"/>
              </a:rPr>
              <a:t> действующих и ликвидированных скважин Группы Газпром в период с 2018 по 2022 г.</a:t>
            </a:r>
            <a:endParaRPr lang="ru-RU" dirty="0">
              <a:latin typeface="Candara" panose="020E0502030303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Лист1!$G$6</c:f>
              <c:strCache>
                <c:ptCount val="1"/>
                <c:pt idx="0">
                  <c:v>Действиющие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1.2924705333609687E-2"/>
                  <c:y val="-5.6198678687554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84-46E3-848F-DCB12F5B80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1"/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Лист1!$H$3:$L$3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xVal>
          <c:yVal>
            <c:numRef>
              <c:f>Лист1!$H$6:$L$6</c:f>
              <c:numCache>
                <c:formatCode>General</c:formatCode>
                <c:ptCount val="5"/>
                <c:pt idx="0">
                  <c:v>7418</c:v>
                </c:pt>
                <c:pt idx="1">
                  <c:v>7438</c:v>
                </c:pt>
                <c:pt idx="2">
                  <c:v>7494</c:v>
                </c:pt>
                <c:pt idx="3">
                  <c:v>7534</c:v>
                </c:pt>
                <c:pt idx="4">
                  <c:v>7447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D84-46E3-848F-DCB12F5B8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54680495"/>
        <c:axId val="1754675919"/>
      </c:scatterChart>
      <c:scatterChart>
        <c:scatterStyle val="smoothMarker"/>
        <c:varyColors val="0"/>
        <c:ser>
          <c:idx val="1"/>
          <c:order val="1"/>
          <c:tx>
            <c:strRef>
              <c:f>Лист1!$G$7</c:f>
              <c:strCache>
                <c:ptCount val="1"/>
                <c:pt idx="0">
                  <c:v>Ликвидированные, шт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6.9055361941763482E-2"/>
                  <c:y val="-2.71443999637260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84-46E3-848F-DCB12F5B80B1}"/>
                </c:ext>
              </c:extLst>
            </c:dLbl>
            <c:dLbl>
              <c:idx val="2"/>
              <c:layout>
                <c:manualLayout>
                  <c:x val="-7.138202507996301E-2"/>
                  <c:y val="-1.93888571169471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84-46E3-848F-DCB12F5B80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2"/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Лист1!$H$3:$L$3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xVal>
          <c:yVal>
            <c:numRef>
              <c:f>Лист1!$H$7:$L$7</c:f>
              <c:numCache>
                <c:formatCode>General</c:formatCode>
                <c:ptCount val="5"/>
                <c:pt idx="0">
                  <c:v>558</c:v>
                </c:pt>
                <c:pt idx="1">
                  <c:v>623</c:v>
                </c:pt>
                <c:pt idx="2">
                  <c:v>645</c:v>
                </c:pt>
                <c:pt idx="3">
                  <c:v>750</c:v>
                </c:pt>
                <c:pt idx="4">
                  <c:v>908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D84-46E3-848F-DCB12F5B8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6217343"/>
        <c:axId val="1896206527"/>
      </c:scatterChart>
      <c:valAx>
        <c:axId val="1754680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754675919"/>
        <c:crosses val="autoZero"/>
        <c:crossBetween val="midCat"/>
        <c:majorUnit val="1"/>
      </c:valAx>
      <c:valAx>
        <c:axId val="17546759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754680495"/>
        <c:crosses val="autoZero"/>
        <c:crossBetween val="midCat"/>
      </c:valAx>
      <c:valAx>
        <c:axId val="189620652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896217343"/>
        <c:crosses val="max"/>
        <c:crossBetween val="midCat"/>
      </c:valAx>
      <c:valAx>
        <c:axId val="18962173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962065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r>
              <a:rPr lang="ru-RU" dirty="0" smtClean="0">
                <a:latin typeface="Candara" panose="020E0502030303020204" pitchFamily="34" charset="0"/>
              </a:rPr>
              <a:t>Капитальные затраты и месторождения </a:t>
            </a:r>
          </a:p>
          <a:p>
            <a:pPr>
              <a:defRPr>
                <a:latin typeface="Candara" panose="020E0502030303020204" pitchFamily="34" charset="0"/>
              </a:defRPr>
            </a:pPr>
            <a:r>
              <a:rPr lang="ru-RU" dirty="0" smtClean="0">
                <a:latin typeface="Candara" panose="020E0502030303020204" pitchFamily="34" charset="0"/>
              </a:rPr>
              <a:t>в промышленной разработке Группы Газпром </a:t>
            </a:r>
          </a:p>
          <a:p>
            <a:pPr>
              <a:defRPr>
                <a:latin typeface="Candara" panose="020E0502030303020204" pitchFamily="34" charset="0"/>
              </a:defRPr>
            </a:pPr>
            <a:r>
              <a:rPr lang="ru-RU" dirty="0" smtClean="0">
                <a:latin typeface="Candara" panose="020E0502030303020204" pitchFamily="34" charset="0"/>
              </a:rPr>
              <a:t>на</a:t>
            </a:r>
            <a:r>
              <a:rPr lang="ru-RU" baseline="0" dirty="0" smtClean="0">
                <a:latin typeface="Candara" panose="020E0502030303020204" pitchFamily="34" charset="0"/>
              </a:rPr>
              <a:t> 31 декабря в период с 2018 по 2022 г., млрд. руб.</a:t>
            </a:r>
            <a:endParaRPr lang="ru-RU" dirty="0">
              <a:latin typeface="Candara" panose="020E0502030303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Лист1!$A$2:$E$2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xVal>
          <c:yVal>
            <c:numRef>
              <c:f>Лист1!$A$3:$E$3</c:f>
              <c:numCache>
                <c:formatCode>_-* #,##0\ _₽_-;\-* #,##0\ _₽_-;_-* "-"??\ _₽_-;_-@_-</c:formatCode>
                <c:ptCount val="5"/>
                <c:pt idx="0">
                  <c:v>1795.884</c:v>
                </c:pt>
                <c:pt idx="1">
                  <c:v>1818.6769999999999</c:v>
                </c:pt>
                <c:pt idx="2">
                  <c:v>1494.1849999999999</c:v>
                </c:pt>
                <c:pt idx="3">
                  <c:v>2164.721</c:v>
                </c:pt>
                <c:pt idx="4">
                  <c:v>2841.8220000000001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856-430F-82DA-51FBAC17D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7790927"/>
        <c:axId val="1827791759"/>
      </c:scatterChart>
      <c:valAx>
        <c:axId val="1827790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827791759"/>
        <c:crosses val="autoZero"/>
        <c:crossBetween val="midCat"/>
      </c:valAx>
      <c:valAx>
        <c:axId val="1827791759"/>
        <c:scaling>
          <c:orientation val="minMax"/>
          <c:min val="1000"/>
        </c:scaling>
        <c:delete val="0"/>
        <c:axPos val="l"/>
        <c:numFmt formatCode="_-* #,##0\ _₽_-;\-* #,##0\ _₽_-;_-* &quot;-&quot;??\ _₽_-;_-@_-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ru-RU"/>
          </a:p>
        </c:txPr>
        <c:crossAx val="18277909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0.02556</cdr:x>
      <cdr:y>0.59992</cdr:y>
    </cdr:from>
    <cdr:to>
      <cdr:x>0.93733</cdr:x>
      <cdr:y>0.59992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144398" y="2417860"/>
          <a:ext cx="5151182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0.36685</cdr:x>
      <cdr:y>0.0761</cdr:y>
    </cdr:from>
    <cdr:to>
      <cdr:x>0.36685</cdr:x>
      <cdr:y>0.96491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>
          <a:off x="2072566" y="306694"/>
          <a:ext cx="0" cy="3582186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0.02556</cdr:x>
      <cdr:y>0.59992</cdr:y>
    </cdr:from>
    <cdr:to>
      <cdr:x>0.93733</cdr:x>
      <cdr:y>0.59992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144398" y="2417860"/>
          <a:ext cx="5151182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0.36685</cdr:x>
      <cdr:y>0.0761</cdr:y>
    </cdr:from>
    <cdr:to>
      <cdr:x>0.36685</cdr:x>
      <cdr:y>0.96491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>
          <a:off x="2072566" y="306694"/>
          <a:ext cx="0" cy="3582186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0.02556</cdr:x>
      <cdr:y>0.59992</cdr:y>
    </cdr:from>
    <cdr:to>
      <cdr:x>0.93733</cdr:x>
      <cdr:y>0.59992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144398" y="2417860"/>
          <a:ext cx="5151182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0.36685</cdr:x>
      <cdr:y>0.0761</cdr:y>
    </cdr:from>
    <cdr:to>
      <cdr:x>0.36685</cdr:x>
      <cdr:y>0.96491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>
          <a:off x="2072566" y="306694"/>
          <a:ext cx="0" cy="3582186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59:24.259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0 763 24575,'7'-12'0,"10"-11"0,13-17 0,11-12 0,0 1 0,0 4 0,-2 9 0,-2 5 0,0 3 0,0 2 0,2 1 0,-2 2 0,-1 3 0,-2 4 0,-2 1 0,1 0 0,-2 1 0,1 2 0,7-1 0,-1-1 0,4-2 0,5-4 0,2 1 0,7 0 0,4-2 0,4 3 0,7 1 0,5 0 0,8 4 0,5-1 0,-3 3 0,-1 5 0,-11 3 0,-5 4 0,-5 1 0,-3 0 0,1 4 0,3 8 0,1 6 0,5 5 0,0 1 0,1-3 0,2-1 0,-4 0 0,3-3 0,-4 1 0,-1 2 0,-2 3 0,2-1 0,2 1 0,2 0 0,-1-3 0,-2-1 0,-4 1 0,-1 1 0,-3 2 0,-6-2 0,-4 1 0,-3-1 0,-4-1 0,-5 0 0,-2-1 0,0 1 0,0 0 0,2-1 0,2-4 0,2-2 0,1-5 0,-2 1 0,0-3 0,2-1 0,2 1 0,0-2 0,-3 2 0,-1-2 0,-5 0 0,-2 1 0,-2 0 0,-3-1 0,-2 1 0,-3-4 0,-2 3 0,-5-1 0,1 1 0,-2 1 0,0-1 0,3 0 0,1-2 0,1 2 0,3-1 0,-3 0 0,2 1 0,-1-1 0,-3 1 0,1-3 0,-1 4 0,1-1 0,-3-1 0,1 1 0,-2-3 0,0 2 0,0 1 0,0-2 0,0 2 0,0 0 0,0-1 0,0 0 0,-2 0 0,1 0 0,-2-1 0,0 1 0,0-1 0,2 1 0,-4-3 0,1 0 0,1 0 0,-1 0 0,0 0 0,2 0 0,-5 0 0,3 0 0,-6 0 0,4 0 0,1 0 0,-1 0 0,2 0 0,-2 0 0,2 0 0,-3 0 0,1 0 0,0 0 0,-1 1 0,6 2 0,-6 0 0,4-2 0,-6-1 0,4 0 0,-2 0 0,1 2 0,-1-1 0,3 2 0,-5-2 0,5-1 0,-2 0 0,-2 0 0,3 0 0,-5 0 0,3 0 0,-1 0 0,-4 0 0,3 0 0,-3 0 0,1 0 0,-2 0 0,2 0 0,-3 0 0,1 0 0,-1 0 0,1 0 0,-1 0 0,0 0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59:24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1 261 24575,'-1'-4'0,"1"1"0,4-3 0,2 2 0,2-2 0,5-2 0,0-1 0,-3 1 0,1 1 0,-2 2 0,1-2 0,-1 2 0,1 0 0,0 0 0,2-2 0,-3 2 0,3-2 0,2 2 0,2-1 0,-2-1 0,1 1 0,4-1 0,-2-1 0,1-1 0,2 2 0,-2 0 0,2 0 0,1 0 0,2 0 0,4-2 0,3 1 0,1-4 0,3 4 0,0-1 0,1 2 0,2 1 0,4 2 0,0-1 0,-3 0 0,-4 2 0,-3 2 0,-4 1 0,0 0 0,0 0 0,1 0 0,-2 0 0,2 0 0,-1 0 0,-1 0 0,0 0 0,1 0 0,-1 0 0,-2 0 0,-3 1 0,0-1 0,1 3 0,-1-1 0,3 1 0,-1-3 0,-1 1 0,1-1 0,-2 1 0,0 1 0,1-1 0,0-1 0,-1 0 0,2 0 0,0 0 0,-1 0 0,1 0 0,1 0 0,-1 0 0,-2 0 0,0 0 0,-4 0 0,3 0 0,-3 0 0,1 0 0,-2 0 0,1 2 0,0-1 0,0 0 0,-3 2 0,0-1 0,0 1 0,1-2 0,-3 0 0,2 2 0,-2-3 0,-1 2 0,0 0 0,-1-2 0,3 3 0,-2-1 0,-1 1 0,2-2 0,0 0 0,1 2 0,0-3 0,0 3 0,-2-2 0,-1 2 0,0-1 0,0-1 0,-2 1 0,2-1 0,-3 0 0,0 1 0,0-1 0,2 1 0,-2 1 0,0-2 0,3 2 0,-2-2 0,1 2 0,-1-2 0,1 2 0,-1-1 0,1 1 0,1 1 0,-5-4 0,2 4 0,-1-3 0,0 2 0,-1-1 0,0 1 0,-1-3 0,0 1 0,0 0 0,-1 1 0,2-1 0,-3 1 0,1-1 0,0-1 0,0 3 0,0-2 0,0-1 0,-2 2 0,0-2 0,1 0 0,-1 0 0,2 0 0,-2 0 0,2 1 0,-1 1 0,-1-2 0,1 0 0,-1 0 0,2 1 0,-3 0 0,3 1 0,-3-2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59:24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24575,'6'0'0,"5"0"0,0 0 0,6 0 0,2 0 0,3 0 0,1 0 0,-5 0 0,-4 1 0,-4-1 0,2 3 0,-2-1 0,2-2 0,-2 2 0,0 0 0,4 1 0,3-2 0,5 2 0,3 3 0,9-2 0,4 4 0,7 1 0,5 2 0,5 0 0,-1 1 0,0-2 0,-5 1 0,-2-3 0,1 1 0,0 1 0,2-2 0,-1 1 0,-1-1 0,-5 1 0,-4-1 0,-5 1 0,4-4 0,-4 0 0,6 0 0,-2 2 0,3-1 0,7 1 0,2-1 0,1 2 0,3 1 0,-5-2 0,2 1 0,-4-2 0,1 0 0,-1 1 0,1-3 0,3 2 0,0 1 0,2-2 0,-2 2 0,2-1 0,-4 1 0,2-4 0,-4 1 0,1 3 0,-6-3 0,-1 2 0,-4 1 0,-1-3 0,-1 2 0,2 1 0,2-1 0,-2 1 0,1-1 0,-1-1 0,-6 2 0,-1-2 0,-7 0 0,-1 2 0,-3-1 0,0 1 0,0-1 0,-1-2 0,1 3 0,-2-4 0,0 4 0,-2-3 0,2 0 0,-1 2 0,1-2 0,-3 0 0,3 1 0,-3-1 0,0 0 0,0 0 0,2 1 0,-5-1 0,3-1 0,-1 0 0,0 1 0,1-1 0,-1 1 0,-2-3 0,2 4 0,-3-3 0,1 3 0,0-4 0,1 3 0,-3-1 0,-3-1 0,3 0 0,-5-2 0,0 2 0,2 1 0,-2-3 0,3 1 0,-1 2 0,-1-2 0,2 2 0,-1-2 0,-2 2 0,1-1 0,-4-2 0,3 3 0,0-2 0,-1 3 0,-1-2 0,-1 0 0,2 0 0,-2 2 0,4-1 0,-5 1 0,2-2 0,-2 0 0,0 0 0,0 1 0,0-2 0,0-1 0,0 3 0,0-2 0,2-1 0,-2 3 0,3-1 0,1 0 0,-3-2 0,4 2 0,-4 1 0,2-2 0,-3-1 0,1 3 0,-1-2 0,3-1 0,-1 5 0,0-5 0,-2 2 0,0 0 0,2 1 0,-2-3 0,3 1 0,-3-1 0,0-1 0,0-2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0:51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3 371 24575,'-3'-6'0,"3"1"0,5-1 0,4-1 0,2-2 0,3-3 0,3 1 0,-4-1 0,1 2 0,-2 2 0,-1-1 0,3 2 0,-2-2 0,0 1 0,2 1 0,0-2 0,1 2 0,4-1 0,-2-1 0,2 0 0,2-1 0,1-1 0,1-1 0,1 2 0,1-1 0,-2 1 0,1 1 0,4-1 0,2-1 0,4-1 0,4-1 0,1-1 0,4-1 0,2 5 0,-2-1 0,6 4 0,3-1 0,-2 1 0,1 1 0,-8 3 0,-3 0 0,-5 3 0,-1 0 0,0 0 0,0 0 0,0 0 0,2 0 0,-1 0 0,-1 0 0,0 0 0,-1 0 0,0 0 0,-2 0 0,-2 1 0,-2 1 0,0 2 0,0-1 0,3-1 0,2-1 0,-4-1 0,-1 2 0,1-1 0,-1 1 0,1-1 0,0-1 0,0 0 0,1 0 0,-1 0 0,1 0 0,0 0 0,2 0 0,-2 0 0,-2 0 0,-1 0 0,-2 0 0,-1 0 0,1 0 0,-3 0 0,1 2 0,1-1 0,-4 1 0,3 1 0,-4 0 0,1 0 0,-1 0 0,-1 0 0,0-2 0,0 2 0,0 0 0,-5-1 0,3-1 0,-1 2 0,0-1 0,1 1 0,-1 0 0,1 0 0,0 0 0,1-2 0,1 2 0,-2 0 0,0-1 0,-2 1 0,0 0 0,0-2 0,-2 1 0,-1 1 0,1 0 0,-2-2 0,1 2 0,-1-1 0,1 1 0,1 0 0,-2 0 0,3 0 0,-1-2 0,0 2 0,0 2 0,0-2 0,1 1 0,-1 0 0,-3-2 0,2 2 0,-5-1 0,3 0 0,-1 0 0,-1 0 0,-1-1 0,1-1 0,-1 1 0,-1-1 0,2 2 0,-5-1 0,4 1 0,-2-2 0,1 1 0,0-1 0,-1 1 0,0-1 0,-1-1 0,0 0 0,0 0 0,1 0 0,0 0 0,0 2 0,-2-1 0,0 1 0,1-2 0,0 0 0,0 1 0,1 1 0,-2-1 0,0 1 0,1-2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0:51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24575,'7'0'0,"1"0"0,3 0 0,4 0 0,1 0 0,5 0 0,-2 0 0,-2 0 0,-6 1 0,0 1 0,-1-1 0,-2 2 0,3 0 0,-2 0 0,1 0 0,2 0 0,3 0 0,4 3 0,4 2 0,6 1 0,6 4 0,5 2 0,5 2 0,3 2 0,1-1 0,-3-2 0,-1 1 0,-3-2 0,-1 0 0,3 0 0,2 0 0,-4-2 0,2 2 0,-6 0 0,-4-2 0,-3-1 0,2-1 0,-2-2 0,3 0 0,2 1 0,1 1 0,4-1 0,2 1 0,5 2 0,-2 1 0,-1-1 0,-1-3 0,-2 2 0,0-3 0,2 0 0,-2 0 0,3 2 0,0-1 0,3 1 0,-1-1 0,-2 1 0,0-2 0,-1-2 0,-2 0 0,2 2 0,-5 0 0,-5 0 0,0 0 0,-2 0 0,-1 0 0,2 2 0,1-1 0,0 1 0,0-1 0,-3 1 0,-1-1 0,-5-1 0,-5 1 0,-1-2 0,-1 2 0,0 1 0,-2-1 0,0-1 0,-1 0 0,2 0 0,-4-1 0,4-1 0,-4 2 0,4-1 0,-5 1 0,3-2 0,-3 0 0,2-1 0,-1 2 0,0-2 0,-1 0 0,0 1 0,-1-1 0,1 0 0,-1-1 0,1 1 0,-1 0 0,0-2 0,0 2 0,0-1 0,-1 1 0,-2-2 0,1 1 0,2-1 0,-7-1 0,4 2 0,-5-4 0,3 2 0,-2-1 0,1-1 0,1 2 0,-2 0 0,1 0 0,1 0 0,-1 1 0,-1-1 0,0 0 0,-2 0 0,2 0 0,-3 0 0,2 2 0,-1-2 0,1 1 0,-1-1 0,-1 3 0,2 0 0,-2-3 0,-1 3 0,0-3 0,0 0 0,0 0 0,0 0 0,0 0 0,0 0 0,1-1 0,1 1 0,-1 0 0,0-2 0,2 2 0,0 0 0,1 0 0,-4 0 0,1-1 0,1-1 0,-1 2 0,0-1 0,1 1 0,-1 1 0,-1-1 0,2 0 0,-2 0 0,1-1 0,0 1 0,1 0 0,-2-3 0,0-5 0,0 4 0,0-4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0:51.060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0 805 24575,'7'-13'0,"9"-11"0,13-18 0,10-13 0,1 1 0,-1 4 0,-1 10 0,-2 6 0,-1 2 0,1 2 0,2 2 0,-3 1 0,-1 5 0,-1 2 0,-2 2 0,1 0 0,-2 2 0,1 1 0,6-1 0,0-1 0,3-2 0,5-4 0,3 1 0,5-1 0,6 0 0,2 2 0,7 0 0,6 1 0,6 4 0,6-1 0,-3 4 0,-1 4 0,-11 4 0,-5 4 0,-4 1 0,-4 0 0,2 4 0,3 8 0,1 8 0,4 4 0,0 1 0,2-2 0,1-2 0,-3-1 0,1-2 0,-2 2 0,-2 1 0,-1 3 0,2 0 0,0-1 0,4 1 0,-2-3 0,-1 0 0,-5 0 0,0 2 0,-4 1 0,-5-2 0,-3 0 0,-4 1 0,-4-2 0,-4 0 0,-2 0 0,-1-1 0,0 1 0,4-1 0,0-4 0,2-2 0,1-5 0,-1 0 0,0-3 0,1 0 0,2 0 0,1-2 0,-4 2 0,-1-1 0,-4-1 0,-2 1 0,-3 0 0,-2 0 0,-2-1 0,-2-2 0,-4 2 0,-3-1 0,0 2 0,-2-1 0,1 1 0,2-1 0,1-2 0,2 2 0,1-1 0,-1 0 0,1 2 0,-1-2 0,-3 1 0,1-2 0,-1 2 0,2 1 0,-3-2 0,-1 1 0,0-2 0,-1 1 0,0 1 0,1-2 0,-1 2 0,0 1 0,1-2 0,-1 0 0,-1 0 0,0 0 0,-1 0 0,-1 0 0,1-2 0,1 2 0,-3-3 0,0 0 0,2 0 0,-2 0 0,1 0 0,2 0 0,-6 0 0,3 0 0,-5 0 0,4 0 0,0 0 0,0 0 0,1 0 0,-1 0 0,1 0 0,-2 0 0,1 0 0,0 0 0,-2 2 0,6 1 0,-5 0 0,3-2 0,-5-1 0,3 0 0,-1 0 0,1 2 0,-2-1 0,4 2 0,-5-1 0,4-2 0,-1 0 0,-3 0 0,4 0 0,-5 0 0,3 0 0,-2 0 0,-3 0 0,2 0 0,-1 0 0,-1 0 0,-1 0 0,2 0 0,-4 0 0,2 0 0,-1 0 0,1 0 0,-1 0 0,0 0 0,-2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4:04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1 554 24575,'0'-5'0,"1"1"0,2-4 0,4 1 0,0-2 0,4-3 0,-2 0 0,2-2 0,1 1 0,1 2 0,-4 1 0,-1 1 0,-2 2 0,-1-1 0,2 2 0,0-1 0,1-1 0,0-1 0,2-1 0,1 1 0,2 0 0,1 0 0,-1-2 0,4 2 0,-1 1 0,5-3 0,2 1 0,1-4 0,4 1 0,-1-2 0,-1 3 0,-3 0 0,-1 1 0,-2 4 0,2-2 0,-2 0 0,-1 0 0,-1 2 0,-3-1 0,-1 1 0,2 1 0,2-2 0,2 1 0,5-1 0,1-1 0,4 0 0,2 0 0,0 1 0,0-3 0,0 2 0,-1 2 0,2-2 0,1 0 0,1 1 0,-1-1 0,-1 0 0,-4 3 0,-1 2 0,1-2 0,-1 3 0,1-2 0,-3 2 0,0 0 0,-2 0 0,-2 0 0,3 2 0,-1-1 0,1 1 0,-1 1 0,1 0 0,-1 0 0,1 0 0,2 0 0,0 0 0,3 0 0,0 0 0,3 0 0,4 0 0,-1 0 0,3 0 0,-5 0 0,-2 1 0,-2 2 0,-2 2 0,-5 1 0,-1 0 0,-5 0 0,2 0 0,-1 0 0,0 0 0,1-2 0,-2 2 0,3 2 0,-1-2 0,-2 1 0,1 1 0,0-2 0,-1 0 0,1 0 0,-1-2 0,-4 2 0,-2-3 0,-3 0 0,0-2 0,-2 1 0,-1 1 0,-2-3 0,1 3 0,-1-3 0,1 1 0,0 1 0,1-1 0,-2-1 0,3 2 0,-2-1 0,0 2 0,3 0 0,-3-1 0,1 1 0,-2-2 0,1 2 0,3 0 0,1 0 0,0 2 0,2-2 0,-2 0 0,-1 1 0,1 1 0,1-1 0,-2-1 0,1 0 0,-4 0 0,2-1 0,1 1 0,0 0 0,-1 0 0,-2 0 0,1 0 0,-3-2 0,0-1 0,-2 2 0,1-1 0,0-1 0,2 0 0,0 0 0,1 0 0,-1 0 0,1 0 0,0 0 0,0 0 0,-1 2 0,2-1 0,-2 1 0,4 1 0,-3-2 0,2 2 0,-3-2 0,3 1 0,-6-1 0,0 1 0,0-1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4:10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24575,'16'0'0,"8"0"0,11-1 0,9 1 0,5 6 0,4 4 0,1 7 0,-3-1 0,0 1 0,-4-2 0,2-2 0,1 2 0,2-2 0,4 1 0,-1-1 0,-3-1 0,-7-1 0,-4-1 0,-6-1 0,1-3 0,1 3 0,2 0 0,2 2 0,5-1 0,2 0 0,1 1 0,-1-2 0,-3 0 0,-2-2 0,-2-1 0,-3 2 0,0-2 0,-4-2 0,1 2 0,-1 0 0,0 0 0,0 0 0,1 3 0,1-2 0,-1 1 0,2 1 0,-2 0 0,-1 0 0,2 1 0,0-1 0,4 0 0,3 2 0,5-2 0,-2-2 0,1-1 0,-1 0 0,-4 0 0,-2 0 0,-8 0 0,-6 0 0,-2-2 0,-3 2 0,0 0 0,-1 2 0,3-1 0,3-1 0,3 0 0,-1-3 0,-2 0 0,-3 0 0,-3 0 0,-1-1 0,-3 2 0,2-2 0,1 1 0,-3-2 0,0 1 0,-2-2 0,-2 0 0,-2 0 0,-1 0 0,0 0 0,-3 0 0,-2 0 0,-1 0 0,0 1 0,-2 1 0,1-2 0,0 1 0,1-1 0,0 0 0,-1 0 0,3 0 0,-1 0 0,1 0 0,-1 2 0,2 1 0,-1-2 0,-1 1 0,-1-1 0,1 1 0,0-1 0,2 1 0,-2-1 0,1 2 0,-2-1 0,-1-1 0,1 1 0,-1-1 0,-2-1 0,2 2 0,1-2 0,0 0 0,-1 0 0,0 0 0,1 0 0,-1 0 0,1 0 0,0 0 0,-1 0 0,0 0 0,1 0 0,-2 0 0,0-2 0,1 2 0,-2-3 0,0 0 0,0-3 0,0 2 0,-2-2 0,1 4 0,-2 1 0,2 1 0,-1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5:21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0 450 24575,'10'-6'0,"2"-5"0,6-4 0,2-4 0,4-4 0,2 1 0,0 1 0,-4 2 0,-7 5 0,-3 2 0,-2 2 0,-2 1 0,-1 0 0,2 0 0,1 0 0,-1 0 0,1 0 0,0 2 0,-1-2 0,2 0 0,1 0 0,3 0 0,3-2 0,5-2 0,3-1 0,5-2 0,3 2 0,0 0 0,0 0 0,1 4 0,-3 1 0,1 1 0,0 1 0,1 1 0,1 1 0,-1 1 0,2-1 0,-1-1 0,-1 2 0,-4-1 0,-3 2 0,-2 0 0,-2 2 0,2-2 0,-1 0 0,3 1 0,3 1 0,2 1 0,3 0 0,0 0 0,1 0 0,-1 0 0,-3 0 0,-2 0 0,-3 0 0,0 0 0,0 0 0,-1 1 0,0 1 0,1 1 0,-3 0 0,-1 1 0,-1 1 0,2 1 0,3 0 0,2-2 0,1 2 0,-1-1 0,0-1 0,0 4 0,-3-4 0,0 2 0,-3-1 0,0-1 0,-4-1 0,-1 3 0,-2-1 0,1-2 0,-1 1 0,-1 1 0,1-2 0,-2-2 0,-2 2 0,-4 0 0,-2-2 0,-2-1 0,-1 2 0,1-1 0,-1 1 0,2-1 0,-2-1 0,4 2 0,-1 2 0,0-2 0,2 1 0,-1-2 0,1 1 0,0-1 0,0 2 0,0 2 0,-2-4 0,-1 1 0,-2-2 0,-2 0 0,2 0 0,0 1 0,-2 1 0,2-1 0,-2 1 0,2-1 0,-2 1 0,2-1 0,1-1 0,-2 0 0,0 0 0,1 0 0,1 0 0,2 2 0,2 1 0,-1-2 0,1 4 0,-3-2 0,-1 1 0,-2-1 0,-1-1 0,0-1 0,1 1 0,2-2 0,-1 0 0,-1 1 0,0 1 0,-2-1 0,0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5:27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24575,'10'-2'0,"2"1"0,6-1 0,2 1 0,7 1 0,5 0 0,2 0 0,1 0 0,-2 0 0,1 0 0,2 1 0,3 2 0,-1 5 0,1 1 0,1 3 0,1-2 0,-1 1 0,3-1 0,0 2 0,4-1 0,-1-1 0,-1 1 0,-2-2 0,-3 0 0,-2 0 0,2-2 0,-1 1 0,5-1 0,-1 1 0,1-1 0,-1-1 0,-2 0 0,-1 0 0,-1 0 0,-1 0 0,2-2 0,2-1 0,-1 2 0,-1-1 0,-2-1 0,-2 0 0,-4 0 0,-4 0 0,-2 0 0,-3-1 0,-2 1 0,-2 0 0,-1 0 0,-2 1 0,2-1 0,-1 2 0,2-2 0,3 1 0,1 1 0,2-1 0,-1-1 0,-2 2 0,0-2 0,-2 1 0,4 1 0,-3-2 0,3 3 0,-5-2 0,0 1 0,-3-1 0,-1 2 0,0-1 0,0-1 0,0 1 0,-1-2 0,-2 1 0,-1-1 0,-2 2 0,2-4 0,0 2 0,0-1 0,-1-1 0,-2 1 0,0-2 0,-1 0 0,0 0 0,1 0 0,1 0 0,-3 0 0,2 0 0,0 0 0,0 0 0,2 0 0,-3 0 0,-1 0 0,1 0 0,-1 0 0,-2 0 0,1 0 0,-1 0 0,0 0 0,0 0 0,0 0 0,1 0 0,-3 0 0,2 0 0,-1 0 0,0 0 0,0 0 0,-1 0 0,0 0 0,0 0 0,1 0 0,1 0 0,0 0 0,-1 0 0,-2 0 0,2 0 0,-2 0 0,2 0 0,0-2 0,-2-1 0,1 2 0,-2-4 0,0 4 0,0-2 0,1 3 0,0-2 0,2 1 0,-2-2 0,1 1 0,0 1 0,0-1 0,1 2 0,-2 0 0,2 0 0,-2-1 0,0 1 0,1-2 0,-1 1 0,2-1 0,0 1 0,-2-1 0,2-1 0,2 2 0,-4-1 0,4-1 0,-4 2 0,0-1 0,1-1 0,-2 0 0,0 0 0,0 0 0,0 0 0,0 2 0,0-1 0,0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19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0 803 24575,'7'-13'0,"10"-11"0,15-19 0,11-11 0,0 0 0,0 4 0,-4 10 0,0 6 0,-1 3 0,1 0 0,1 3 0,-2 3 0,0 2 0,-4 3 0,-1 3 0,1-1 0,0 2 0,0 1 0,4-1 0,2-1 0,4-3 0,6-1 0,1-3 0,6 2 0,4-1 0,7 2 0,6-1 0,4 3 0,9 2 0,6 1 0,-4 3 0,-2 4 0,-9 4 0,-6 4 0,-7 1 0,-1 0 0,1 6 0,1 6 0,4 5 0,3 9 0,1-3 0,-1 1 0,5-3 0,-4-2 0,0 0 0,-2 0 0,-3 3 0,2 0 0,-1 4 0,2-3 0,2 1 0,1-2 0,-4-1 0,-3-1 0,-2 2 0,-4 1 0,-4 0 0,-5-1 0,-4 1 0,-3-3 0,-5 2 0,-3-1 0,-1 0 0,2-1 0,2 0 0,2-4 0,1-3 0,0-4 0,1 0 0,1-2 0,-2-1 0,5-1 0,-2 1 0,-3-2 0,0 0 0,-5 2 0,-2-1 0,-5-1 0,-1 1 0,-1-1 0,-4-1 0,-4 1 0,1-1 0,-7 2 0,3-1 0,-1 1 0,2-1 0,3-2 0,0 2 0,2-1 0,-1 0 0,0 1 0,-2-1 0,0 2 0,0-4 0,-1 4 0,-1-1 0,1-1 0,-3 1 0,-1-2 0,3 1 0,-4 1 0,2-2 0,-1 2 0,1 1 0,0-2 0,0 1 0,-1-2 0,-2 0 0,0 1 0,0 0 0,-1 0 0,3-1 0,-6-2 0,4 0 0,0 0 0,-3 0 0,2 0 0,3 0 0,-8 0 0,4 0 0,-4 0 0,1 0 0,0 0 0,4 0 0,-1 0 0,-1 0 0,0 0 0,-1 0 0,1 0 0,-1 0 0,0 3 0,6-2 0,-9 2 0,7-1 0,-4-2 0,0 0 0,0 0 0,-1 1 0,0 2 0,4 0 0,-5-1 0,5-2 0,-3 0 0,-2 0 0,4 0 0,-4 0 0,0 0 0,-2 0 0,0 0 0,-1 0 0,2 0 0,-2 0 0,-2 0 0,2 0 0,-3 0 0,0 0 0,1 0 0,-1 0 0,2 0 0,-4 0 0,1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3 366 24575,'-3'-6'0,"3"1"0,6-1 0,3-1 0,3-2 0,4-3 0,2 2 0,-4-2 0,1 2 0,-2 3 0,-1-2 0,3 1 0,-2-1 0,0 2 0,2 0 0,0-2 0,1 2 0,5-1 0,-2-1 0,2 0 0,1-1 0,1 0 0,3-2 0,0 2 0,1-1 0,-2 1 0,1 1 0,4-1 0,2 0 0,5-2 0,5-1 0,0-1 0,4 0 0,3 3 0,-2 1 0,6 3 0,3-1 0,-1 1 0,-1 1 0,-6 3 0,-6 0 0,-3 3 0,-2 0 0,0 0 0,0 0 0,-1 0 0,3 0 0,-1 0 0,-1 0 0,0 0 0,-2 0 0,1 0 0,-2 0 0,-3 1 0,-2 1 0,1 2 0,-1-1 0,4-1 0,1-1 0,-3-1 0,-2 2 0,1-1 0,-1 1 0,2-1 0,-1-1 0,1 0 0,0 0 0,0 0 0,0 0 0,0 0 0,3 0 0,-3 0 0,-2 0 0,-1 0 0,-1 0 0,-2 0 0,0 0 0,-1 0 0,-1 2 0,2-1 0,-4 1 0,3 1 0,-5-1 0,1 1 0,0 0 0,-1 0 0,-1-1 0,1 1 0,-2 0 0,-3-2 0,2 1 0,-1 1 0,1-2 0,0 2 0,-1 0 0,1 0 0,0 0 0,2-2 0,0 2 0,-2 0 0,0-1 0,-1 1 0,-2 0 0,2-2 0,-3 1 0,-2 0 0,2 1 0,-2-1 0,1 1 0,-1-2 0,0 2 0,2 0 0,-1 0 0,2 0 0,-1-1 0,-1 1 0,1 1 0,0-1 0,1 1 0,-1 1 0,-3-4 0,1 4 0,-4-2 0,3 0 0,-2-1 0,-1 1 0,0-1 0,0-1 0,0 1 0,-2-1 0,2 2 0,-4-1 0,4 1 0,-3-2 0,1 1 0,1-1 0,-2 1 0,-1-1 0,1-1 0,-1 0 0,1 0 0,0 0 0,0 0 0,0 2 0,-2-1 0,1 0 0,-1-1 0,2 0 0,-1 2 0,1-1 0,-2 1 0,0-1 0,1-1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24575,'7'0'0,"2"0"0,3 0 0,4 0 0,2 0 0,4 0 0,-1 0 0,-2 0 0,-7 1 0,0 1 0,-2-1 0,-1 2 0,3 0 0,-2 0 0,0 0 0,4 0 0,2 0 0,5 3 0,4 1 0,6 2 0,7 5 0,5 0 0,6 3 0,2 2 0,2-1 0,-2-2 0,-3 0 0,-2-1 0,-2 0 0,4-1 0,2 1 0,-4-2 0,1 2 0,-6 0 0,-4-2 0,-3-1 0,2-2 0,-3-1 0,4 0 0,2 1 0,1 1 0,4-1 0,3 0 0,5 4 0,-2-1 0,-1 0 0,-2-2 0,-1 0 0,0-2 0,1 0 0,-1 0 0,2 1 0,1 1 0,3-1 0,-1 0 0,-2 1 0,0-2 0,-2-2 0,-1 0 0,1 2 0,-4 0 0,-6 0 0,0 0 0,-3 0 0,0 0 0,1 1 0,2 0 0,0 1 0,0-1 0,-3 0 0,-2 1 0,-5-3 0,-5 3 0,-1-4 0,-2 3 0,0 1 0,-1-1 0,0-1 0,-2 0 0,2 0 0,-4-2 0,4 0 0,-3 2 0,2-1 0,-3 1 0,2-2 0,-3 0 0,2-1 0,0 2 0,-2-2 0,0-1 0,1 3 0,-2-2 0,1 0 0,-1-2 0,1 2 0,-1 0 0,0-2 0,-1 2 0,1-1 0,-2 1 0,-1-2 0,2 0 0,0 1 0,-6-2 0,4 1 0,-6-2 0,3 1 0,-2-2 0,2 1 0,0 1 0,-2 0 0,2 0 0,0-1 0,0 3 0,-2-2 0,1 0 0,-4 0 0,4 0 0,-4 0 0,2 1 0,0-1 0,0 1 0,-1-1 0,-1 3 0,2 0 0,-1-3 0,-2 3 0,0-3 0,0 0 0,0 0 0,0 0 0,0 0 0,0 0 0,1-2 0,0 2 0,1 0 0,-1-1 0,2 1 0,0 0 0,2 0 0,-5 0 0,1-2 0,1 0 0,-1 2 0,1-1 0,-1 1 0,1 1 0,-2-1 0,1 0 0,-1 0 0,2-1 0,-1 1 0,1 0 0,-2-3 0,0-5 0,0 4 0,0-4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54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0 796 24575,'7'-14'0,"11"-9"0,13-19 0,12-12 0,0 0 0,0 6 0,-2 8 0,-3 6 0,1 3 0,-1 1 0,3 2 0,-2 2 0,-2 4 0,-2 2 0,-1 3 0,0-1 0,-1 2 0,1 1 0,5-1 0,1-1 0,5-2 0,3-3 0,4 0 0,6 0 0,5-2 0,4 3 0,6 1 0,7 1 0,7 2 0,6 1 0,-3 3 0,-1 4 0,-12 4 0,-5 4 0,-5 1 0,-4 0 0,2 4 0,3 8 0,1 7 0,5 5 0,0 1 0,1-3 0,2-1 0,-3 0 0,1-4 0,-2 3 0,-2 0 0,-2 4 0,2 0 0,1-1 0,3 1 0,-1-4 0,-1 1 0,-5 0 0,-2 1 0,-2 2 0,-7-2 0,-4 0 0,-3 0 0,-4-1 0,-4-1 0,-4 1 0,0 0 0,1-1 0,2 0 0,2-4 0,1-3 0,2-4 0,-2 0 0,1-3 0,0 0 0,3 0 0,0-2 0,-3 2 0,-1-2 0,-6 1 0,-1-1 0,-3 2 0,-3-1 0,-1-1 0,-4-3 0,-2 4 0,-5-2 0,0 1 0,-1 1 0,0-1 0,3 1 0,1-4 0,1 3 0,2-1 0,-1 0 0,1 2 0,-1-2 0,-4 1 0,3-2 0,-3 2 0,2 1 0,-2-3 0,-1 3 0,-1-4 0,-1 2 0,1 2 0,0-4 0,-1 4 0,1-1 0,0-1 0,0 0 0,-2 0 0,0 0 0,-1 0 0,0 0 0,-1-2 0,3 2 0,-4-3 0,0 0 0,2 0 0,-2 0 0,1 0 0,2 0 0,-6 0 0,3 0 0,-5 0 0,4 0 0,-1 0 0,1 0 0,2 0 0,-3 0 0,3 0 0,-4 0 0,2 0 0,0 0 0,-2 2 0,6 1 0,-6 0 0,5-2 0,-6-1 0,3 0 0,-2 0 0,2 2 0,-2-1 0,4 2 0,-5-1 0,4-2 0,-1 0 0,-3 0 0,4 0 0,-6 0 0,4 0 0,-3 0 0,-2 0 0,2 0 0,-2 0 0,0 0 0,-2 0 0,2 0 0,-3 0 0,1 0 0,-1 0 0,2 0 0,-2 0 0,0 0 0,-2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3 436 24575,'-3'-7'0,"3"1"0,7-3 0,4 2 0,3-4 0,6-2 0,0 0 0,-2-1 0,0 1 0,-2 4 0,0-1 0,0 1 0,2 0 0,-2 1 0,2-3 0,0 2 0,1-2 0,3 2 0,3-2 0,0 1 0,2 0 0,4-3 0,-3-1 0,3 1 0,1 1 0,-2 1 0,4-1 0,1 0 0,5 0 0,5-3 0,3 1 0,7-4 0,0 2 0,1 3 0,4 2 0,2 2 0,6 1 0,1-1 0,-5 1 0,-8 4 0,-4 1 0,-7 3 0,3 0 0,-4 0 0,2 0 0,-2 0 0,2 0 0,-2 0 0,0 0 0,1 0 0,-1 0 0,-1 0 0,-2 0 0,-4 1 0,-2 1 0,1 2 0,1-1 0,3 2 0,-2-5 0,0 1 0,-1 1 0,-1-1 0,-1 1 0,2 1 0,0-3 0,-2 0 0,4 0 0,-2 0 0,1 0 0,2 0 0,-2 0 0,-1 0 0,-1 0 0,-1 0 0,-4 0 0,2 0 0,-5 0 0,1 0 0,-1 1 0,2 1 0,-2-1 0,-2 3 0,-1-1 0,-2 0 0,2 2 0,-2-2 0,-2-2 0,3 4 0,-5-4 0,-2 1 0,3 2 0,-3-3 0,4 2 0,-2 2 0,-1-2 0,1-2 0,0 4 0,3-2 0,-1-2 0,0 3 0,-1-1 0,-5 0 0,4 0 0,-4 0 0,0-1 0,1 2 0,-4-2 0,1-1 0,-1 3 0,0-2 0,1 1 0,-1 1 0,4-1 0,-1 0 0,-2 2 0,2-2 0,-2 1 0,4-1 0,-3 3 0,3-2 0,-9-2 0,4 4 0,-3-3 0,0 1 0,1-1 0,-2 1 0,-1-2 0,0-1 0,1 1 0,-5-1 0,6 4 0,-6-4 0,2 2 0,-2-3 0,3 4 0,0-2 0,-3-1 0,0 1 0,0-2 0,0 0 0,-1 0 0,3 0 0,-3 0 0,1 3 0,1-2 0,-2-1 0,-1 2 0,4-2 0,-2 1 0,-2 1 0,4 1 0,-5-2 0,1-1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24575,'6'0'0,"6"0"0,1 0 0,5 0 0,1 0 0,5 0 0,1 0 0,-6 0 0,-4 1 0,-3-1 0,-2 3 0,2-1 0,-1-2 0,1 3 0,-1-2 0,5 2 0,2-1 0,2 1 0,10 3 0,4-2 0,9 5 0,4 0 0,6 3 0,6-1 0,-3 1 0,2-1 0,-5 0 0,-3-2 0,1 0 0,0 1 0,3-1 0,-1 0 0,-3 0 0,-4 0 0,-5 0 0,-4 0 0,3-3 0,-3-2 0,4 2 0,2 1 0,0-1 0,7 2 0,3-3 0,2 4 0,3 0 0,-7-1 0,4 0 0,-5-2 0,2 0 0,-2 2 0,0-4 0,5 2 0,0 1 0,1-1 0,0 2 0,-1-2 0,-4 1 0,4-4 0,-5 1 0,2 4 0,-6-4 0,-3 2 0,-4 1 0,-2-2 0,0 1 0,3 1 0,2-1 0,-3 2 0,3-3 0,-2 1 0,-8 2 0,-1-4 0,-7 2 0,1 1 0,-6-1 0,3 2 0,-2-2 0,-1-2 0,1 3 0,-2-4 0,0 5 0,-2-4 0,2 1 0,0 1 0,-1-2 0,-2 0 0,3 1 0,-2-1 0,-1 1 0,0-1 0,1 1 0,-3-1 0,2-1 0,-2 0 0,1 1 0,0-1 0,0 2 0,-1-4 0,0 4 0,-2-2 0,0 1 0,3-2 0,-4 2 0,2-1 0,-6-2 0,3 2 0,-5-3 0,0 2 0,2 1 0,-1-3 0,2 1 0,-1 2 0,1-1 0,-1 1 0,0-2 0,-1 2 0,-1-1 0,-1-2 0,2 3 0,-1-2 0,-3 3 0,2-2 0,-1 1 0,1-2 0,-2 4 0,4-2 0,-5 1 0,3-2 0,-3 1 0,0-2 0,0 2 0,0-2 0,0-1 0,0 3 0,0-1 0,1-2 0,-1 3 0,3-2 0,2 2 0,-4-3 0,3 2 0,-1 1 0,-1-2 0,-2-1 0,3 3 0,-3-1 0,1-2 0,2 4 0,-1-4 0,-2 3 0,0-2 0,1 2 0,-1-3 0,3 2 0,-3-2 0,0-2 0,0-1 0,0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0:51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3 371 24575,'-3'-6'0,"3"1"0,5-1 0,4-1 0,2-2 0,3-3 0,3 1 0,-4-1 0,1 2 0,-2 2 0,-1-1 0,3 2 0,-2-2 0,0 1 0,2 1 0,0-2 0,1 2 0,4-1 0,-2-1 0,2 0 0,2-1 0,1-1 0,1-1 0,1 2 0,1-1 0,-2 1 0,1 1 0,4-1 0,2-1 0,4-1 0,4-1 0,1-1 0,4-1 0,2 5 0,-2-1 0,6 4 0,3-1 0,-2 1 0,1 1 0,-8 3 0,-3 0 0,-5 3 0,-1 0 0,0 0 0,0 0 0,0 0 0,2 0 0,-1 0 0,-1 0 0,0 0 0,-1 0 0,0 0 0,-2 0 0,-2 1 0,-2 1 0,0 2 0,0-1 0,3-1 0,2-1 0,-4-1 0,-1 2 0,1-1 0,-1 1 0,1-1 0,0-1 0,0 0 0,1 0 0,-1 0 0,1 0 0,0 0 0,2 0 0,-2 0 0,-2 0 0,-1 0 0,-2 0 0,-1 0 0,1 0 0,-3 0 0,1 2 0,1-1 0,-4 1 0,3 1 0,-4 0 0,1 0 0,-1 0 0,-1 0 0,0-2 0,0 2 0,0 0 0,-5-1 0,3-1 0,-1 2 0,0-1 0,1 1 0,-1 0 0,1 0 0,0 0 0,1-2 0,1 2 0,-2 0 0,0-1 0,-2 1 0,0 0 0,0-2 0,-2 1 0,-1 1 0,1 0 0,-2-2 0,1 2 0,-1-1 0,1 1 0,1 0 0,-2 0 0,3 0 0,-1-2 0,0 2 0,0 2 0,0-2 0,1 1 0,-1 0 0,-3-2 0,2 2 0,-5-1 0,3 0 0,-1 0 0,-1 0 0,-1-1 0,1-1 0,-1 1 0,-1-1 0,2 2 0,-5-1 0,4 1 0,-2-2 0,1 1 0,0-1 0,-1 1 0,0-1 0,-1-1 0,0 0 0,0 0 0,1 0 0,0 0 0,0 2 0,-2-1 0,0 1 0,1-2 0,0 0 0,0 1 0,1 1 0,-2-1 0,0 1 0,1-2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0:51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24575,'7'0'0,"1"0"0,3 0 0,4 0 0,1 0 0,5 0 0,-2 0 0,-2 0 0,-6 1 0,0 1 0,-1-1 0,-2 2 0,3 0 0,-2 0 0,1 0 0,2 0 0,3 0 0,4 3 0,4 2 0,6 1 0,6 4 0,5 2 0,5 2 0,3 2 0,1-1 0,-3-2 0,-1 1 0,-3-2 0,-1 0 0,3 0 0,2 0 0,-4-2 0,2 2 0,-6 0 0,-4-2 0,-3-1 0,2-1 0,-2-2 0,3 0 0,2 1 0,1 1 0,4-1 0,2 1 0,5 2 0,-2 1 0,-1-1 0,-1-3 0,-2 2 0,0-3 0,2 0 0,-2 0 0,3 2 0,0-1 0,3 1 0,-1-1 0,-2 1 0,0-2 0,-1-2 0,-2 0 0,2 2 0,-5 0 0,-5 0 0,0 0 0,-2 0 0,-1 0 0,2 2 0,1-1 0,0 1 0,0-1 0,-3 1 0,-1-1 0,-5-1 0,-5 1 0,-1-2 0,-1 2 0,0 1 0,-2-1 0,0-1 0,-1 0 0,2 0 0,-4-1 0,4-1 0,-4 2 0,4-1 0,-5 1 0,3-2 0,-3 0 0,2-1 0,-1 2 0,0-2 0,-1 0 0,0 1 0,-1-1 0,1 0 0,-1-1 0,1 1 0,-1 0 0,0-2 0,0 2 0,0-1 0,-1 1 0,-2-2 0,1 1 0,2-1 0,-7-1 0,4 2 0,-5-4 0,3 2 0,-2-1 0,1-1 0,1 2 0,-2 0 0,1 0 0,1 0 0,-1 1 0,-1-1 0,0 0 0,-2 0 0,2 0 0,-3 0 0,2 2 0,-1-2 0,1 1 0,-1-1 0,-1 3 0,2 0 0,-2-3 0,-1 3 0,0-3 0,0 0 0,0 0 0,0 0 0,0 0 0,0 0 0,1-1 0,1 1 0,-1 0 0,0-2 0,2 2 0,0 0 0,1 0 0,-4 0 0,1-1 0,1-1 0,-1 2 0,0-1 0,1 1 0,-1 1 0,-1-1 0,2 0 0,-2 0 0,1-1 0,0 1 0,1 0 0,-2-3 0,0-5 0,0 4 0,0-4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0:51.060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0 805 24575,'7'-13'0,"9"-11"0,13-18 0,10-13 0,1 1 0,-1 4 0,-1 10 0,-2 6 0,-1 2 0,1 2 0,2 2 0,-3 1 0,-1 5 0,-1 2 0,-2 2 0,1 0 0,-2 2 0,1 1 0,6-1 0,0-1 0,3-2 0,5-4 0,3 1 0,5-1 0,6 0 0,2 2 0,7 0 0,6 1 0,6 4 0,6-1 0,-3 4 0,-1 4 0,-11 4 0,-5 4 0,-4 1 0,-4 0 0,2 4 0,3 8 0,1 8 0,4 4 0,0 1 0,2-2 0,1-2 0,-3-1 0,1-2 0,-2 2 0,-2 1 0,-1 3 0,2 0 0,0-1 0,4 1 0,-2-3 0,-1 0 0,-5 0 0,0 2 0,-4 1 0,-5-2 0,-3 0 0,-4 1 0,-4-2 0,-4 0 0,-2 0 0,-1-1 0,0 1 0,4-1 0,0-4 0,2-2 0,1-5 0,-1 0 0,0-3 0,1 0 0,2 0 0,1-2 0,-4 2 0,-1-1 0,-4-1 0,-2 1 0,-3 0 0,-2 0 0,-2-1 0,-2-2 0,-4 2 0,-3-1 0,0 2 0,-2-1 0,1 1 0,2-1 0,1-2 0,2 2 0,1-1 0,-1 0 0,1 2 0,-1-2 0,-3 1 0,1-2 0,-1 2 0,2 1 0,-3-2 0,-1 1 0,0-2 0,-1 1 0,0 1 0,1-2 0,-1 2 0,0 1 0,1-2 0,-1 0 0,-1 0 0,0 0 0,-1 0 0,-1 0 0,1-2 0,1 2 0,-3-3 0,0 0 0,2 0 0,-2 0 0,1 0 0,2 0 0,-6 0 0,3 0 0,-5 0 0,4 0 0,0 0 0,0 0 0,1 0 0,-1 0 0,1 0 0,-2 0 0,1 0 0,0 0 0,-2 2 0,6 1 0,-5 0 0,3-2 0,-5-1 0,3 0 0,-1 0 0,1 2 0,-2-1 0,4 2 0,-5-1 0,4-2 0,-1 0 0,-3 0 0,4 0 0,-5 0 0,3 0 0,-2 0 0,-3 0 0,2 0 0,-1 0 0,-1 0 0,-1 0 0,2 0 0,-4 0 0,2 0 0,-1 0 0,1 0 0,-1 0 0,0 0 0,-2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4:04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1 554 24575,'0'-5'0,"1"1"0,2-4 0,4 1 0,0-2 0,4-3 0,-2 0 0,2-2 0,1 1 0,1 2 0,-4 1 0,-1 1 0,-2 2 0,-1-1 0,2 2 0,0-1 0,1-1 0,0-1 0,2-1 0,1 1 0,2 0 0,1 0 0,-1-2 0,4 2 0,-1 1 0,5-3 0,2 1 0,1-4 0,4 1 0,-1-2 0,-1 3 0,-3 0 0,-1 1 0,-2 4 0,2-2 0,-2 0 0,-1 0 0,-1 2 0,-3-1 0,-1 1 0,2 1 0,2-2 0,2 1 0,5-1 0,1-1 0,4 0 0,2 0 0,0 1 0,0-3 0,0 2 0,-1 2 0,2-2 0,1 0 0,1 1 0,-1-1 0,-1 0 0,-4 3 0,-1 2 0,1-2 0,-1 3 0,1-2 0,-3 2 0,0 0 0,-2 0 0,-2 0 0,3 2 0,-1-1 0,1 1 0,-1 1 0,1 0 0,-1 0 0,1 0 0,2 0 0,0 0 0,3 0 0,0 0 0,3 0 0,4 0 0,-1 0 0,3 0 0,-5 0 0,-2 1 0,-2 2 0,-2 2 0,-5 1 0,-1 0 0,-5 0 0,2 0 0,-1 0 0,0 0 0,1-2 0,-2 2 0,3 2 0,-1-2 0,-2 1 0,1 1 0,0-2 0,-1 0 0,1 0 0,-1-2 0,-4 2 0,-2-3 0,-3 0 0,0-2 0,-2 1 0,-1 1 0,-2-3 0,1 3 0,-1-3 0,1 1 0,0 1 0,1-1 0,-2-1 0,3 2 0,-2-1 0,0 2 0,3 0 0,-3-1 0,1 1 0,-2-2 0,1 2 0,3 0 0,1 0 0,0 2 0,2-2 0,-2 0 0,-1 1 0,1 1 0,1-1 0,-2-1 0,1 0 0,-4 0 0,2-1 0,1 1 0,0 0 0,-1 0 0,-2 0 0,1 0 0,-3-2 0,0-1 0,-2 2 0,1-1 0,0-1 0,2 0 0,0 0 0,1 0 0,-1 0 0,1 0 0,0 0 0,0 0 0,-1 2 0,2-1 0,-2 1 0,4 1 0,-3-2 0,2 2 0,-3-2 0,3 1 0,-6-1 0,0 1 0,0-1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4:10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24575,'16'0'0,"8"0"0,11-1 0,9 1 0,5 6 0,4 4 0,1 7 0,-3-1 0,0 1 0,-4-2 0,2-2 0,1 2 0,2-2 0,4 1 0,-1-1 0,-3-1 0,-7-1 0,-4-1 0,-6-1 0,1-3 0,1 3 0,2 0 0,2 2 0,5-1 0,2 0 0,1 1 0,-1-2 0,-3 0 0,-2-2 0,-2-1 0,-3 2 0,0-2 0,-4-2 0,1 2 0,-1 0 0,0 0 0,0 0 0,1 3 0,1-2 0,-1 1 0,2 1 0,-2 0 0,-1 0 0,2 1 0,0-1 0,4 0 0,3 2 0,5-2 0,-2-2 0,1-1 0,-1 0 0,-4 0 0,-2 0 0,-8 0 0,-6 0 0,-2-2 0,-3 2 0,0 0 0,-1 2 0,3-1 0,3-1 0,3 0 0,-1-3 0,-2 0 0,-3 0 0,-3 0 0,-1-1 0,-3 2 0,2-2 0,1 1 0,-3-2 0,0 1 0,-2-2 0,-2 0 0,-2 0 0,-1 0 0,0 0 0,-3 0 0,-2 0 0,-1 0 0,0 1 0,-2 1 0,1-2 0,0 1 0,1-1 0,0 0 0,-1 0 0,3 0 0,-1 0 0,1 0 0,-1 2 0,2 1 0,-1-2 0,-1 1 0,-1-1 0,1 1 0,0-1 0,2 1 0,-2-1 0,1 2 0,-2-1 0,-1-1 0,1 1 0,-1-1 0,-2-1 0,2 2 0,1-2 0,0 0 0,-1 0 0,0 0 0,1 0 0,-1 0 0,1 0 0,0 0 0,-1 0 0,0 0 0,1 0 0,-2 0 0,0-2 0,1 2 0,-2-3 0,0 0 0,0-3 0,0 2 0,-2-2 0,1 4 0,-2 1 0,2 1 0,-1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5:21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0 450 24575,'10'-6'0,"2"-5"0,6-4 0,2-4 0,4-4 0,2 1 0,0 1 0,-4 2 0,-7 5 0,-3 2 0,-2 2 0,-2 1 0,-1 0 0,2 0 0,1 0 0,-1 0 0,1 0 0,0 2 0,-1-2 0,2 0 0,1 0 0,3 0 0,3-2 0,5-2 0,3-1 0,5-2 0,3 2 0,0 0 0,0 0 0,1 4 0,-3 1 0,1 1 0,0 1 0,1 1 0,1 1 0,-1 1 0,2-1 0,-1-1 0,-1 2 0,-4-1 0,-3 2 0,-2 0 0,-2 2 0,2-2 0,-1 0 0,3 1 0,3 1 0,2 1 0,3 0 0,0 0 0,1 0 0,-1 0 0,-3 0 0,-2 0 0,-3 0 0,0 0 0,0 0 0,-1 1 0,0 1 0,1 1 0,-3 0 0,-1 1 0,-1 1 0,2 1 0,3 0 0,2-2 0,1 2 0,-1-1 0,0-1 0,0 4 0,-3-4 0,0 2 0,-3-1 0,0-1 0,-4-1 0,-1 3 0,-2-1 0,1-2 0,-1 1 0,-1 1 0,1-2 0,-2-2 0,-2 2 0,-4 0 0,-2-2 0,-2-1 0,-1 2 0,1-1 0,-1 1 0,2-1 0,-2-1 0,4 2 0,-1 2 0,0-2 0,2 1 0,-1-2 0,1 1 0,0-1 0,0 2 0,0 2 0,-2-4 0,-1 1 0,-2-2 0,-2 0 0,2 0 0,0 1 0,-2 1 0,2-1 0,-2 1 0,2-1 0,-2 1 0,2-1 0,1-1 0,-2 0 0,0 0 0,1 0 0,1 0 0,2 2 0,2 1 0,-1-2 0,1 4 0,-3-2 0,-1 1 0,-2-1 0,-1-1 0,0-1 0,1 1 0,2-2 0,-1 0 0,-1 1 0,0 1 0,-2-1 0,0 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9:25:27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24575,'10'-2'0,"2"1"0,6-1 0,2 1 0,7 1 0,5 0 0,2 0 0,1 0 0,-2 0 0,1 0 0,2 1 0,3 2 0,-1 5 0,1 1 0,1 3 0,1-2 0,-1 1 0,3-1 0,0 2 0,4-1 0,-1-1 0,-1 1 0,-2-2 0,-3 0 0,-2 0 0,2-2 0,-1 1 0,5-1 0,-1 1 0,1-1 0,-1-1 0,-2 0 0,-1 0 0,-1 0 0,-1 0 0,2-2 0,2-1 0,-1 2 0,-1-1 0,-2-1 0,-2 0 0,-4 0 0,-4 0 0,-2 0 0,-3-1 0,-2 1 0,-2 0 0,-1 0 0,-2 1 0,2-1 0,-1 2 0,2-2 0,3 1 0,1 1 0,2-1 0,-1-1 0,-2 2 0,0-2 0,-2 1 0,4 1 0,-3-2 0,3 3 0,-5-2 0,0 1 0,-3-1 0,-1 2 0,0-1 0,0-1 0,0 1 0,-1-2 0,-2 1 0,-1-1 0,-2 2 0,2-4 0,0 2 0,0-1 0,-1-1 0,-2 1 0,0-2 0,-1 0 0,0 0 0,1 0 0,1 0 0,-3 0 0,2 0 0,0 0 0,0 0 0,2 0 0,-3 0 0,-1 0 0,1 0 0,-1 0 0,-2 0 0,1 0 0,-1 0 0,0 0 0,0 0 0,0 0 0,1 0 0,-3 0 0,2 0 0,-1 0 0,0 0 0,0 0 0,-1 0 0,0 0 0,0 0 0,1 0 0,1 0 0,0 0 0,-1 0 0,-2 0 0,2 0 0,-2 0 0,2 0 0,0-2 0,-2-1 0,1 2 0,-2-4 0,0 4 0,0-2 0,1 3 0,0-2 0,2 1 0,-2-2 0,1 1 0,0 1 0,0-1 0,1 2 0,-2 0 0,2 0 0,-2-1 0,0 1 0,1-2 0,-1 1 0,2-1 0,0 1 0,-2-1 0,2-1 0,2 2 0,-4-1 0,4-1 0,-4 2 0,0-1 0,1-1 0,-2 0 0,0 0 0,0 0 0,0 0 0,0 2 0,0-1 0,0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19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0 803 24575,'7'-13'0,"10"-11"0,15-19 0,11-11 0,0 0 0,0 4 0,-4 10 0,0 6 0,-1 3 0,1 0 0,1 3 0,-2 3 0,0 2 0,-4 3 0,-1 3 0,1-1 0,0 2 0,0 1 0,4-1 0,2-1 0,4-3 0,6-1 0,1-3 0,6 2 0,4-1 0,7 2 0,6-1 0,4 3 0,9 2 0,6 1 0,-4 3 0,-2 4 0,-9 4 0,-6 4 0,-7 1 0,-1 0 0,1 6 0,1 6 0,4 5 0,3 9 0,1-3 0,-1 1 0,5-3 0,-4-2 0,0 0 0,-2 0 0,-3 3 0,2 0 0,-1 4 0,2-3 0,2 1 0,1-2 0,-4-1 0,-3-1 0,-2 2 0,-4 1 0,-4 0 0,-5-1 0,-4 1 0,-3-3 0,-5 2 0,-3-1 0,-1 0 0,2-1 0,2 0 0,2-4 0,1-3 0,0-4 0,1 0 0,1-2 0,-2-1 0,5-1 0,-2 1 0,-3-2 0,0 0 0,-5 2 0,-2-1 0,-5-1 0,-1 1 0,-1-1 0,-4-1 0,-4 1 0,1-1 0,-7 2 0,3-1 0,-1 1 0,2-1 0,3-2 0,0 2 0,2-1 0,-1 0 0,0 1 0,-2-1 0,0 2 0,0-4 0,-1 4 0,-1-1 0,1-1 0,-3 1 0,-1-2 0,3 1 0,-4 1 0,2-2 0,-1 2 0,1 1 0,0-2 0,0 1 0,-1-2 0,-2 0 0,0 1 0,0 0 0,-1 0 0,3-1 0,-6-2 0,4 0 0,0 0 0,-3 0 0,2 0 0,3 0 0,-8 0 0,4 0 0,-4 0 0,1 0 0,0 0 0,4 0 0,-1 0 0,-1 0 0,0 0 0,-1 0 0,1 0 0,-1 0 0,0 3 0,6-2 0,-9 2 0,7-1 0,-4-2 0,0 0 0,0 0 0,-1 1 0,0 2 0,4 0 0,-5-1 0,5-2 0,-3 0 0,-2 0 0,4 0 0,-4 0 0,0 0 0,-2 0 0,0 0 0,-1 0 0,2 0 0,-2 0 0,-2 0 0,2 0 0,-3 0 0,0 0 0,1 0 0,-1 0 0,2 0 0,-4 0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3 366 24575,'-3'-6'0,"3"1"0,6-1 0,3-1 0,3-2 0,4-3 0,2 2 0,-4-2 0,1 2 0,-2 3 0,-1-2 0,3 1 0,-2-1 0,0 2 0,2 0 0,0-2 0,1 2 0,5-1 0,-2-1 0,2 0 0,1-1 0,1 0 0,3-2 0,0 2 0,1-1 0,-2 1 0,1 1 0,4-1 0,2 0 0,5-2 0,5-1 0,0-1 0,4 0 0,3 3 0,-2 1 0,6 3 0,3-1 0,-1 1 0,-1 1 0,-6 3 0,-6 0 0,-3 3 0,-2 0 0,0 0 0,0 0 0,-1 0 0,3 0 0,-1 0 0,-1 0 0,0 0 0,-2 0 0,1 0 0,-2 0 0,-3 1 0,-2 1 0,1 2 0,-1-1 0,4-1 0,1-1 0,-3-1 0,-2 2 0,1-1 0,-1 1 0,2-1 0,-1-1 0,1 0 0,0 0 0,0 0 0,0 0 0,0 0 0,3 0 0,-3 0 0,-2 0 0,-1 0 0,-1 0 0,-2 0 0,0 0 0,-1 0 0,-1 2 0,2-1 0,-4 1 0,3 1 0,-5-1 0,1 1 0,0 0 0,-1 0 0,-1-1 0,1 1 0,-2 0 0,-3-2 0,2 1 0,-1 1 0,1-2 0,0 2 0,-1 0 0,1 0 0,0 0 0,2-2 0,0 2 0,-2 0 0,0-1 0,-1 1 0,-2 0 0,2-2 0,-3 1 0,-2 0 0,2 1 0,-2-1 0,1 1 0,-1-2 0,0 2 0,2 0 0,-1 0 0,2 0 0,-1-1 0,-1 1 0,1 1 0,0-1 0,1 1 0,-1 1 0,-3-4 0,1 4 0,-4-2 0,3 0 0,-2-1 0,-1 1 0,0-1 0,0-1 0,0 1 0,-2-1 0,2 2 0,-4-1 0,4 1 0,-3-2 0,1 1 0,1-1 0,-2 1 0,-1-1 0,1-1 0,-1 0 0,1 0 0,0 0 0,0 0 0,0 2 0,-2-1 0,1 0 0,-1-1 0,2 0 0,-1 2 0,1-1 0,-2 1 0,0-1 0,1-1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24575,'7'0'0,"2"0"0,3 0 0,4 0 0,2 0 0,4 0 0,-1 0 0,-2 0 0,-7 1 0,0 1 0,-2-1 0,-1 2 0,3 0 0,-2 0 0,0 0 0,4 0 0,2 0 0,5 3 0,4 1 0,6 2 0,7 5 0,5 0 0,6 3 0,2 2 0,2-1 0,-2-2 0,-3 0 0,-2-1 0,-2 0 0,4-1 0,2 1 0,-4-2 0,1 2 0,-6 0 0,-4-2 0,-3-1 0,2-2 0,-3-1 0,4 0 0,2 1 0,1 1 0,4-1 0,3 0 0,5 4 0,-2-1 0,-1 0 0,-2-2 0,-1 0 0,0-2 0,1 0 0,-1 0 0,2 1 0,1 1 0,3-1 0,-1 0 0,-2 1 0,0-2 0,-2-2 0,-1 0 0,1 2 0,-4 0 0,-6 0 0,0 0 0,-3 0 0,0 0 0,1 1 0,2 0 0,0 1 0,0-1 0,-3 0 0,-2 1 0,-5-3 0,-5 3 0,-1-4 0,-2 3 0,0 1 0,-1-1 0,0-1 0,-2 0 0,2 0 0,-4-2 0,4 0 0,-3 2 0,2-1 0,-3 1 0,2-2 0,-3 0 0,2-1 0,0 2 0,-2-2 0,0-1 0,1 3 0,-2-2 0,1 0 0,-1-2 0,1 2 0,-1 0 0,0-2 0,-1 2 0,1-1 0,-2 1 0,-1-2 0,2 0 0,0 1 0,-6-2 0,4 1 0,-6-2 0,3 1 0,-2-2 0,2 1 0,0 1 0,-2 0 0,2 0 0,0-1 0,0 3 0,-2-2 0,1 0 0,-4 0 0,4 0 0,-4 0 0,2 1 0,0-1 0,0 1 0,-1-1 0,-1 3 0,2 0 0,-1-3 0,-2 3 0,0-3 0,0 0 0,0 0 0,0 0 0,0 0 0,0 0 0,1-2 0,0 2 0,1 0 0,-1-1 0,2 1 0,0 0 0,2 0 0,-5 0 0,1-2 0,1 0 0,-1 2 0,1-1 0,-1 1 0,1 1 0,-2-1 0,1 0 0,-1 0 0,2-1 0,-1 1 0,1 0 0,-2-3 0,0-5 0,0 4 0,0-4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54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0 796 24575,'7'-14'0,"11"-9"0,13-19 0,12-12 0,0 0 0,0 6 0,-2 8 0,-3 6 0,1 3 0,-1 1 0,3 2 0,-2 2 0,-2 4 0,-2 2 0,-1 3 0,0-1 0,-1 2 0,1 1 0,5-1 0,1-1 0,5-2 0,3-3 0,4 0 0,6 0 0,5-2 0,4 3 0,6 1 0,7 1 0,7 2 0,6 1 0,-3 3 0,-1 4 0,-12 4 0,-5 4 0,-5 1 0,-4 0 0,2 4 0,3 8 0,1 7 0,5 5 0,0 1 0,1-3 0,2-1 0,-3 0 0,1-4 0,-2 3 0,-2 0 0,-2 4 0,2 0 0,1-1 0,3 1 0,-1-4 0,-1 1 0,-5 0 0,-2 1 0,-2 2 0,-7-2 0,-4 0 0,-3 0 0,-4-1 0,-4-1 0,-4 1 0,0 0 0,1-1 0,2 0 0,2-4 0,1-3 0,2-4 0,-2 0 0,1-3 0,0 0 0,3 0 0,0-2 0,-3 2 0,-1-2 0,-6 1 0,-1-1 0,-3 2 0,-3-1 0,-1-1 0,-4-3 0,-2 4 0,-5-2 0,0 1 0,-1 1 0,0-1 0,3 1 0,1-4 0,1 3 0,2-1 0,-1 0 0,1 2 0,-1-2 0,-4 1 0,3-2 0,-3 2 0,2 1 0,-2-3 0,-1 3 0,-1-4 0,-1 2 0,1 2 0,0-4 0,-1 4 0,1-1 0,0-1 0,0 0 0,-2 0 0,0 0 0,-1 0 0,0 0 0,-1-2 0,3 2 0,-4-3 0,0 0 0,2 0 0,-2 0 0,1 0 0,2 0 0,-6 0 0,3 0 0,-5 0 0,4 0 0,-1 0 0,1 0 0,2 0 0,-3 0 0,3 0 0,-4 0 0,2 0 0,0 0 0,-2 2 0,6 1 0,-6 0 0,5-2 0,-6-1 0,3 0 0,-2 0 0,2 2 0,-2-1 0,4 2 0,-5-1 0,4-2 0,-1 0 0,-3 0 0,4 0 0,-6 0 0,4 0 0,-3 0 0,-2 0 0,2 0 0,-2 0 0,0 0 0,-2 0 0,2 0 0,-3 0 0,1 0 0,-1 0 0,2 0 0,-2 0 0,0 0 0,-2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3 436 24575,'-3'-7'0,"3"1"0,7-3 0,4 2 0,3-4 0,6-2 0,0 0 0,-2-1 0,0 1 0,-2 4 0,0-1 0,0 1 0,2 0 0,-2 1 0,2-3 0,0 2 0,1-2 0,3 2 0,3-2 0,0 1 0,2 0 0,4-3 0,-3-1 0,3 1 0,1 1 0,-2 1 0,4-1 0,1 0 0,5 0 0,5-3 0,3 1 0,7-4 0,0 2 0,1 3 0,4 2 0,2 2 0,6 1 0,1-1 0,-5 1 0,-8 4 0,-4 1 0,-7 3 0,3 0 0,-4 0 0,2 0 0,-2 0 0,2 0 0,-2 0 0,0 0 0,1 0 0,-1 0 0,-1 0 0,-2 0 0,-4 1 0,-2 1 0,1 2 0,1-1 0,3 2 0,-2-5 0,0 1 0,-1 1 0,-1-1 0,-1 1 0,2 1 0,0-3 0,-2 0 0,4 0 0,-2 0 0,1 0 0,2 0 0,-2 0 0,-1 0 0,-1 0 0,-1 0 0,-4 0 0,2 0 0,-5 0 0,1 0 0,-1 1 0,2 1 0,-2-1 0,-2 3 0,-1-1 0,-2 0 0,2 2 0,-2-2 0,-2-2 0,3 4 0,-5-4 0,-2 1 0,3 2 0,-3-3 0,4 2 0,-2 2 0,-1-2 0,1-2 0,0 4 0,3-2 0,-1-2 0,0 3 0,-1-1 0,-5 0 0,4 0 0,-4 0 0,0-1 0,1 2 0,-4-2 0,1-1 0,-1 3 0,0-2 0,1 1 0,-1 1 0,4-1 0,-1 0 0,-2 2 0,2-2 0,-2 1 0,4-1 0,-3 3 0,3-2 0,-9-2 0,4 4 0,-3-3 0,0 1 0,1-1 0,-2 1 0,-1-2 0,0-1 0,1 1 0,-5-1 0,6 4 0,-6-4 0,2 2 0,-2-3 0,3 4 0,0-2 0,-3-1 0,0 1 0,0-2 0,0 0 0,-1 0 0,3 0 0,-3 0 0,1 3 0,1-2 0,-2-1 0,-1 2 0,4-2 0,-2 1 0,-2 1 0,4 1 0,-5-2 0,1-1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35:29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24575,'6'0'0,"6"0"0,1 0 0,5 0 0,1 0 0,5 0 0,1 0 0,-6 0 0,-4 1 0,-3-1 0,-2 3 0,2-1 0,-1-2 0,1 3 0,-1-2 0,5 2 0,2-1 0,2 1 0,10 3 0,4-2 0,9 5 0,4 0 0,6 3 0,6-1 0,-3 1 0,2-1 0,-5 0 0,-3-2 0,1 0 0,0 1 0,3-1 0,-1 0 0,-3 0 0,-4 0 0,-5 0 0,-4 0 0,3-3 0,-3-2 0,4 2 0,2 1 0,0-1 0,7 2 0,3-3 0,2 4 0,3 0 0,-7-1 0,4 0 0,-5-2 0,2 0 0,-2 2 0,0-4 0,5 2 0,0 1 0,1-1 0,0 2 0,-1-2 0,-4 1 0,4-4 0,-5 1 0,2 4 0,-6-4 0,-3 2 0,-4 1 0,-2-2 0,0 1 0,3 1 0,2-1 0,-3 2 0,3-3 0,-2 1 0,-8 2 0,-1-4 0,-7 2 0,1 1 0,-6-1 0,3 2 0,-2-2 0,-1-2 0,1 3 0,-2-4 0,0 5 0,-2-4 0,2 1 0,0 1 0,-1-2 0,-2 0 0,3 1 0,-2-1 0,-1 1 0,0-1 0,1 1 0,-3-1 0,2-1 0,-2 0 0,1 1 0,0-1 0,0 2 0,-1-4 0,0 4 0,-2-2 0,0 1 0,3-2 0,-4 2 0,2-1 0,-6-2 0,3 2 0,-5-3 0,0 2 0,2 1 0,-1-3 0,2 1 0,-1 2 0,1-1 0,-1 1 0,0-2 0,-1 2 0,-1-1 0,-1-2 0,2 3 0,-1-2 0,-3 3 0,2-2 0,-1 1 0,1-2 0,-2 4 0,4-2 0,-5 1 0,3-2 0,-3 1 0,0-2 0,0 2 0,0-2 0,0-1 0,0 3 0,0-1 0,1-2 0,-1 3 0,3-2 0,2 2 0,-4-3 0,3 2 0,-1 1 0,-1-2 0,-2-1 0,3 3 0,-3-1 0,1-2 0,2 4 0,-1-4 0,-2 3 0,0-2 0,1 2 0,-1-3 0,3 2 0,-3-2 0,0-2 0,0-1 0,0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59:24.259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0 763 24575,'7'-12'0,"10"-11"0,13-17 0,11-12 0,0 1 0,0 4 0,-2 9 0,-2 5 0,0 3 0,0 2 0,2 1 0,-2 2 0,-1 3 0,-2 4 0,-2 1 0,1 0 0,-2 1 0,1 2 0,7-1 0,-1-1 0,4-2 0,5-4 0,2 1 0,7 0 0,4-2 0,4 3 0,7 1 0,5 0 0,8 4 0,5-1 0,-3 3 0,-1 5 0,-11 3 0,-5 4 0,-5 1 0,-3 0 0,1 4 0,3 8 0,1 6 0,5 5 0,0 1 0,1-3 0,2-1 0,-4 0 0,3-3 0,-4 1 0,-1 2 0,-2 3 0,2-1 0,2 1 0,2 0 0,-1-3 0,-2-1 0,-4 1 0,-1 1 0,-3 2 0,-6-2 0,-4 1 0,-3-1 0,-4-1 0,-5 0 0,-2-1 0,0 1 0,0 0 0,2-1 0,2-4 0,2-2 0,1-5 0,-2 1 0,0-3 0,2-1 0,2 1 0,0-2 0,-3 2 0,-1-2 0,-5 0 0,-2 1 0,-2 0 0,-3-1 0,-2 1 0,-3-4 0,-2 3 0,-5-1 0,1 1 0,-2 1 0,0-1 0,3 0 0,1-2 0,1 2 0,3-1 0,-3 0 0,2 1 0,-1-1 0,-3 1 0,1-3 0,-1 4 0,1-1 0,-3-1 0,1 1 0,-2-3 0,0 2 0,0 1 0,0-2 0,0 2 0,0 0 0,0-1 0,0 0 0,-2 0 0,1 0 0,-2-1 0,0 1 0,0-1 0,2 1 0,-4-3 0,1 0 0,1 0 0,-1 0 0,0 0 0,2 0 0,-5 0 0,3 0 0,-6 0 0,4 0 0,1 0 0,-1 0 0,2 0 0,-2 0 0,2 0 0,-3 0 0,1 0 0,0 0 0,-1 1 0,6 2 0,-6 0 0,4-2 0,-6-1 0,4 0 0,-2 0 0,1 2 0,-1-1 0,3 2 0,-5-2 0,5-1 0,-2 0 0,-2 0 0,3 0 0,-5 0 0,3 0 0,-1 0 0,-4 0 0,3 0 0,-3 0 0,1 0 0,-2 0 0,2 0 0,-3 0 0,1 0 0,-1 0 0,1 0 0,-1 0 0,0 0 0,-2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59:24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1 261 24575,'-1'-4'0,"1"1"0,4-3 0,2 2 0,2-2 0,5-2 0,0-1 0,-3 1 0,1 1 0,-2 2 0,1-2 0,-1 2 0,1 0 0,0 0 0,2-2 0,-3 2 0,3-2 0,2 2 0,2-1 0,-2-1 0,1 1 0,4-1 0,-2-1 0,1-1 0,2 2 0,-2 0 0,2 0 0,1 0 0,2 0 0,4-2 0,3 1 0,1-4 0,3 4 0,0-1 0,1 2 0,2 1 0,4 2 0,0-1 0,-3 0 0,-4 2 0,-3 2 0,-4 1 0,0 0 0,0 0 0,1 0 0,-2 0 0,2 0 0,-1 0 0,-1 0 0,0 0 0,1 0 0,-1 0 0,-2 0 0,-3 1 0,0-1 0,1 3 0,-1-1 0,3 1 0,-1-3 0,-1 1 0,1-1 0,-2 1 0,0 1 0,1-1 0,0-1 0,-1 0 0,2 0 0,0 0 0,-1 0 0,1 0 0,1 0 0,-1 0 0,-2 0 0,0 0 0,-4 0 0,3 0 0,-3 0 0,1 0 0,-2 0 0,1 2 0,0-1 0,0 0 0,-3 2 0,0-1 0,0 1 0,1-2 0,-3 0 0,2 2 0,-2-3 0,-1 2 0,0 0 0,-1-2 0,3 3 0,-2-1 0,-1 1 0,2-2 0,0 0 0,1 2 0,0-3 0,0 3 0,-2-2 0,-1 2 0,0-1 0,0-1 0,-2 1 0,2-1 0,-3 0 0,0 1 0,0-1 0,2 1 0,-2 1 0,0-2 0,3 2 0,-2-2 0,1 2 0,-1-2 0,1 2 0,-1-1 0,1 1 0,1 1 0,-5-4 0,2 4 0,-1-3 0,0 2 0,-1-1 0,0 1 0,-1-3 0,0 1 0,0 0 0,-1 1 0,2-1 0,-3 1 0,1-1 0,0-1 0,0 3 0,0-2 0,0-1 0,-2 2 0,0-2 0,1 0 0,-1 0 0,2 0 0,-2 0 0,2 1 0,-1 1 0,-1-2 0,1 0 0,-1 0 0,2 1 0,-3 0 0,3 1 0,-3-2 0,1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2T08:59:24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24575,'6'0'0,"5"0"0,0 0 0,6 0 0,2 0 0,3 0 0,1 0 0,-5 0 0,-4 1 0,-4-1 0,2 3 0,-2-1 0,2-2 0,-2 2 0,0 0 0,4 1 0,3-2 0,5 2 0,3 3 0,9-2 0,4 4 0,7 1 0,5 2 0,5 0 0,-1 1 0,0-2 0,-5 1 0,-2-3 0,1 1 0,0 1 0,2-2 0,-1 1 0,-1-1 0,-5 1 0,-4-1 0,-5 1 0,4-4 0,-4 0 0,6 0 0,-2 2 0,3-1 0,7 1 0,2-1 0,1 2 0,3 1 0,-5-2 0,2 1 0,-4-2 0,1 0 0,-1 1 0,1-3 0,3 2 0,0 1 0,2-2 0,-2 2 0,2-1 0,-4 1 0,2-4 0,-4 1 0,1 3 0,-6-3 0,-1 2 0,-4 1 0,-1-3 0,-1 2 0,2 1 0,2-1 0,-2 1 0,1-1 0,-1-1 0,-6 2 0,-1-2 0,-7 0 0,-1 2 0,-3-1 0,0 1 0,0-1 0,-1-2 0,1 3 0,-2-4 0,0 4 0,-2-3 0,2 0 0,-1 2 0,1-2 0,-3 0 0,3 1 0,-3-1 0,0 0 0,0 0 0,2 1 0,-5-1 0,3-1 0,-1 0 0,0 1 0,1-1 0,-1 1 0,-2-3 0,2 4 0,-3-3 0,1 3 0,0-4 0,1 3 0,-3-1 0,-3-1 0,3 0 0,-5-2 0,0 2 0,2 1 0,-2-3 0,3 1 0,-1 2 0,-1-2 0,2 2 0,-1-2 0,-2 2 0,1-1 0,-4-2 0,3 3 0,0-2 0,-1 3 0,-1-2 0,-1 0 0,2 0 0,-2 2 0,4-1 0,-5 1 0,2-2 0,-2 0 0,0 0 0,0 1 0,0-2 0,0-1 0,0 3 0,0-2 0,2-1 0,-2 3 0,3-1 0,1 0 0,-3-2 0,4 2 0,-4 1 0,2-2 0,-3-1 0,1 3 0,-1-2 0,3-1 0,-1 5 0,0-5 0,-2 2 0,0 0 0,2 1 0,-2-3 0,3 1 0,-3-1 0,0-1 0,0-2 0,0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16:59:22.906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0 537 24575,'5'-9'0,"7"-6"0,10-14 0,9-8 0,-1 2 0,0 1 0,-2 8 0,-1 3 0,0 2 0,0 0 0,1 3 0,-1 1 0,0 1 0,-4 3 0,0 1 0,1 1 0,0 0 0,0 1 0,3-1 0,1 0 0,3-3 0,4 0 0,1-1 0,4 0 0,3-1 0,4 2 0,5-1 0,3 3 0,6 1 0,5 0 0,-4 2 0,-1 3 0,-6 3 0,-4 2 0,-5 1 0,-2 0 0,2 4 0,1 4 0,1 4 0,4 5 0,0-2 0,-1 1 0,4-2 0,-3-1 0,0 0 0,-1-1 0,-3 3 0,2 0 0,-1 2 0,2-1 0,1 0 0,0-2 0,-2 0 0,-2 0 0,-1 1 0,-4 0 0,-2 0 0,-4 0 0,-3 0 0,-2-1 0,-2 1 0,-3-1 0,-2-1 0,2 1 0,2-1 0,2-2 0,0-2 0,0-3 0,0 0 0,1-1 0,-1-1 0,3-2 0,0 2 0,-3-1 0,0 0 0,-4 1 0,-1-1 0,-3 0 0,-2 0 0,0 0 0,-2-1 0,-4 1 0,1-1 0,-5 1 0,3 0 0,-2 0 0,3 0 0,0-2 0,2 2 0,1-1 0,-2 0 0,1 1 0,-2-1 0,1 1 0,0-2 0,-2 2 0,1 0 0,-1-1 0,-1 1 0,-1-2 0,2 1 0,-3 1 0,1-2 0,1 1 0,-1 1 0,1-1 0,-1 1 0,1-2 0,-3 1 0,0 0 0,1 0 0,-1 0 0,2-1 0,-4-1 0,2 0 0,1 0 0,-3 0 0,2 0 0,2 0 0,-6 0 0,3 0 0,-3 0 0,2 0 0,-1 0 0,2 0 0,1 0 0,-2 0 0,0 0 0,1 0 0,-1 0 0,-1 0 0,1 2 0,4-1 0,-6 1 0,4-1 0,-2-1 0,0 0 0,-1 0 0,1 1 0,-1 1 0,2 0 0,-3-1 0,5-1 0,-4 0 0,-1 0 0,4 0 0,-4 0 0,0 0 0,-1 0 0,0 0 0,0 0 0,0 0 0,-1 0 0,-1 0 0,1 0 0,-2 0 0,0 0 0,1 0 0,-1 0 0,2 0 0,-3 0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16:59:22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2 245 24575,'-2'-4'0,"2"1"0,4-1 0,2-1 0,3-1 0,2-2 0,2 1 0,-3 0 0,0 0 0,0 2 0,-2-1 0,2 1 0,0-1 0,-1 1 0,1 0 0,1-1 0,0 1 0,4 0 0,-2-1 0,2 0 0,0-1 0,2 1 0,0-2 0,2 1 0,0 0 0,-2 0 0,2 1 0,2-1 0,2 0 0,3-1 0,3-1 0,1 0 0,2 0 0,2 2 0,-1 0 0,5 2 0,1 0 0,0 0 0,-1 1 0,-5 2 0,-3 0 0,-3 2 0,-1 0 0,0 0 0,0 0 0,0 0 0,1 0 0,0 0 0,-1 0 0,0 0 0,-1 0 0,0 0 0,-2 0 0,-1 1 0,-1 0 0,0 2 0,-1-1 0,3-1 0,1 0 0,-2-1 0,-1 1 0,-1 0 0,1 0 0,1 0 0,-1-1 0,1 0 0,-1 0 0,1 0 0,0 0 0,0 0 0,2 0 0,-3 0 0,0 0 0,-1 0 0,-2 0 0,0 0 0,0 0 0,-2 0 0,1 1 0,1 0 0,-4 0 0,3 1 0,-4 0 0,2 0 0,-2 0 0,1 0 0,-2-1 0,2 1 0,-2 0 0,-3-1 0,3 0 0,-2 1 0,2-1 0,-1 1 0,-1 0 0,2-1 0,-1 1 0,2-1 0,-1 1 0,0 0 0,-1-1 0,-1 1 0,0 0 0,0-1 0,-2 0 0,0 1 0,0 0 0,-1-1 0,0 1 0,1-1 0,-1 1 0,1 0 0,0 0 0,1 0 0,-1-1 0,0 1 0,1 1 0,-1-1 0,1 1 0,0 0 0,-3-2 0,1 2 0,-3-1 0,3 0 0,-2 0 0,-1 0 0,0-1 0,0 0 0,0 0 0,-1 0 0,2 1 0,-4-1 0,3 1 0,-2-1 0,1 0 0,0 0 0,-1 0 0,0 0 0,0-1 0,-1 0 0,1 0 0,1 0 0,-1 0 0,0 1 0,-1 0 0,0 0 0,0-1 0,1 0 0,-1 1 0,1 0 0,-1 0 0,0 0 0,0-1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16:59:22.9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24575,'5'0'0,"1"0"0,3 0 0,2 0 0,2 0 0,2 0 0,0 0 0,-2 0 0,-5 1 0,1 0 0,-2 0 0,-1 1 0,3 0 0,-2 0 0,0 0 0,2 0 0,3 0 0,2 2 0,4 1 0,4 1 0,5 3 0,3 0 0,4 2 0,2 2 0,2-1 0,-3-1 0,-1 0 0,-2-1 0,0-1 0,1 1 0,2 0 0,-3-1 0,1 1 0,-4 0 0,-3-1 0,-2-1 0,1-1 0,-1-2 0,2 1 0,1 1 0,1 0 0,3 0 0,2 0 0,4 2 0,-2 0 0,-1 0 0,-1-2 0,-1 1 0,1-3 0,0 1 0,-1 0 0,2 1 0,0 0 0,3 0 0,-1 0 0,-2 0 0,1-1 0,-2-1 0,-1 0 0,1 1 0,-3 0 0,-4 0 0,0-1 0,-2 1 0,0 0 0,1 1 0,1 0 0,0 0 0,-1 0 0,-1 0 0,-1 0 0,-4-1 0,-4 1 0,0-2 0,-2 1 0,1 1 0,-2 0 0,1-1 0,-2 0 0,2 0 0,-3-1 0,3 0 0,-3 1 0,2-1 0,-2 1 0,1-1 0,-2 0 0,2-1 0,-1 1 0,0-2 0,-1 1 0,0 1 0,-1-1 0,2 0 0,-2-1 0,1 1 0,0 0 0,-1-1 0,0 1 0,1-1 0,-2 1 0,-1-1 0,1 0 0,2 0 0,-6-1 0,3 1 0,-4-2 0,2 1 0,-1-1 0,2 0 0,-1 1 0,-1 0 0,1 0 0,0 0 0,0 1 0,-1-1 0,0 0 0,-1 0 0,1-1 0,-2 1 0,1 1 0,0-1 0,0 1 0,-1-1 0,0 2 0,1 0 0,-1-2 0,-1 2 0,0-2 0,0 0 0,0 0 0,0 0 0,0 0 0,0 0 0,1-1 0,0 1 0,0 0 0,0-1 0,1 1 0,0 0 0,1 0 0,-3 0 0,2-1 0,-1 0 0,0 1 0,0-1 0,0 1 0,0 1 0,-1-1 0,1 0 0,-1 0 0,1-1 0,0 1 0,0 0 0,-1-2 0,0-3 0,0 2 0,0-2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17:07:49.842"/>
    </inkml:context>
    <inkml:brush xml:id="br0">
      <inkml:brushProperty name="width" value="0.025" units="cm"/>
      <inkml:brushProperty name="height" value="0.025" units="cm"/>
      <inkml:brushProperty name="color" value="#203864"/>
    </inkml:brush>
  </inkml:definitions>
  <inkml:trace contextRef="#ctx0" brushRef="#br0">0 537 24575,'5'-9'0,"7"-6"0,10-14 0,9-8 0,-1 2 0,0 1 0,-2 8 0,-1 3 0,0 2 0,0 0 0,1 3 0,-1 1 0,0 1 0,-4 3 0,0 1 0,1 1 0,0 0 0,0 1 0,3-1 0,1 0 0,3-3 0,4 0 0,1-1 0,4 0 0,3-1 0,4 2 0,5-1 0,3 3 0,6 1 0,5 0 0,-4 2 0,-1 3 0,-6 3 0,-4 2 0,-5 1 0,-2 0 0,2 4 0,1 4 0,1 4 0,4 5 0,0-2 0,-1 1 0,4-2 0,-3-1 0,0 0 0,-1-1 0,-3 3 0,2 0 0,-1 2 0,2-1 0,1 0 0,0-2 0,-2 0 0,-2 0 0,-1 1 0,-4 0 0,-2 0 0,-4 0 0,-3 0 0,-2-1 0,-2 1 0,-3-1 0,-2-1 0,2 1 0,2-1 0,2-2 0,0-2 0,0-3 0,0 0 0,1-1 0,-1-1 0,3-2 0,0 2 0,-3-1 0,0 0 0,-4 1 0,-1-1 0,-3 0 0,-2 0 0,0 0 0,-2-1 0,-4 1 0,1-1 0,-5 1 0,3 0 0,-2 0 0,3 0 0,0-2 0,2 2 0,1-1 0,-2 0 0,1 1 0,-2-1 0,1 1 0,0-2 0,-2 2 0,1 0 0,-1-1 0,-1 1 0,-1-2 0,2 1 0,-3 1 0,1-2 0,1 1 0,-1 1 0,1-1 0,-1 1 0,1-2 0,-3 1 0,0 0 0,1 0 0,-1 0 0,2-1 0,-4-1 0,2 0 0,1 0 0,-3 0 0,2 0 0,2 0 0,-6 0 0,3 0 0,-3 0 0,2 0 0,-1 0 0,2 0 0,1 0 0,-2 0 0,0 0 0,1 0 0,-1 0 0,-1 0 0,1 2 0,4-1 0,-6 1 0,4-1 0,-2-1 0,0 0 0,-1 0 0,1 1 0,-1 1 0,2 0 0,-3-1 0,5-1 0,-4 0 0,-1 0 0,4 0 0,-4 0 0,0 0 0,-1 0 0,0 0 0,0 0 0,0 0 0,-1 0 0,-1 0 0,1 0 0,-2 0 0,0 0 0,1 0 0,-1 0 0,2 0 0,-3 0 0,0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17:07:49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2 245 24575,'-2'-4'0,"2"1"0,4-1 0,2-1 0,3-1 0,2-2 0,2 1 0,-3 0 0,0 0 0,0 2 0,-2-1 0,2 1 0,0-1 0,-1 1 0,1 0 0,1-1 0,0 1 0,4 0 0,-2-1 0,2 0 0,0-1 0,2 1 0,0-2 0,2 1 0,0 0 0,-2 0 0,2 1 0,2-1 0,2 0 0,3-1 0,3-1 0,1 0 0,2 0 0,2 2 0,-1 0 0,5 2 0,1 0 0,0 0 0,-1 1 0,-5 2 0,-3 0 0,-3 2 0,-1 0 0,0 0 0,0 0 0,0 0 0,1 0 0,0 0 0,-1 0 0,0 0 0,-1 0 0,0 0 0,-2 0 0,-1 1 0,-1 0 0,0 2 0,-1-1 0,3-1 0,1 0 0,-2-1 0,-1 1 0,-1 0 0,1 0 0,1 0 0,-1-1 0,1 0 0,-1 0 0,1 0 0,0 0 0,0 0 0,2 0 0,-3 0 0,0 0 0,-1 0 0,-2 0 0,0 0 0,0 0 0,-2 0 0,1 1 0,1 0 0,-4 0 0,3 1 0,-4 0 0,2 0 0,-2 0 0,1 0 0,-2-1 0,2 1 0,-2 0 0,-3-1 0,3 0 0,-2 1 0,2-1 0,-1 1 0,-1 0 0,2-1 0,-1 1 0,2-1 0,-1 1 0,0 0 0,-1-1 0,-1 1 0,0 0 0,0-1 0,-2 0 0,0 1 0,0 0 0,-1-1 0,0 1 0,1-1 0,-1 1 0,1 0 0,0 0 0,1 0 0,-1-1 0,0 1 0,1 1 0,-1-1 0,1 1 0,0 0 0,-3-2 0,1 2 0,-3-1 0,3 0 0,-2 0 0,-1 0 0,0-1 0,0 0 0,0 0 0,-1 0 0,2 1 0,-4-1 0,3 1 0,-2-1 0,1 0 0,0 0 0,-1 0 0,0 0 0,0-1 0,-1 0 0,1 0 0,1 0 0,-1 0 0,0 1 0,-1 0 0,0 0 0,0-1 0,1 0 0,-1 1 0,1 0 0,-1 0 0,0 0 0,0-1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17:07:49.8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24575,'5'0'0,"1"0"0,3 0 0,2 0 0,2 0 0,2 0 0,0 0 0,-2 0 0,-5 1 0,1 0 0,-2 0 0,-1 1 0,3 0 0,-2 0 0,0 0 0,2 0 0,3 0 0,2 2 0,4 1 0,4 1 0,5 3 0,3 0 0,4 2 0,2 2 0,2-1 0,-3-1 0,-1 0 0,-2-1 0,0-1 0,1 1 0,2 0 0,-3-1 0,1 1 0,-4 0 0,-3-1 0,-2-1 0,1-1 0,-1-2 0,2 1 0,1 1 0,1 0 0,3 0 0,2 0 0,4 2 0,-2 0 0,-1 0 0,-1-2 0,-1 1 0,1-3 0,0 1 0,-1 0 0,2 1 0,0 0 0,3 0 0,-1 0 0,-2 0 0,1-1 0,-2-1 0,-1 0 0,1 1 0,-3 0 0,-4 0 0,0-1 0,-2 1 0,0 0 0,1 1 0,1 0 0,0 0 0,-1 0 0,-1 0 0,-1 0 0,-4-1 0,-4 1 0,0-2 0,-2 1 0,1 1 0,-2 0 0,1-1 0,-2 0 0,2 0 0,-3-1 0,3 0 0,-3 1 0,2-1 0,-2 1 0,1-1 0,-2 0 0,2-1 0,-1 1 0,0-2 0,-1 1 0,0 1 0,-1-1 0,2 0 0,-2-1 0,1 1 0,0 0 0,-1-1 0,0 1 0,1-1 0,-2 1 0,-1-1 0,1 0 0,2 0 0,-6-1 0,3 1 0,-4-2 0,2 1 0,-1-1 0,2 0 0,-1 1 0,-1 0 0,1 0 0,0 0 0,0 1 0,-1-1 0,0 0 0,-1 0 0,1-1 0,-2 1 0,1 1 0,0-1 0,0 1 0,-1-1 0,0 2 0,1 0 0,-1-2 0,-1 2 0,0-2 0,0 0 0,0 0 0,0 0 0,0 0 0,0 0 0,1-1 0,0 1 0,0 0 0,0-1 0,1 1 0,0 0 0,1 0 0,-3 0 0,2-1 0,-1 0 0,0 1 0,0-1 0,0 1 0,0 1 0,-1-1 0,1 0 0,-1 0 0,1-1 0,0 1 0,0 0 0,-1-2 0,0-3 0,0 2 0,0-2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1E023-AC1C-480E-8C9E-4D0478821D44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F0D70-BE4D-4D58-B29A-6526DC5AC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96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Скорость среды в лазерном расходомере можно определить через сдвиг частот входного и выходного сигналов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CE233-6D74-40E0-9469-47583F42893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56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Скорость среды в лазерном расходомере можно определить через сдвиг частот входного и выходного сигналов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CE233-6D74-40E0-9469-47583F42893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24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Скорость среды в лазерном расходомере можно определить через сдвиг частот входного и выходного сигналов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CE233-6D74-40E0-9469-47583F42893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8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8C967-0D80-EBD7-BABE-9F0BE2FE6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BDBD76-4372-B797-4A96-5549E1A03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1EA3DC-8430-CBF9-1576-C170B752B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5E9542-9531-2A42-E9F9-C725F75F8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5099BF-E1B0-B863-5E5A-2FAE25FE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932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E83636-40DD-E714-2052-51C7D55F0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E3B9DA-EE35-81CC-DA27-448519212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EB16FD-05EE-3667-58D9-E2065C018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A1CE04-BDC0-49A0-3DF3-3A9838631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5B2472-EFDB-38E9-5677-39C06CCBD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960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BCDC8-3167-4E9C-E7B2-D3B0D25E7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D31E19-4B6F-4AB4-AE13-A9049F32D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C8A591-7AFC-466C-905B-84AB79DB6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35A3AF-9E7B-C184-29EC-A291AC9A1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710B8F-C5D9-6FC1-360B-81711F0A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9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3D1157-68B4-7FAF-7C78-2AB249AF4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9D8A11-6176-F5E0-A34F-ABC76671A8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6FC9FA-3D97-B136-DC55-7C82D263E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B0A2E0-044E-EB3A-54DD-02C31AF5F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BA76B4-A9AC-C77B-349E-BC8A01F81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2A32A4-723E-AE1F-EB5E-465419E38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4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3EE31A-54BA-EA07-3768-F914CBD4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36F52-D5D4-DB15-26C8-011E204F3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B05B2B-50CE-9C6A-8AE5-D5A0B5277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A698EB-5709-21FB-0100-BED8A6306D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01A239-4DDF-C284-7648-9A3CB1BEB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C60AE2-604F-3941-AEFB-C361D711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DC4DC2-D1F4-5120-5F5F-1846EB64F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72BB07-3F28-B246-51EA-C0A6A4E9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05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5FDFE-29E0-10FB-24AE-F4A5CB34E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9BDD0B-C155-0CBD-14AB-A59104540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7C96B9-9D81-AA16-C465-CCA241A1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42FB3D-1481-B25D-E0E2-D627302EC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20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ED8BDD1-255E-C952-2A6C-D5FFD5DEC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48138A-4D0E-8518-D7D8-C7EE4D05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9BCE71-4BBC-E7E7-D0E1-ACE45B97E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0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AB4B06-E893-4955-547F-05AFF5C18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F28B82-F972-946B-5DB4-98F08FC93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AC7144-1D0D-B39A-50D3-9D7B8263F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AC4742-6D21-2851-0AC8-26B2F764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F01C6A-06B1-D525-9A19-C5B19296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F9B9B3-E448-56F1-6AC4-257A7706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932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68A49-AA1B-2E1A-5EA3-F55E9F0C0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AF08706-A945-ABFD-8EE3-D1DCF729A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AB7C49-016F-EED4-D50A-AD7283048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8CA1A4-522B-BAB5-4D40-BA89F92D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D1B34A-A852-FD06-705F-E0C9A74E8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389468-BD77-EBB9-6092-2872DA189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44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6707C-7E75-C738-F1FA-9078D0BB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4B5D12-5DB9-D9E8-71DE-F9F7073D8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861C3F-413F-1E0D-E9EF-CAA23E79A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0D1F07-9DD3-745D-85A8-556194E4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9642A0-0051-B2B4-A76A-0FE136453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38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4025F22-C193-52A5-A747-3152A6D79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B76676-D537-FB4B-5E21-F6206AB08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06B52C-C76D-5DCC-D599-6B943D4E5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5E4131-18DC-CDFE-1BCD-1B3C103BA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EAC114-BCF6-E103-002F-6F3624EC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95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698E5-CA28-772A-0468-87806BD21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FAA169-C7D7-EA8B-3A7E-94001F849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E0083C-3540-6AF0-1AC9-5C2889F63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2FB0A1-A877-5ED9-78A0-1B1D709F0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A1EFD2-E2E9-D6AE-BF8E-FB3563DF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693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F02B5-95E3-83D6-A902-D7EA9E17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D5AE4E-19C9-7241-C975-01E092B9C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B7FFBF-E328-D914-C3B0-28E94AB11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F34588-C139-560A-CA96-663B2E30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378E33-2B52-9C16-2FC5-F633196DD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812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A6A47B-FC04-FA9A-2505-1D473930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A10B06-F365-058F-B250-DEA9D4167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49C0F9-2328-8246-1917-77CBF81A5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47D3C4-7199-0D89-FA53-E6BDC4251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D1243B-7ABD-AAFE-8105-0B267B456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591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CB3D60-E445-D676-7307-E40663E12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01600-5B53-D4C4-5CE9-E2D17CE85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CAADB1-76F3-C9EA-D525-27A28433D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2F2B22-C5BC-2E8D-E537-BD844A9B6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C62663-A6FE-CC60-F6B9-252BB925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6F1DF1-BADE-657A-9538-F442D40E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80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FE92F-F99B-1F0B-DD94-4C5EC3295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EE429B-5F27-ECD1-8BDA-6842FD824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AB59F1-07B3-8CA1-4D2D-407A2969C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0D5EF4-A472-4219-E031-B58621A06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28DB3E-0A45-5F31-1519-9399F1BDDF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FDCD791-C780-81A6-271E-79D59614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0700C9-8881-0DED-2E36-1245B160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09D0046-DF0A-8E02-FE96-0DEADC487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48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89DB2-214E-3FC8-99B2-92731DCE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58F45B-9C9A-4429-06B3-DBB62ECC3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EE31B9-F00B-1336-B09A-7A2BD1B1A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6E1C92-9FD5-EA89-DA3F-3E4CB65B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361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6BFA60-FBE5-C97C-479D-26FA0945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58568E-3577-C55D-4FD1-1A0D5023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BF748E-12FD-D340-FC8B-FFB9AD8F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549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EDE8A-55BC-9B8C-3F1A-B9BAEEE34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47E502-7296-7EC2-016D-D916F1750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C3203A-E707-34A2-EA11-0294CF207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2B40BF-AEA8-574A-B8A5-17ACADA79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6A2A37-19F3-72F0-5B8D-9570A7FE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6F7AD2-CAD5-DAC4-0201-1207F380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042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8D046-2A1F-D1B3-9CE5-DAAF79811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21EA9D-2DCB-931A-2C78-31D054B4C9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628A00-EA98-FE24-BC54-ACC6062F1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3D5DC3-E579-1388-307D-441A9CC8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9954C-6E20-7B53-4D4E-6329934AD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9C1458-5590-3960-3FBE-1A5A533D7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69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525A7-CA24-E989-F215-C8C7A80C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E4BB8B-DC85-31D8-C41F-47804A889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8427F8-EDB6-9C11-BC6A-367538F4E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4AC24C-2140-514A-41E5-2567695C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01F96E-9E00-C996-864E-94C28FCF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8392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40259A-0357-8FB3-09AA-6D44A01FB1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5369B7-0930-2860-AC95-9EA3AC48B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B5DEC2-E572-6F9F-64EE-7E4F24AA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387F19-6919-BF5F-B6AF-CD9EA4CC8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754081-D79A-98D2-7951-87D125292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88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4A7AE8-2181-1C75-7C21-38BEC2580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608813-1093-ADB6-50B6-24CB2AA8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19CC84-6F7B-DFD0-84DB-093E2095E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2A1FC-7106-3A49-A7AC-97B495073657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38BDB2-09C7-FE78-C75D-D061E0C2F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184D1C-3DDD-D6E2-77F8-4EEFFAF07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9C718-FCF9-8A4C-8156-B7130F353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57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76941-4FE2-7DEE-1A11-A3D9040BD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755CC0-3FC0-015E-7958-4DBB19023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C858ED-6FAD-C583-4411-CF8423E38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2C7B1-1656-0043-83EF-898AF6323FBF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64C824-3B69-8254-AA17-702EF5A1B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644F55-3E1F-57A2-88A1-7F107CF141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CBF8C-A800-7346-BA22-5743DB422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98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chart" Target="../charts/char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5.png"/><Relationship Id="rId7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40.png"/><Relationship Id="rId4" Type="http://schemas.openxmlformats.org/officeDocument/2006/relationships/image" Target="../media/image27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4.emf"/><Relationship Id="rId26" Type="http://schemas.openxmlformats.org/officeDocument/2006/relationships/image" Target="../media/image70.png"/><Relationship Id="rId3" Type="http://schemas.openxmlformats.org/officeDocument/2006/relationships/customXml" Target="../ink/ink1.xml"/><Relationship Id="rId21" Type="http://schemas.openxmlformats.org/officeDocument/2006/relationships/customXml" Target="../ink/ink4.xml"/><Relationship Id="rId34" Type="http://schemas.openxmlformats.org/officeDocument/2006/relationships/image" Target="../media/image31.emf"/><Relationship Id="rId17" Type="http://schemas.openxmlformats.org/officeDocument/2006/relationships/customXml" Target="../ink/ink2.xml"/><Relationship Id="rId25" Type="http://schemas.openxmlformats.org/officeDocument/2006/relationships/customXml" Target="../ink/ink6.xml"/><Relationship Id="rId33" Type="http://schemas.openxmlformats.org/officeDocument/2006/relationships/customXml" Target="../ink/ink10.xml"/><Relationship Id="rId2" Type="http://schemas.openxmlformats.org/officeDocument/2006/relationships/image" Target="../media/image5.png"/><Relationship Id="rId16" Type="http://schemas.openxmlformats.org/officeDocument/2006/relationships/image" Target="../media/image100.png"/><Relationship Id="rId20" Type="http://schemas.openxmlformats.org/officeDocument/2006/relationships/image" Target="../media/image25.emf"/><Relationship Id="rId29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27.emf"/><Relationship Id="rId32" Type="http://schemas.openxmlformats.org/officeDocument/2006/relationships/image" Target="../media/image30.emf"/><Relationship Id="rId23" Type="http://schemas.openxmlformats.org/officeDocument/2006/relationships/customXml" Target="../ink/ink5.xml"/><Relationship Id="rId28" Type="http://schemas.openxmlformats.org/officeDocument/2006/relationships/image" Target="../media/image28.emf"/><Relationship Id="rId19" Type="http://schemas.openxmlformats.org/officeDocument/2006/relationships/customXml" Target="../ink/ink3.xml"/><Relationship Id="rId31" Type="http://schemas.openxmlformats.org/officeDocument/2006/relationships/customXml" Target="../ink/ink9.xml"/><Relationship Id="rId22" Type="http://schemas.openxmlformats.org/officeDocument/2006/relationships/image" Target="../media/image26.emf"/><Relationship Id="rId27" Type="http://schemas.openxmlformats.org/officeDocument/2006/relationships/customXml" Target="../ink/ink7.xml"/><Relationship Id="rId30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customXml" Target="../ink/ink16.xml"/><Relationship Id="rId26" Type="http://schemas.openxmlformats.org/officeDocument/2006/relationships/customXml" Target="../ink/ink20.xml"/><Relationship Id="rId3" Type="http://schemas.openxmlformats.org/officeDocument/2006/relationships/customXml" Target="../ink/ink11.xml"/><Relationship Id="rId7" Type="http://schemas.openxmlformats.org/officeDocument/2006/relationships/customXml" Target="../ink/ink13.xml"/><Relationship Id="rId12" Type="http://schemas.openxmlformats.org/officeDocument/2006/relationships/image" Target="../media/image22.emf"/><Relationship Id="rId25" Type="http://schemas.openxmlformats.org/officeDocument/2006/relationships/customXml" Target="../ink/ink19.xml"/><Relationship Id="rId33" Type="http://schemas.openxmlformats.org/officeDocument/2006/relationships/image" Target="../media/image31.emf"/><Relationship Id="rId2" Type="http://schemas.openxmlformats.org/officeDocument/2006/relationships/image" Target="../media/image5.png"/><Relationship Id="rId29" Type="http://schemas.openxmlformats.org/officeDocument/2006/relationships/image" Target="../media/image2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11" Type="http://schemas.openxmlformats.org/officeDocument/2006/relationships/customXml" Target="../ink/ink15.xml"/><Relationship Id="rId24" Type="http://schemas.openxmlformats.org/officeDocument/2006/relationships/image" Target="../media/image27.emf"/><Relationship Id="rId32" Type="http://schemas.openxmlformats.org/officeDocument/2006/relationships/customXml" Target="../ink/ink23.xml"/><Relationship Id="rId5" Type="http://schemas.openxmlformats.org/officeDocument/2006/relationships/customXml" Target="../ink/ink12.xml"/><Relationship Id="rId15" Type="http://schemas.openxmlformats.org/officeDocument/2006/relationships/customXml" Target="../ink/ink17.xml"/><Relationship Id="rId23" Type="http://schemas.openxmlformats.org/officeDocument/2006/relationships/customXml" Target="../ink/ink18.xml"/><Relationship Id="rId28" Type="http://schemas.openxmlformats.org/officeDocument/2006/relationships/customXml" Target="../ink/ink21.xml"/><Relationship Id="rId10" Type="http://schemas.openxmlformats.org/officeDocument/2006/relationships/image" Target="../media/image70.png"/><Relationship Id="rId31" Type="http://schemas.openxmlformats.org/officeDocument/2006/relationships/image" Target="../media/image30.emf"/><Relationship Id="rId4" Type="http://schemas.openxmlformats.org/officeDocument/2006/relationships/image" Target="../media/image170.png"/><Relationship Id="rId9" Type="http://schemas.openxmlformats.org/officeDocument/2006/relationships/customXml" Target="../ink/ink14.xml"/><Relationship Id="rId14" Type="http://schemas.openxmlformats.org/officeDocument/2006/relationships/image" Target="../media/image23.emf"/><Relationship Id="rId22" Type="http://schemas.openxmlformats.org/officeDocument/2006/relationships/image" Target="../media/image26.emf"/><Relationship Id="rId27" Type="http://schemas.openxmlformats.org/officeDocument/2006/relationships/image" Target="../media/image28.emf"/><Relationship Id="rId30" Type="http://schemas.openxmlformats.org/officeDocument/2006/relationships/customXml" Target="../ink/ink2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customXml" Target="../ink/ink29.xml"/><Relationship Id="rId18" Type="http://schemas.openxmlformats.org/officeDocument/2006/relationships/image" Target="../media/image24.emf"/><Relationship Id="rId3" Type="http://schemas.openxmlformats.org/officeDocument/2006/relationships/customXml" Target="../ink/ink24.xml"/><Relationship Id="rId7" Type="http://schemas.openxmlformats.org/officeDocument/2006/relationships/customXml" Target="../ink/ink26.xml"/><Relationship Id="rId12" Type="http://schemas.openxmlformats.org/officeDocument/2006/relationships/image" Target="../media/image22.emf"/><Relationship Id="rId17" Type="http://schemas.openxmlformats.org/officeDocument/2006/relationships/customXml" Target="../ink/ink31.xml"/><Relationship Id="rId2" Type="http://schemas.openxmlformats.org/officeDocument/2006/relationships/image" Target="../media/image5.png"/><Relationship Id="rId16" Type="http://schemas.openxmlformats.org/officeDocument/2006/relationships/image" Target="../media/image100.png"/><Relationship Id="rId20" Type="http://schemas.openxmlformats.org/officeDocument/2006/relationships/image" Target="../media/image2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11" Type="http://schemas.openxmlformats.org/officeDocument/2006/relationships/customXml" Target="../ink/ink28.xml"/><Relationship Id="rId5" Type="http://schemas.openxmlformats.org/officeDocument/2006/relationships/customXml" Target="../ink/ink25.xml"/><Relationship Id="rId15" Type="http://schemas.openxmlformats.org/officeDocument/2006/relationships/customXml" Target="../ink/ink30.xml"/><Relationship Id="rId10" Type="http://schemas.openxmlformats.org/officeDocument/2006/relationships/image" Target="../media/image70.png"/><Relationship Id="rId19" Type="http://schemas.openxmlformats.org/officeDocument/2006/relationships/customXml" Target="../ink/ink32.xml"/><Relationship Id="rId4" Type="http://schemas.openxmlformats.org/officeDocument/2006/relationships/image" Target="../media/image170.png"/><Relationship Id="rId9" Type="http://schemas.openxmlformats.org/officeDocument/2006/relationships/customXml" Target="../ink/ink27.xml"/><Relationship Id="rId14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chart" Target="../charts/chart18.xml"/><Relationship Id="rId5" Type="http://schemas.openxmlformats.org/officeDocument/2006/relationships/image" Target="../media/image46.png"/><Relationship Id="rId10" Type="http://schemas.openxmlformats.org/officeDocument/2006/relationships/chart" Target="../charts/chart17.xml"/><Relationship Id="rId4" Type="http://schemas.openxmlformats.org/officeDocument/2006/relationships/image" Target="../media/image45.png"/><Relationship Id="rId9" Type="http://schemas.openxmlformats.org/officeDocument/2006/relationships/chart" Target="../charts/char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chart" Target="../charts/chart21.xml"/><Relationship Id="rId7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7.png"/><Relationship Id="rId4" Type="http://schemas.openxmlformats.org/officeDocument/2006/relationships/chart" Target="../charts/chart22.xml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0.png"/><Relationship Id="rId7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43.png"/><Relationship Id="rId4" Type="http://schemas.openxmlformats.org/officeDocument/2006/relationships/image" Target="../media/image61.png"/><Relationship Id="rId9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3.png"/><Relationship Id="rId4" Type="http://schemas.openxmlformats.org/officeDocument/2006/relationships/image" Target="../media/image66.png"/><Relationship Id="rId9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8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jpeg"/><Relationship Id="rId7" Type="http://schemas.openxmlformats.org/officeDocument/2006/relationships/image" Target="../media/image9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2.jpeg"/><Relationship Id="rId7" Type="http://schemas.openxmlformats.org/officeDocument/2006/relationships/image" Target="../media/image10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97.png"/><Relationship Id="rId5" Type="http://schemas.openxmlformats.org/officeDocument/2006/relationships/image" Target="../media/image98.png"/><Relationship Id="rId10" Type="http://schemas.openxmlformats.org/officeDocument/2006/relationships/image" Target="../media/image104.png"/><Relationship Id="rId4" Type="http://schemas.openxmlformats.org/officeDocument/2006/relationships/image" Target="../media/image93.png"/><Relationship Id="rId9" Type="http://schemas.openxmlformats.org/officeDocument/2006/relationships/image" Target="../media/image10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elibrary.ru/item.asp?id=38151950" TargetMode="External"/><Relationship Id="rId2" Type="http://schemas.openxmlformats.org/officeDocument/2006/relationships/hyperlink" Target="https://patents.google.com/patent/RU2559115C1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.moscow/patents/ru2750125c1_20210622" TargetMode="External"/><Relationship Id="rId4" Type="http://schemas.openxmlformats.org/officeDocument/2006/relationships/hyperlink" Target="https://elibrary.ru/item.asp?id=39288556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7" Type="http://schemas.openxmlformats.org/officeDocument/2006/relationships/image" Target="../media/image1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customXml" Target="../ink/ink33.xml"/><Relationship Id="rId7" Type="http://schemas.openxmlformats.org/officeDocument/2006/relationships/customXml" Target="../ink/ink3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0.png"/><Relationship Id="rId11" Type="http://schemas.openxmlformats.org/officeDocument/2006/relationships/customXml" Target="../ink/ink38.xml"/><Relationship Id="rId5" Type="http://schemas.openxmlformats.org/officeDocument/2006/relationships/customXml" Target="../ink/ink34.xml"/><Relationship Id="rId10" Type="http://schemas.openxmlformats.org/officeDocument/2006/relationships/customXml" Target="../ink/ink37.xml"/><Relationship Id="rId4" Type="http://schemas.openxmlformats.org/officeDocument/2006/relationships/image" Target="../media/image171.png"/><Relationship Id="rId9" Type="http://schemas.openxmlformats.org/officeDocument/2006/relationships/customXml" Target="../ink/ink3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A05901-864A-42D7-AB1F-1D2D4BD49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939280"/>
          </a:xfrm>
          <a:prstGeom prst="rect">
            <a:avLst/>
          </a:prstGeom>
          <a:effectLst>
            <a:glow>
              <a:schemeClr val="accent1"/>
            </a:glow>
            <a:outerShdw blurRad="50800" dist="50800" sx="1000" sy="1000" algn="ctr" rotWithShape="0">
              <a:srgbClr val="000000"/>
            </a:outerShdw>
            <a:softEdge rad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F09A43-8781-10F5-CC4A-268612BDA629}"/>
              </a:ext>
            </a:extLst>
          </p:cNvPr>
          <p:cNvSpPr txBox="1"/>
          <p:nvPr/>
        </p:nvSpPr>
        <p:spPr>
          <a:xfrm>
            <a:off x="0" y="2551837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 разработки пластов </a:t>
            </a:r>
            <a:br>
              <a:rPr lang="ru-RU" sz="36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низконапорным природным газом </a:t>
            </a:r>
            <a:br>
              <a:rPr lang="ru-RU" sz="36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применением эжектирующих устройств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518217-ED96-06C8-1A11-36A1CEC8D411}"/>
              </a:ext>
            </a:extLst>
          </p:cNvPr>
          <p:cNvSpPr/>
          <p:nvPr/>
        </p:nvSpPr>
        <p:spPr>
          <a:xfrm>
            <a:off x="0" y="6309320"/>
            <a:ext cx="12192000" cy="373718"/>
          </a:xfrm>
          <a:prstGeom prst="rect">
            <a:avLst/>
          </a:prstGeom>
        </p:spPr>
        <p:txBody>
          <a:bodyPr wrap="square" lIns="95784" tIns="47892" rIns="95784" bIns="47892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Тюмень, 202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88801B0-9397-E8A1-44F0-E2ACEF6EC9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67" y="189944"/>
            <a:ext cx="2115913" cy="1183127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F10F204-0548-72C4-CB9F-EFBCC9110629}"/>
              </a:ext>
            </a:extLst>
          </p:cNvPr>
          <p:cNvGrpSpPr/>
          <p:nvPr/>
        </p:nvGrpSpPr>
        <p:grpSpPr>
          <a:xfrm>
            <a:off x="4499279" y="-289060"/>
            <a:ext cx="3193443" cy="1754326"/>
            <a:chOff x="5350852" y="-199866"/>
            <a:chExt cx="2759766" cy="144000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9A5346C-FF28-6481-53E6-D24475426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0852" y="-199866"/>
              <a:ext cx="1440000" cy="1440000"/>
            </a:xfrm>
            <a:prstGeom prst="rect">
              <a:avLst/>
            </a:prstGeom>
          </p:spPr>
        </p:pic>
        <p:sp>
          <p:nvSpPr>
            <p:cNvPr id="18" name="Заголовок 1">
              <a:extLst>
                <a:ext uri="{FF2B5EF4-FFF2-40B4-BE49-F238E27FC236}">
                  <a16:creationId xmlns:a16="http://schemas.microsoft.com/office/drawing/2014/main" id="{6FDDBB22-7D15-D5FE-0BAF-2B94310278D7}"/>
                </a:ext>
              </a:extLst>
            </p:cNvPr>
            <p:cNvSpPr txBox="1">
              <a:spLocks/>
            </p:cNvSpPr>
            <p:nvPr/>
          </p:nvSpPr>
          <p:spPr>
            <a:xfrm>
              <a:off x="6518798" y="115874"/>
              <a:ext cx="1591820" cy="85295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ru-RU" sz="1800" dirty="0">
                  <a:solidFill>
                    <a:schemeClr val="bg1"/>
                  </a:solidFill>
                  <a:latin typeface="Microsoft JhengHei Light" panose="020B0304030504040204" pitchFamily="34" charset="-120"/>
                  <a:ea typeface="Microsoft JhengHei Light" panose="020B0304030504040204" pitchFamily="34" charset="-120"/>
                </a:rPr>
                <a:t>Высшая инженерная </a:t>
              </a:r>
              <a:r>
                <a:rPr lang="en-US" sz="1800" dirty="0">
                  <a:solidFill>
                    <a:schemeClr val="bg1"/>
                  </a:solidFill>
                  <a:latin typeface="Microsoft JhengHei Light" panose="020B0304030504040204" pitchFamily="34" charset="-120"/>
                  <a:ea typeface="Microsoft JhengHei Light" panose="020B0304030504040204" pitchFamily="34" charset="-120"/>
                </a:rPr>
                <a:t/>
              </a:r>
              <a:br>
                <a:rPr lang="en-US" sz="1800" dirty="0">
                  <a:solidFill>
                    <a:schemeClr val="bg1"/>
                  </a:solidFill>
                  <a:latin typeface="Microsoft JhengHei Light" panose="020B0304030504040204" pitchFamily="34" charset="-120"/>
                  <a:ea typeface="Microsoft JhengHei Light" panose="020B0304030504040204" pitchFamily="34" charset="-120"/>
                </a:rPr>
              </a:br>
              <a:r>
                <a:rPr lang="ru-RU" sz="1800" dirty="0">
                  <a:solidFill>
                    <a:schemeClr val="bg1"/>
                  </a:solidFill>
                  <a:latin typeface="Microsoft JhengHei Light" panose="020B0304030504040204" pitchFamily="34" charset="-120"/>
                  <a:ea typeface="Microsoft JhengHei Light" panose="020B0304030504040204" pitchFamily="34" charset="-120"/>
                </a:rPr>
                <a:t>школа</a:t>
              </a:r>
              <a:r>
                <a:rPr lang="en-US" sz="1800" dirty="0">
                  <a:solidFill>
                    <a:schemeClr val="bg1"/>
                  </a:solidFill>
                  <a:latin typeface="Microsoft JhengHei Light" panose="020B0304030504040204" pitchFamily="34" charset="-120"/>
                  <a:ea typeface="Microsoft JhengHei Light" panose="020B0304030504040204" pitchFamily="34" charset="-120"/>
                </a:rPr>
                <a:t> EG</a:t>
              </a:r>
              <a:endParaRPr lang="ru-RU" sz="1800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endParaRP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A6E91E1-313D-FA89-F65E-1687791C03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7750"/>
            <a:ext cx="1342918" cy="12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6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3907" y="6139891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32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82284"/>
            <a:ext cx="4384843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НАША КОМАНДА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472" y="1651305"/>
            <a:ext cx="6179266" cy="37662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30532" y="1942300"/>
            <a:ext cx="2027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andara" panose="020E0502030303020204" pitchFamily="34" charset="0"/>
              </a:rPr>
              <a:t>Сивкова</a:t>
            </a:r>
            <a:r>
              <a:rPr lang="ru-RU" sz="3200" dirty="0" smtClean="0">
                <a:latin typeface="Candara" panose="020E0502030303020204" pitchFamily="34" charset="0"/>
              </a:rPr>
              <a:t> </a:t>
            </a:r>
          </a:p>
          <a:p>
            <a:pPr algn="ctr"/>
            <a:r>
              <a:rPr lang="ru-RU" sz="3200" dirty="0" smtClean="0">
                <a:latin typeface="Candara" panose="020E0502030303020204" pitchFamily="34" charset="0"/>
              </a:rPr>
              <a:t>Мария</a:t>
            </a:r>
            <a:endParaRPr lang="ru-RU" sz="3200" dirty="0">
              <a:latin typeface="Candara" panose="020E0502030303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041881" y="4180708"/>
            <a:ext cx="2295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andara" panose="020E0502030303020204" pitchFamily="34" charset="0"/>
              </a:rPr>
              <a:t>Эралиев</a:t>
            </a:r>
            <a:r>
              <a:rPr lang="ru-RU" sz="3200" dirty="0" smtClean="0">
                <a:latin typeface="Candara" panose="020E0502030303020204" pitchFamily="34" charset="0"/>
              </a:rPr>
              <a:t> </a:t>
            </a:r>
          </a:p>
          <a:p>
            <a:pPr algn="ctr"/>
            <a:r>
              <a:rPr lang="ru-RU" sz="3200" dirty="0" err="1" smtClean="0">
                <a:latin typeface="Candara" panose="020E0502030303020204" pitchFamily="34" charset="0"/>
              </a:rPr>
              <a:t>Шерзодбек</a:t>
            </a:r>
            <a:endParaRPr lang="ru-RU" sz="3200" dirty="0">
              <a:latin typeface="Candara" panose="020E0502030303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593479" y="749581"/>
            <a:ext cx="4922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andara" panose="020E0502030303020204" pitchFamily="34" charset="0"/>
              </a:rPr>
              <a:t>Першин Никита</a:t>
            </a:r>
            <a:endParaRPr lang="ru-RU" sz="3200" dirty="0">
              <a:latin typeface="Candara" panose="020E0502030303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06832" y="1942300"/>
            <a:ext cx="2596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andara" panose="020E0502030303020204" pitchFamily="34" charset="0"/>
              </a:rPr>
              <a:t>Нигматуллин</a:t>
            </a:r>
            <a:r>
              <a:rPr lang="ru-RU" sz="3200" dirty="0" smtClean="0">
                <a:latin typeface="Candara" panose="020E0502030303020204" pitchFamily="34" charset="0"/>
              </a:rPr>
              <a:t> Эльдар</a:t>
            </a:r>
            <a:endParaRPr lang="ru-RU" sz="3200" dirty="0">
              <a:latin typeface="Candara" panose="020E0502030303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5395" y="4180708"/>
            <a:ext cx="2596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andara" panose="020E0502030303020204" pitchFamily="34" charset="0"/>
              </a:rPr>
              <a:t>Елизаренко</a:t>
            </a:r>
            <a:endParaRPr lang="ru-RU" sz="3200" dirty="0" smtClean="0">
              <a:latin typeface="Candara" panose="020E0502030303020204" pitchFamily="34" charset="0"/>
            </a:endParaRPr>
          </a:p>
          <a:p>
            <a:pPr algn="ctr"/>
            <a:r>
              <a:rPr lang="ru-RU" sz="3200" dirty="0" smtClean="0">
                <a:latin typeface="Candara" panose="020E0502030303020204" pitchFamily="34" charset="0"/>
              </a:rPr>
              <a:t>Илья</a:t>
            </a:r>
            <a:endParaRPr lang="ru-RU" sz="3200" dirty="0">
              <a:latin typeface="Candara" panose="020E0502030303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-95551" y="6110546"/>
            <a:ext cx="2825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Эксперт: </a:t>
            </a:r>
            <a:r>
              <a:rPr lang="ru-RU" sz="2000" b="1" dirty="0" err="1" smtClean="0">
                <a:latin typeface="Candara" panose="020E0502030303020204" pitchFamily="34" charset="0"/>
              </a:rPr>
              <a:t>Апасов</a:t>
            </a:r>
            <a:r>
              <a:rPr lang="ru-RU" sz="2000" b="1" dirty="0" smtClean="0">
                <a:latin typeface="Candara" panose="020E0502030303020204" pitchFamily="34" charset="0"/>
              </a:rPr>
              <a:t> Ренат </a:t>
            </a:r>
            <a:r>
              <a:rPr lang="ru-RU" sz="2000" b="1" dirty="0" err="1" smtClean="0">
                <a:latin typeface="Candara" panose="020E0502030303020204" pitchFamily="34" charset="0"/>
              </a:rPr>
              <a:t>Тимергалеевич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80960" y="1334356"/>
            <a:ext cx="2630079" cy="366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Моделирование в </a:t>
            </a:r>
            <a:r>
              <a:rPr lang="en-US" dirty="0" err="1" smtClean="0">
                <a:latin typeface="Candara" panose="020E0502030303020204" pitchFamily="34" charset="0"/>
              </a:rPr>
              <a:t>Ansys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6922" y="2989811"/>
            <a:ext cx="263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Технологические показатели разработки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4749" y="5294036"/>
            <a:ext cx="263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Аналитический расчет эжектора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0024" y="3056236"/>
            <a:ext cx="263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Аналитический расчет эжектора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64202" y="5309518"/>
            <a:ext cx="263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Проработка актуальности</a:t>
            </a:r>
            <a:endParaRPr lang="ru-RU" dirty="0">
              <a:latin typeface="Candara" panose="020E0502030303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630131" y="1248070"/>
            <a:ext cx="28846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266914" y="2976261"/>
            <a:ext cx="19228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228351" y="5251778"/>
            <a:ext cx="19228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082190" y="5243606"/>
            <a:ext cx="19228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9043626" y="3012601"/>
            <a:ext cx="19228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1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295684" y="152118"/>
            <a:ext cx="12015586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ДОБЫЧА </a:t>
            </a: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СЕНОМАНСКОГО</a:t>
            </a: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ГАЗА НА УНИКАЛЬНЫХ МЕСТОРОЖДЕНИЯХ </a:t>
            </a: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УМЕНЬШАЕТСЯ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988431" y="5115607"/>
            <a:ext cx="9796080" cy="1369811"/>
            <a:chOff x="995928" y="5234881"/>
            <a:chExt cx="9796080" cy="1369811"/>
          </a:xfrm>
        </p:grpSpPr>
        <p:sp>
          <p:nvSpPr>
            <p:cNvPr id="16" name="Параллелограмм 15"/>
            <p:cNvSpPr/>
            <p:nvPr/>
          </p:nvSpPr>
          <p:spPr>
            <a:xfrm>
              <a:off x="1067020" y="5383662"/>
              <a:ext cx="9724988" cy="1221030"/>
            </a:xfrm>
            <a:prstGeom prst="parallelogram">
              <a:avLst/>
            </a:prstGeom>
            <a:solidFill>
              <a:srgbClr val="86A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араллелограмм 16"/>
            <p:cNvSpPr/>
            <p:nvPr/>
          </p:nvSpPr>
          <p:spPr>
            <a:xfrm>
              <a:off x="995928" y="5234881"/>
              <a:ext cx="9486678" cy="1186413"/>
            </a:xfrm>
            <a:prstGeom prst="parallelogram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Не смотря на растущую добычу в ЯНАО, </a:t>
              </a:r>
              <a:r>
                <a:rPr lang="ru-RU" sz="2000" b="1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добыча на уникальных месторождениях</a:t>
              </a:r>
              <a:r>
                <a:rPr lang="ru-RU" sz="2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 Надым-</a:t>
              </a:r>
              <a:r>
                <a:rPr lang="ru-RU" sz="2000" dirty="0" err="1" smtClean="0">
                  <a:solidFill>
                    <a:schemeClr val="tx1"/>
                  </a:solidFill>
                  <a:latin typeface="Candara" panose="020E0502030303020204" pitchFamily="34" charset="0"/>
                </a:rPr>
                <a:t>Пур</a:t>
              </a:r>
              <a:r>
                <a:rPr lang="ru-RU" sz="2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-Тазовского района </a:t>
              </a:r>
              <a:r>
                <a:rPr lang="ru-RU" sz="2000" b="1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уменьшается </a:t>
              </a:r>
              <a:endParaRPr lang="ru-RU" sz="2000" b="1" baseline="30000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6101042" y="1508043"/>
            <a:ext cx="5533594" cy="3320156"/>
            <a:chOff x="276768" y="1376143"/>
            <a:chExt cx="7162801" cy="4297680"/>
          </a:xfrm>
        </p:grpSpPr>
        <p:graphicFrame>
          <p:nvGraphicFramePr>
            <p:cNvPr id="25" name="Диаграмма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42701354"/>
                </p:ext>
              </p:extLst>
            </p:nvPr>
          </p:nvGraphicFramePr>
          <p:xfrm>
            <a:off x="276768" y="1376143"/>
            <a:ext cx="7162801" cy="42976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>
              <a:off x="3531580" y="2792684"/>
              <a:ext cx="2215573" cy="460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err="1" smtClean="0">
                  <a:latin typeface="Candara" panose="020E0502030303020204" pitchFamily="34" charset="0"/>
                </a:rPr>
                <a:t>Ямбургское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750382" y="3920391"/>
              <a:ext cx="2215573" cy="460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ndara" panose="020E0502030303020204" pitchFamily="34" charset="0"/>
                </a:rPr>
                <a:t>Уренгойское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49403" y="4522790"/>
              <a:ext cx="2215573" cy="460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ndara" panose="020E0502030303020204" pitchFamily="34" charset="0"/>
                </a:rPr>
                <a:t>Медвежье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42446" y="1239471"/>
            <a:ext cx="4516923" cy="3485786"/>
            <a:chOff x="3669875" y="984091"/>
            <a:chExt cx="5778502" cy="4459368"/>
          </a:xfrm>
        </p:grpSpPr>
        <p:graphicFrame>
          <p:nvGraphicFramePr>
            <p:cNvPr id="31" name="Диаграмма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84973253"/>
                </p:ext>
              </p:extLst>
            </p:nvPr>
          </p:nvGraphicFramePr>
          <p:xfrm>
            <a:off x="3669875" y="984091"/>
            <a:ext cx="5778501" cy="40030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2" name="Диаграмма 3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10669033"/>
                </p:ext>
              </p:extLst>
            </p:nvPr>
          </p:nvGraphicFramePr>
          <p:xfrm>
            <a:off x="3669876" y="1976359"/>
            <a:ext cx="5778501" cy="34671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3" name="Диаграмма 3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12409797"/>
                </p:ext>
              </p:extLst>
            </p:nvPr>
          </p:nvGraphicFramePr>
          <p:xfrm>
            <a:off x="4015316" y="3569494"/>
            <a:ext cx="5433061" cy="14176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8" name="TextBox 7"/>
          <p:cNvSpPr txBox="1"/>
          <p:nvPr/>
        </p:nvSpPr>
        <p:spPr>
          <a:xfrm>
            <a:off x="2306772" y="920636"/>
            <a:ext cx="1058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Раньше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15534" y="898290"/>
            <a:ext cx="1058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Сейчас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70625" y="3761000"/>
            <a:ext cx="1711632" cy="35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Медвежье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38257" y="2918003"/>
            <a:ext cx="1711632" cy="35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Уренгойское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26441" y="1831706"/>
            <a:ext cx="1711632" cy="35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Candara" panose="020E0502030303020204" pitchFamily="34" charset="0"/>
              </a:rPr>
              <a:t>Ямбургское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7302" y="2550645"/>
            <a:ext cx="734715" cy="73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1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10809898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ИСТОЩЕНИЕ СЕНОМАНСКОЙ ЗАЛЕЖИ ПРИЧИНА ПАДЕНИЯ ДОБЫЧИ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958220" y="5140782"/>
            <a:ext cx="9796080" cy="1369811"/>
            <a:chOff x="986501" y="4947091"/>
            <a:chExt cx="9796080" cy="1369811"/>
          </a:xfrm>
        </p:grpSpPr>
        <p:sp>
          <p:nvSpPr>
            <p:cNvPr id="16" name="Параллелограмм 15"/>
            <p:cNvSpPr/>
            <p:nvPr/>
          </p:nvSpPr>
          <p:spPr>
            <a:xfrm>
              <a:off x="1057593" y="5095872"/>
              <a:ext cx="9724988" cy="1221030"/>
            </a:xfrm>
            <a:prstGeom prst="parallelogram">
              <a:avLst/>
            </a:prstGeom>
            <a:solidFill>
              <a:srgbClr val="86A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араллелограмм 16"/>
            <p:cNvSpPr/>
            <p:nvPr/>
          </p:nvSpPr>
          <p:spPr>
            <a:xfrm>
              <a:off x="986501" y="4947091"/>
              <a:ext cx="9486678" cy="1186413"/>
            </a:xfrm>
            <a:prstGeom prst="parallelogram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aseline="30000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265D63A-E253-461B-98E1-A4AA0541E9D7}"/>
              </a:ext>
            </a:extLst>
          </p:cNvPr>
          <p:cNvGrpSpPr/>
          <p:nvPr/>
        </p:nvGrpSpPr>
        <p:grpSpPr>
          <a:xfrm>
            <a:off x="518530" y="1386018"/>
            <a:ext cx="6590133" cy="3223959"/>
            <a:chOff x="755052" y="1330375"/>
            <a:chExt cx="9755822" cy="4308425"/>
          </a:xfrm>
        </p:grpSpPr>
        <p:graphicFrame>
          <p:nvGraphicFramePr>
            <p:cNvPr id="12" name="Диаграмма 11">
              <a:extLst>
                <a:ext uri="{FF2B5EF4-FFF2-40B4-BE49-F238E27FC236}">
                  <a16:creationId xmlns:a16="http://schemas.microsoft.com/office/drawing/2014/main" id="{1FF263FF-B02F-4819-85A1-F377B1035FA8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1905000" y="1447800"/>
            <a:ext cx="6731000" cy="4038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Диаграмма 12">
              <a:extLst>
                <a:ext uri="{FF2B5EF4-FFF2-40B4-BE49-F238E27FC236}">
                  <a16:creationId xmlns:a16="http://schemas.microsoft.com/office/drawing/2014/main" id="{9641FDD8-11BB-4C47-8F46-B4F68E6D6CF8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1905000" y="1676400"/>
            <a:ext cx="6654800" cy="3581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Диаграмма 13">
              <a:extLst>
                <a:ext uri="{FF2B5EF4-FFF2-40B4-BE49-F238E27FC236}">
                  <a16:creationId xmlns:a16="http://schemas.microsoft.com/office/drawing/2014/main" id="{8C1C3857-A100-40F0-B778-0CF13C87CEF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62002573"/>
                </p:ext>
              </p:extLst>
            </p:nvPr>
          </p:nvGraphicFramePr>
          <p:xfrm>
            <a:off x="1752600" y="1371600"/>
            <a:ext cx="6883400" cy="4267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DED2117C-5728-4345-83FD-C15E3993AE95}"/>
                </a:ext>
              </a:extLst>
            </p:cNvPr>
            <p:cNvCxnSpPr/>
            <p:nvPr/>
          </p:nvCxnSpPr>
          <p:spPr>
            <a:xfrm flipV="1">
              <a:off x="1981200" y="1676400"/>
              <a:ext cx="0" cy="335280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6D4F3215-DEE1-4238-86DE-69E78B28E3D9}"/>
                </a:ext>
              </a:extLst>
            </p:cNvPr>
            <p:cNvCxnSpPr/>
            <p:nvPr/>
          </p:nvCxnSpPr>
          <p:spPr>
            <a:xfrm>
              <a:off x="1866900" y="20574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1477C892-32D5-414F-AF57-29EEF522EB7A}"/>
                </a:ext>
              </a:extLst>
            </p:cNvPr>
            <p:cNvCxnSpPr/>
            <p:nvPr/>
          </p:nvCxnSpPr>
          <p:spPr>
            <a:xfrm>
              <a:off x="1866900" y="27432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8247B71F-7410-4859-9C71-16A92B1A4D2A}"/>
                </a:ext>
              </a:extLst>
            </p:cNvPr>
            <p:cNvCxnSpPr/>
            <p:nvPr/>
          </p:nvCxnSpPr>
          <p:spPr>
            <a:xfrm>
              <a:off x="1866900" y="34290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EE6A7C9C-BB52-4738-9BA2-8CB0BD12C88A}"/>
                </a:ext>
              </a:extLst>
            </p:cNvPr>
            <p:cNvCxnSpPr/>
            <p:nvPr/>
          </p:nvCxnSpPr>
          <p:spPr>
            <a:xfrm>
              <a:off x="1866900" y="41148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FD1C25CA-2C8D-4AFA-9CF5-D2764A331198}"/>
                </a:ext>
              </a:extLst>
            </p:cNvPr>
            <p:cNvCxnSpPr/>
            <p:nvPr/>
          </p:nvCxnSpPr>
          <p:spPr>
            <a:xfrm>
              <a:off x="1866900" y="48006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B1056C-A00F-4406-9525-2C7EBA63BF78}"/>
                </a:ext>
              </a:extLst>
            </p:cNvPr>
            <p:cNvSpPr txBox="1"/>
            <p:nvPr/>
          </p:nvSpPr>
          <p:spPr>
            <a:xfrm>
              <a:off x="768387" y="1846778"/>
              <a:ext cx="1371599" cy="396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120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(8)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E74C7F-C948-4CC1-9CCD-3BDA75C9B145}"/>
                </a:ext>
              </a:extLst>
            </p:cNvPr>
            <p:cNvSpPr txBox="1"/>
            <p:nvPr/>
          </p:nvSpPr>
          <p:spPr>
            <a:xfrm>
              <a:off x="755052" y="2532577"/>
              <a:ext cx="1276350" cy="396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100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(6)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46B0F1-84C0-409F-AA41-CD341D747C11}"/>
                </a:ext>
              </a:extLst>
            </p:cNvPr>
            <p:cNvSpPr txBox="1"/>
            <p:nvPr/>
          </p:nvSpPr>
          <p:spPr>
            <a:xfrm>
              <a:off x="812202" y="3198733"/>
              <a:ext cx="1276350" cy="396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60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(4)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6519F6-A425-4114-8098-5F29C0CFA549}"/>
                </a:ext>
              </a:extLst>
            </p:cNvPr>
            <p:cNvSpPr txBox="1"/>
            <p:nvPr/>
          </p:nvSpPr>
          <p:spPr>
            <a:xfrm>
              <a:off x="812202" y="3893147"/>
              <a:ext cx="1276350" cy="396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40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(2)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E94B63-A753-4385-8767-50C056F8622A}"/>
                </a:ext>
              </a:extLst>
            </p:cNvPr>
            <p:cNvSpPr txBox="1"/>
            <p:nvPr/>
          </p:nvSpPr>
          <p:spPr>
            <a:xfrm>
              <a:off x="808393" y="4564483"/>
              <a:ext cx="1276350" cy="396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20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(1)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92EA24-C46F-41A8-B4B2-F680B1F2612B}"/>
                </a:ext>
              </a:extLst>
            </p:cNvPr>
            <p:cNvSpPr txBox="1"/>
            <p:nvPr/>
          </p:nvSpPr>
          <p:spPr>
            <a:xfrm rot="2808434">
              <a:off x="3763545" y="2732574"/>
              <a:ext cx="3214458" cy="410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Годовая добыча газа, млрд.м</a:t>
              </a:r>
              <a:r>
                <a:rPr kumimoji="0" lang="ru-RU" sz="1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C96886-476D-4E8B-9D6C-E7936629C6E3}"/>
                </a:ext>
              </a:extLst>
            </p:cNvPr>
            <p:cNvSpPr txBox="1"/>
            <p:nvPr/>
          </p:nvSpPr>
          <p:spPr>
            <a:xfrm rot="2218778">
              <a:off x="3170541" y="3119453"/>
              <a:ext cx="2984816" cy="370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Пластовое давление, МПа</a:t>
              </a:r>
              <a:endParaRPr kumimoji="0" lang="ru-RU" sz="2000" b="0" i="0" u="none" strike="noStrike" kern="1200" cap="none" spc="0" normalizeH="0" baseline="3000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9D0B2F-3320-4078-81AF-E103B197D7A5}"/>
                </a:ext>
              </a:extLst>
            </p:cNvPr>
            <p:cNvSpPr txBox="1"/>
            <p:nvPr/>
          </p:nvSpPr>
          <p:spPr>
            <a:xfrm>
              <a:off x="2175145" y="4461273"/>
              <a:ext cx="8335729" cy="411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Фонд ликвидированных скважин, шт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.</a:t>
              </a:r>
              <a:endParaRPr kumimoji="0" lang="ru-RU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134387" y="727483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Типовая динамика добычи </a:t>
            </a:r>
            <a:r>
              <a:rPr lang="ru-RU" sz="2000" b="1" u="sng" dirty="0">
                <a:latin typeface="Candara" panose="020E0502030303020204" pitchFamily="34" charset="0"/>
              </a:rPr>
              <a:t>по </a:t>
            </a:r>
            <a:r>
              <a:rPr lang="ru-RU" sz="2000" b="1" u="sng" dirty="0" err="1">
                <a:latin typeface="Candara" panose="020E0502030303020204" pitchFamily="34" charset="0"/>
              </a:rPr>
              <a:t>сеноманской</a:t>
            </a:r>
            <a:r>
              <a:rPr lang="ru-RU" sz="2000" b="1" u="sng" dirty="0">
                <a:latin typeface="Candara" panose="020E0502030303020204" pitchFamily="34" charset="0"/>
              </a:rPr>
              <a:t> </a:t>
            </a:r>
            <a:r>
              <a:rPr lang="ru-RU" sz="2000" b="1" u="sng" dirty="0" smtClean="0">
                <a:latin typeface="Candara" panose="020E0502030303020204" pitchFamily="34" charset="0"/>
              </a:rPr>
              <a:t>залежи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7634" y="5389776"/>
            <a:ext cx="85338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Candara" panose="020E0502030303020204" pitchFamily="34" charset="0"/>
              </a:rPr>
              <a:t>Фактическая добыча газа на уникальных и крупных месторождениях ЯНАО </a:t>
            </a:r>
            <a:r>
              <a:rPr lang="ru-RU" sz="2000" b="1" dirty="0" smtClean="0">
                <a:latin typeface="Candara" panose="020E0502030303020204" pitchFamily="34" charset="0"/>
              </a:rPr>
              <a:t>падает в связи с истощением </a:t>
            </a:r>
            <a:r>
              <a:rPr lang="ru-RU" sz="2000" b="1" dirty="0" err="1" smtClean="0">
                <a:latin typeface="Candara" panose="020E0502030303020204" pitchFamily="34" charset="0"/>
              </a:rPr>
              <a:t>сеноманской</a:t>
            </a:r>
            <a:r>
              <a:rPr lang="ru-RU" sz="2000" b="1" dirty="0" smtClean="0">
                <a:latin typeface="Candara" panose="020E0502030303020204" pitchFamily="34" charset="0"/>
              </a:rPr>
              <a:t> залежи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419383" y="722172"/>
            <a:ext cx="5939908" cy="4286003"/>
            <a:chOff x="-38495" y="1463555"/>
            <a:chExt cx="5939908" cy="4286003"/>
          </a:xfrm>
        </p:grpSpPr>
        <p:sp>
          <p:nvSpPr>
            <p:cNvPr id="2" name="TextBox 1"/>
            <p:cNvSpPr txBox="1"/>
            <p:nvPr/>
          </p:nvSpPr>
          <p:spPr>
            <a:xfrm>
              <a:off x="121503" y="1463555"/>
              <a:ext cx="56765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u="sng" dirty="0" smtClean="0">
                  <a:latin typeface="Candara" panose="020E0502030303020204" pitchFamily="34" charset="0"/>
                </a:rPr>
                <a:t>Прогноз добычи газа группы Газпром до 2030 г.</a:t>
              </a:r>
              <a:endParaRPr lang="ru-RU" sz="2000" b="1" u="sng" dirty="0">
                <a:latin typeface="Candara" panose="020E0502030303020204" pitchFamily="34" charset="0"/>
              </a:endParaRPr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-38495" y="1723568"/>
              <a:ext cx="5646175" cy="4025990"/>
              <a:chOff x="2200141" y="883920"/>
              <a:chExt cx="4579302" cy="3268980"/>
            </a:xfrm>
          </p:grpSpPr>
          <p:graphicFrame>
            <p:nvGraphicFramePr>
              <p:cNvPr id="37" name="Диаграмма 3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96205650"/>
                  </p:ext>
                </p:extLst>
              </p:nvPr>
            </p:nvGraphicFramePr>
            <p:xfrm>
              <a:off x="2207443" y="914180"/>
              <a:ext cx="4572000" cy="300070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38" name="Диаграмма 3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1861658"/>
                  </p:ext>
                </p:extLst>
              </p:nvPr>
            </p:nvGraphicFramePr>
            <p:xfrm>
              <a:off x="2571758" y="883920"/>
              <a:ext cx="4207685" cy="290882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graphicFrame>
            <p:nvGraphicFramePr>
              <p:cNvPr id="39" name="Диаграмма 3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211445088"/>
                  </p:ext>
                </p:extLst>
              </p:nvPr>
            </p:nvGraphicFramePr>
            <p:xfrm>
              <a:off x="2200141" y="1293828"/>
              <a:ext cx="4579299" cy="285907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</p:grpSp>
        <p:sp>
          <p:nvSpPr>
            <p:cNvPr id="40" name="TextBox 39"/>
            <p:cNvSpPr txBox="1"/>
            <p:nvPr/>
          </p:nvSpPr>
          <p:spPr>
            <a:xfrm>
              <a:off x="3328498" y="2625329"/>
              <a:ext cx="25724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u="sng" dirty="0" err="1" smtClean="0">
                  <a:latin typeface="Candara" panose="020E0502030303020204" pitchFamily="34" charset="0"/>
                </a:rPr>
                <a:t>Неокомские</a:t>
              </a:r>
              <a:r>
                <a:rPr lang="ru-RU" sz="2000" u="sng" dirty="0" smtClean="0">
                  <a:latin typeface="Candara" panose="020E0502030303020204" pitchFamily="34" charset="0"/>
                </a:rPr>
                <a:t> залежи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08672" y="3944295"/>
              <a:ext cx="25724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u="sng" dirty="0" err="1" smtClean="0">
                  <a:latin typeface="Candara" panose="020E0502030303020204" pitchFamily="34" charset="0"/>
                </a:rPr>
                <a:t>Сеноманская</a:t>
              </a:r>
              <a:r>
                <a:rPr lang="ru-RU" sz="2000" u="sng" dirty="0" smtClean="0">
                  <a:latin typeface="Candara" panose="020E0502030303020204" pitchFamily="34" charset="0"/>
                </a:rPr>
                <a:t> залежь</a:t>
              </a:r>
            </a:p>
            <a:p>
              <a:r>
                <a:rPr lang="ru-RU" sz="2000" dirty="0" smtClean="0">
                  <a:latin typeface="Candara" panose="020E0502030303020204" pitchFamily="34" charset="0"/>
                </a:rPr>
                <a:t>КИГ = </a:t>
              </a:r>
              <a:r>
                <a:rPr lang="ru-RU" sz="2800" dirty="0" smtClean="0">
                  <a:latin typeface="Candara" panose="020E0502030303020204" pitchFamily="34" charset="0"/>
                </a:rPr>
                <a:t>0,88 – 0,92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328921" y="1913771"/>
              <a:ext cx="25724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u="sng" dirty="0" err="1" smtClean="0">
                  <a:latin typeface="Candara" panose="020E0502030303020204" pitchFamily="34" charset="0"/>
                </a:rPr>
                <a:t>Ачимовские</a:t>
              </a:r>
              <a:r>
                <a:rPr lang="ru-RU" sz="2000" u="sng" dirty="0" smtClean="0">
                  <a:latin typeface="Candara" panose="020E0502030303020204" pitchFamily="34" charset="0"/>
                </a:rPr>
                <a:t> залежи</a:t>
              </a:r>
            </a:p>
          </p:txBody>
        </p:sp>
        <p:cxnSp>
          <p:nvCxnSpPr>
            <p:cNvPr id="8" name="Прямая со стрелкой 7"/>
            <p:cNvCxnSpPr>
              <a:stCxn id="40" idx="1"/>
            </p:cNvCxnSpPr>
            <p:nvPr/>
          </p:nvCxnSpPr>
          <p:spPr>
            <a:xfrm flipH="1">
              <a:off x="2898085" y="2825384"/>
              <a:ext cx="430413" cy="20005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>
              <a:stCxn id="42" idx="1"/>
            </p:cNvCxnSpPr>
            <p:nvPr/>
          </p:nvCxnSpPr>
          <p:spPr>
            <a:xfrm flipH="1">
              <a:off x="2400197" y="2113826"/>
              <a:ext cx="928724" cy="40011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070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65177" y="87041"/>
            <a:ext cx="9640032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ПРОБЛЕМАТИКА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" t="3737" r="3383" b="6403"/>
          <a:stretch/>
        </p:blipFill>
        <p:spPr>
          <a:xfrm>
            <a:off x="3558549" y="557337"/>
            <a:ext cx="5194170" cy="634691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883430" y="767060"/>
            <a:ext cx="336278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Candara" panose="020E0502030303020204" pitchFamily="34" charset="0"/>
              </a:rPr>
              <a:t>Низкие уровни добычи </a:t>
            </a:r>
            <a:r>
              <a:rPr lang="en-US" b="1" dirty="0" smtClean="0">
                <a:latin typeface="Candara" panose="020E0502030303020204" pitchFamily="34" charset="0"/>
              </a:rPr>
              <a:t>/</a:t>
            </a:r>
            <a:r>
              <a:rPr lang="ru-RU" b="1" dirty="0" smtClean="0">
                <a:latin typeface="Candara" panose="020E0502030303020204" pitchFamily="34" charset="0"/>
              </a:rPr>
              <a:t> Низкая рентабельность </a:t>
            </a:r>
            <a:endParaRPr lang="ru-RU" b="1" dirty="0">
              <a:latin typeface="Candara" panose="020E0502030303020204" pitchFamily="34" charset="0"/>
            </a:endParaRPr>
          </a:p>
        </p:txBody>
      </p:sp>
      <p:cxnSp>
        <p:nvCxnSpPr>
          <p:cNvPr id="45" name="Соединительная линия уступом 44"/>
          <p:cNvCxnSpPr/>
          <p:nvPr/>
        </p:nvCxnSpPr>
        <p:spPr>
          <a:xfrm rot="10800000" flipV="1">
            <a:off x="6389203" y="1090227"/>
            <a:ext cx="1494227" cy="420682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529" y="1257788"/>
            <a:ext cx="374851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Candara" panose="020E0502030303020204" pitchFamily="34" charset="0"/>
              </a:rPr>
              <a:t>   Падение пластового давления 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Candara" panose="020E0502030303020204" pitchFamily="34" charset="0"/>
              </a:rPr>
              <a:t>   Низкий </a:t>
            </a:r>
            <a:r>
              <a:rPr lang="en-US" b="1" dirty="0" err="1" smtClean="0">
                <a:latin typeface="Candara" panose="020E0502030303020204" pitchFamily="34" charset="0"/>
              </a:rPr>
              <a:t>NETback</a:t>
            </a:r>
            <a:endParaRPr lang="ru-RU" b="1" dirty="0" smtClean="0">
              <a:latin typeface="Candara" panose="020E0502030303020204" pitchFamily="34" charset="0"/>
            </a:endParaRPr>
          </a:p>
          <a:p>
            <a:pPr algn="just"/>
            <a:r>
              <a:rPr lang="ru-RU" b="1" dirty="0" smtClean="0">
                <a:latin typeface="Candara" panose="020E0502030303020204" pitchFamily="34" charset="0"/>
              </a:rPr>
              <a:t>- Сокращение действующего фонда скважин</a:t>
            </a:r>
            <a:endParaRPr lang="ru-RU" b="1" dirty="0">
              <a:latin typeface="Candara" panose="020E0502030303020204" pitchFamily="34" charset="0"/>
            </a:endParaRPr>
          </a:p>
        </p:txBody>
      </p:sp>
      <p:cxnSp>
        <p:nvCxnSpPr>
          <p:cNvPr id="47" name="Соединительная линия уступом 46"/>
          <p:cNvCxnSpPr/>
          <p:nvPr/>
        </p:nvCxnSpPr>
        <p:spPr>
          <a:xfrm>
            <a:off x="3827282" y="1834075"/>
            <a:ext cx="2561921" cy="94479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Овал 47"/>
          <p:cNvSpPr/>
          <p:nvPr/>
        </p:nvSpPr>
        <p:spPr>
          <a:xfrm>
            <a:off x="3806621" y="1791654"/>
            <a:ext cx="84842" cy="848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7841009" y="1047804"/>
            <a:ext cx="84842" cy="848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8702187" y="3455446"/>
            <a:ext cx="341814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Candara" panose="020E0502030303020204" pitchFamily="34" charset="0"/>
              </a:rPr>
              <a:t>Низкая скорость газа в стволе скважины</a:t>
            </a:r>
          </a:p>
          <a:p>
            <a:pPr marL="285750" indent="-285750" algn="just">
              <a:buFontTx/>
              <a:buChar char="-"/>
            </a:pPr>
            <a:r>
              <a:rPr lang="ru-RU" b="1" dirty="0" err="1" smtClean="0">
                <a:latin typeface="Candara" panose="020E0502030303020204" pitchFamily="34" charset="0"/>
              </a:rPr>
              <a:t>Обводненность</a:t>
            </a:r>
            <a:r>
              <a:rPr lang="ru-RU" b="1" dirty="0" smtClean="0">
                <a:latin typeface="Candara" panose="020E0502030303020204" pitchFamily="34" charset="0"/>
              </a:rPr>
              <a:t> продукции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Candara" panose="020E0502030303020204" pitchFamily="34" charset="0"/>
              </a:rPr>
              <a:t>Вынос песка</a:t>
            </a:r>
            <a:endParaRPr lang="ru-RU" b="1" dirty="0">
              <a:latin typeface="Candara" panose="020E0502030303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0409" y="3945892"/>
            <a:ext cx="341814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Candara" panose="020E0502030303020204" pitchFamily="34" charset="0"/>
              </a:rPr>
              <a:t>Недостаточное давление газа на входе в УКПГ</a:t>
            </a:r>
          </a:p>
        </p:txBody>
      </p:sp>
      <p:cxnSp>
        <p:nvCxnSpPr>
          <p:cNvPr id="53" name="Соединительная линия уступом 52"/>
          <p:cNvCxnSpPr>
            <a:stCxn id="50" idx="2"/>
          </p:cNvCxnSpPr>
          <p:nvPr/>
        </p:nvCxnSpPr>
        <p:spPr>
          <a:xfrm rot="5400000" flipH="1">
            <a:off x="8032646" y="2277165"/>
            <a:ext cx="451067" cy="4306155"/>
          </a:xfrm>
          <a:prstGeom prst="bentConnector4">
            <a:avLst>
              <a:gd name="adj1" fmla="val -50680"/>
              <a:gd name="adj2" fmla="val 69844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/>
          <p:nvPr/>
        </p:nvCxnSpPr>
        <p:spPr>
          <a:xfrm>
            <a:off x="3558549" y="4304321"/>
            <a:ext cx="2698504" cy="28790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3516128" y="4261900"/>
            <a:ext cx="84842" cy="848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10368836" y="4613354"/>
            <a:ext cx="84842" cy="848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384864" y="5645103"/>
            <a:ext cx="341814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Candara" panose="020E0502030303020204" pitchFamily="34" charset="0"/>
              </a:rPr>
              <a:t>Неравномерность отработки залежи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8070" y="5394439"/>
            <a:ext cx="341814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Candara" panose="020E0502030303020204" pitchFamily="34" charset="0"/>
              </a:rPr>
              <a:t>Деградация или разрушение </a:t>
            </a:r>
            <a:r>
              <a:rPr lang="ru-RU" b="1" dirty="0" err="1" smtClean="0">
                <a:latin typeface="Candara" panose="020E0502030303020204" pitchFamily="34" charset="0"/>
              </a:rPr>
              <a:t>призабойной</a:t>
            </a:r>
            <a:r>
              <a:rPr lang="ru-RU" b="1" dirty="0" smtClean="0">
                <a:latin typeface="Candara" panose="020E0502030303020204" pitchFamily="34" charset="0"/>
              </a:rPr>
              <a:t> зоны</a:t>
            </a:r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flipV="1">
            <a:off x="4806382" y="4795108"/>
            <a:ext cx="1400861" cy="117457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760583" y="5939483"/>
            <a:ext cx="84842" cy="848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785439" y="5669195"/>
            <a:ext cx="84842" cy="848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Соединительная линия уступом 24"/>
          <p:cNvCxnSpPr>
            <a:stCxn id="20" idx="1"/>
          </p:cNvCxnSpPr>
          <p:nvPr/>
        </p:nvCxnSpPr>
        <p:spPr>
          <a:xfrm rot="10800000">
            <a:off x="6155634" y="4791569"/>
            <a:ext cx="1672436" cy="92603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93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65177" y="87041"/>
            <a:ext cx="9640032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ПРОБЛЕМАТИКА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" y="5875204"/>
            <a:ext cx="11681350" cy="2029146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694546" y="686796"/>
            <a:ext cx="8719913" cy="1378239"/>
            <a:chOff x="1875815" y="657951"/>
            <a:chExt cx="8719913" cy="1378239"/>
          </a:xfrm>
        </p:grpSpPr>
        <p:sp>
          <p:nvSpPr>
            <p:cNvPr id="61" name="Параллелограмм 60"/>
            <p:cNvSpPr/>
            <p:nvPr/>
          </p:nvSpPr>
          <p:spPr>
            <a:xfrm>
              <a:off x="2020057" y="741167"/>
              <a:ext cx="8575671" cy="1295023"/>
            </a:xfrm>
            <a:prstGeom prst="parallelogram">
              <a:avLst/>
            </a:prstGeom>
            <a:solidFill>
              <a:srgbClr val="86A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араллелограмм 61"/>
            <p:cNvSpPr/>
            <p:nvPr/>
          </p:nvSpPr>
          <p:spPr>
            <a:xfrm>
              <a:off x="1875816" y="657951"/>
              <a:ext cx="8575671" cy="1148761"/>
            </a:xfrm>
            <a:prstGeom prst="parallelogram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875815" y="695780"/>
              <a:ext cx="85141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u="sng" dirty="0" smtClean="0">
                  <a:latin typeface="Candara" panose="020E0502030303020204" pitchFamily="34" charset="0"/>
                </a:rPr>
                <a:t>Глобальная проблема</a:t>
              </a:r>
            </a:p>
            <a:p>
              <a:pPr algn="ctr"/>
              <a:r>
                <a:rPr lang="ru-RU" sz="2000" b="1" dirty="0" smtClean="0">
                  <a:latin typeface="Candara" panose="020E0502030303020204" pitchFamily="34" charset="0"/>
                </a:rPr>
                <a:t>Низкая рентабельность разработки истощенных газовых месторождений</a:t>
              </a:r>
              <a:endParaRPr lang="ru-RU" sz="2000" b="1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39557" y="3214620"/>
            <a:ext cx="3072848" cy="2804206"/>
            <a:chOff x="424496" y="780703"/>
            <a:chExt cx="4733392" cy="4319578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3B381D3C-F047-CA61-4B95-876782AEC28C}"/>
                </a:ext>
              </a:extLst>
            </p:cNvPr>
            <p:cNvGrpSpPr/>
            <p:nvPr/>
          </p:nvGrpSpPr>
          <p:grpSpPr>
            <a:xfrm>
              <a:off x="1327163" y="780703"/>
              <a:ext cx="1014397" cy="1280005"/>
              <a:chOff x="2854324" y="2181859"/>
              <a:chExt cx="781053" cy="873760"/>
            </a:xfrm>
          </p:grpSpPr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C4BDBA36-08A4-2763-B696-EEA199ABFA3C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>
                <a:extLst>
                  <a:ext uri="{FF2B5EF4-FFF2-40B4-BE49-F238E27FC236}">
                    <a16:creationId xmlns:a16="http://schemas.microsoft.com/office/drawing/2014/main" id="{551591D8-980B-048F-0B03-44691E819463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Скругленный прямоугольник 75">
                <a:extLst>
                  <a:ext uri="{FF2B5EF4-FFF2-40B4-BE49-F238E27FC236}">
                    <a16:creationId xmlns:a16="http://schemas.microsoft.com/office/drawing/2014/main" id="{4DB11C37-C2CE-D1D2-AB90-811A4DED94A2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77" name="Прямая соединительная линия 76">
                <a:extLst>
                  <a:ext uri="{FF2B5EF4-FFF2-40B4-BE49-F238E27FC236}">
                    <a16:creationId xmlns:a16="http://schemas.microsoft.com/office/drawing/2014/main" id="{7289AEF9-01CC-863D-E35B-156F8AEC7F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>
                <a:extLst>
                  <a:ext uri="{FF2B5EF4-FFF2-40B4-BE49-F238E27FC236}">
                    <a16:creationId xmlns:a16="http://schemas.microsoft.com/office/drawing/2014/main" id="{FB321484-FCFA-329A-C018-537E641537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8BC7407F-ECA1-C123-9BC4-01C62F1D5EB7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Скругленный прямоугольник 79">
                <a:extLst>
                  <a:ext uri="{FF2B5EF4-FFF2-40B4-BE49-F238E27FC236}">
                    <a16:creationId xmlns:a16="http://schemas.microsoft.com/office/drawing/2014/main" id="{0DDF5642-9FDF-2664-E09A-3EAB0C5EFBDB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81" name="Прямая соединительная линия 80">
                <a:extLst>
                  <a:ext uri="{FF2B5EF4-FFF2-40B4-BE49-F238E27FC236}">
                    <a16:creationId xmlns:a16="http://schemas.microsoft.com/office/drawing/2014/main" id="{F071C8D6-D9A3-189C-6021-1F695DB33B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>
                <a:extLst>
                  <a:ext uri="{FF2B5EF4-FFF2-40B4-BE49-F238E27FC236}">
                    <a16:creationId xmlns:a16="http://schemas.microsoft.com/office/drawing/2014/main" id="{9EE5AD47-311D-3518-2786-DE5501E9BF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38F647CB-10E0-3F87-723E-81C4885C9248}"/>
                </a:ext>
              </a:extLst>
            </p:cNvPr>
            <p:cNvCxnSpPr>
              <a:cxnSpLocks/>
            </p:cNvCxnSpPr>
            <p:nvPr/>
          </p:nvCxnSpPr>
          <p:spPr>
            <a:xfrm>
              <a:off x="1984323" y="1861618"/>
              <a:ext cx="2126690" cy="465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C016C4B-7700-4B1D-0E80-5634E19EEB61}"/>
                </a:ext>
              </a:extLst>
            </p:cNvPr>
            <p:cNvGrpSpPr/>
            <p:nvPr/>
          </p:nvGrpSpPr>
          <p:grpSpPr>
            <a:xfrm>
              <a:off x="3985439" y="1563297"/>
              <a:ext cx="847860" cy="570098"/>
              <a:chOff x="2933738" y="2224972"/>
              <a:chExt cx="552325" cy="390068"/>
            </a:xfrm>
          </p:grpSpPr>
          <p:sp>
            <p:nvSpPr>
              <p:cNvPr id="72" name="Прямоугольник 71">
                <a:extLst>
                  <a:ext uri="{FF2B5EF4-FFF2-40B4-BE49-F238E27FC236}">
                    <a16:creationId xmlns:a16="http://schemas.microsoft.com/office/drawing/2014/main" id="{FCD0383D-0C98-DBC8-3E81-E55268DBFA53}"/>
                  </a:ext>
                </a:extLst>
              </p:cNvPr>
              <p:cNvSpPr/>
              <p:nvPr/>
            </p:nvSpPr>
            <p:spPr>
              <a:xfrm>
                <a:off x="3018910" y="2224972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552D305-2864-2807-102C-7B2B8A4B244A}"/>
                  </a:ext>
                </a:extLst>
              </p:cNvPr>
              <p:cNvSpPr txBox="1"/>
              <p:nvPr/>
            </p:nvSpPr>
            <p:spPr>
              <a:xfrm>
                <a:off x="2933738" y="2343813"/>
                <a:ext cx="552325" cy="168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62C88246-E298-E91B-5B49-D369E2715FEE}"/>
                </a:ext>
              </a:extLst>
            </p:cNvPr>
            <p:cNvSpPr/>
            <p:nvPr/>
          </p:nvSpPr>
          <p:spPr>
            <a:xfrm>
              <a:off x="1758585" y="2060708"/>
              <a:ext cx="101283" cy="217257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Скругленный прямоугольник 32">
              <a:extLst>
                <a:ext uri="{FF2B5EF4-FFF2-40B4-BE49-F238E27FC236}">
                  <a16:creationId xmlns:a16="http://schemas.microsoft.com/office/drawing/2014/main" id="{40C886EF-B187-191C-42EB-E8E93764B54E}"/>
                </a:ext>
              </a:extLst>
            </p:cNvPr>
            <p:cNvSpPr/>
            <p:nvPr/>
          </p:nvSpPr>
          <p:spPr>
            <a:xfrm>
              <a:off x="2685423" y="1485189"/>
              <a:ext cx="729909" cy="73503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prstClr val="white"/>
                  </a:solidFill>
                  <a:latin typeface="Candara" panose="020E0502030303020204" pitchFamily="34" charset="0"/>
                  <a:cs typeface="Arial" panose="020B0604020202020204" pitchFamily="34" charset="0"/>
                </a:rPr>
                <a:t>ДКС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57F3F2A-F597-D634-C230-7AA23DED36E8}"/>
                </a:ext>
              </a:extLst>
            </p:cNvPr>
            <p:cNvSpPr txBox="1"/>
            <p:nvPr/>
          </p:nvSpPr>
          <p:spPr>
            <a:xfrm>
              <a:off x="1870088" y="2939304"/>
              <a:ext cx="3287800" cy="80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Объект </a:t>
              </a:r>
              <a:endPara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с 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низконапорным газом</a:t>
              </a:r>
            </a:p>
          </p:txBody>
        </p: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E1F10910-BE4C-CB66-2074-B835DB0D75D3}"/>
                </a:ext>
              </a:extLst>
            </p:cNvPr>
            <p:cNvCxnSpPr/>
            <p:nvPr/>
          </p:nvCxnSpPr>
          <p:spPr>
            <a:xfrm flipH="1">
              <a:off x="2482731" y="3731361"/>
              <a:ext cx="575375" cy="296142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Группа 36"/>
            <p:cNvGrpSpPr/>
            <p:nvPr/>
          </p:nvGrpSpPr>
          <p:grpSpPr>
            <a:xfrm>
              <a:off x="424496" y="3366275"/>
              <a:ext cx="2642416" cy="1734006"/>
              <a:chOff x="1502101" y="4323533"/>
              <a:chExt cx="2642416" cy="1734006"/>
            </a:xfrm>
          </p:grpSpPr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5A8CA3D5-E8F2-B56C-0253-7C56927014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34134" y="5064691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81E2AC84-F05D-1B4A-16C4-992C0AC29D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74067" y="5124251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DFAC507B-DDD7-4E4D-60BC-F27F8D1B20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41300" y="5169958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11F77CAD-05C4-607E-2DD2-DC616FE012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0481" y="5331359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AE21AED3-2506-54B0-E3BE-81B3E355CC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92040" y="5292091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58869D16-A988-3878-8252-334913E826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66609" y="5307092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Овал 50">
                <a:extLst>
                  <a:ext uri="{FF2B5EF4-FFF2-40B4-BE49-F238E27FC236}">
                    <a16:creationId xmlns:a16="http://schemas.microsoft.com/office/drawing/2014/main" id="{48E49E39-EDE7-2FEB-5FDA-28A5847268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42942" y="5035507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Овал 53">
                <a:extLst>
                  <a:ext uri="{FF2B5EF4-FFF2-40B4-BE49-F238E27FC236}">
                    <a16:creationId xmlns:a16="http://schemas.microsoft.com/office/drawing/2014/main" id="{6DAD2B06-D028-3A8B-1E9B-26BE6CC61D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77734" y="5025793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Овал 64">
                <a:extLst>
                  <a:ext uri="{FF2B5EF4-FFF2-40B4-BE49-F238E27FC236}">
                    <a16:creationId xmlns:a16="http://schemas.microsoft.com/office/drawing/2014/main" id="{B1122134-4E56-C914-419B-DC1315C020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51997" y="5141824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id="{0E3790DC-5E97-E88F-4236-57FF26BDEE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4170" y="5203006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Овал 66">
                <a:extLst>
                  <a:ext uri="{FF2B5EF4-FFF2-40B4-BE49-F238E27FC236}">
                    <a16:creationId xmlns:a16="http://schemas.microsoft.com/office/drawing/2014/main" id="{FD74088A-7BA5-8792-8DB5-A9E7B0A602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99197" y="4893660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Овал 67">
                <a:extLst>
                  <a:ext uri="{FF2B5EF4-FFF2-40B4-BE49-F238E27FC236}">
                    <a16:creationId xmlns:a16="http://schemas.microsoft.com/office/drawing/2014/main" id="{687300E5-9487-34DB-84B4-24912E02E4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45997" y="5226696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Овал 68">
                <a:extLst>
                  <a:ext uri="{FF2B5EF4-FFF2-40B4-BE49-F238E27FC236}">
                    <a16:creationId xmlns:a16="http://schemas.microsoft.com/office/drawing/2014/main" id="{9928BE0E-7D95-081D-500A-3393B47410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46033" y="5009218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Параллелограмм 69"/>
              <p:cNvSpPr/>
              <p:nvPr/>
            </p:nvSpPr>
            <p:spPr>
              <a:xfrm>
                <a:off x="1502101" y="4323533"/>
                <a:ext cx="2642416" cy="1734006"/>
              </a:xfrm>
              <a:prstGeom prst="parallelogram">
                <a:avLst/>
              </a:prstGeom>
              <a:noFill/>
              <a:ln w="57150">
                <a:solidFill>
                  <a:schemeClr val="tx1"/>
                </a:solidFill>
              </a:ln>
              <a:scene3d>
                <a:camera prst="isometricOffAxis1To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Овал 70">
                <a:extLst>
                  <a:ext uri="{FF2B5EF4-FFF2-40B4-BE49-F238E27FC236}">
                    <a16:creationId xmlns:a16="http://schemas.microsoft.com/office/drawing/2014/main" id="{AE21AED3-2506-54B0-E3BE-81B3E355CC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06936" y="5312293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3" name="Группа 82"/>
          <p:cNvGrpSpPr/>
          <p:nvPr/>
        </p:nvGrpSpPr>
        <p:grpSpPr>
          <a:xfrm>
            <a:off x="3795748" y="3213849"/>
            <a:ext cx="3102054" cy="2804206"/>
            <a:chOff x="5166519" y="825113"/>
            <a:chExt cx="4778382" cy="4319578"/>
          </a:xfrm>
        </p:grpSpPr>
        <p:grpSp>
          <p:nvGrpSpPr>
            <p:cNvPr id="84" name="Группа 83">
              <a:extLst>
                <a:ext uri="{FF2B5EF4-FFF2-40B4-BE49-F238E27FC236}">
                  <a16:creationId xmlns:a16="http://schemas.microsoft.com/office/drawing/2014/main" id="{3B381D3C-F047-CA61-4B95-876782AEC28C}"/>
                </a:ext>
              </a:extLst>
            </p:cNvPr>
            <p:cNvGrpSpPr/>
            <p:nvPr/>
          </p:nvGrpSpPr>
          <p:grpSpPr>
            <a:xfrm>
              <a:off x="6069186" y="825113"/>
              <a:ext cx="1014397" cy="1280005"/>
              <a:chOff x="2854324" y="2181859"/>
              <a:chExt cx="781053" cy="873760"/>
            </a:xfrm>
          </p:grpSpPr>
          <p:cxnSp>
            <p:nvCxnSpPr>
              <p:cNvPr id="112" name="Прямая соединительная линия 111">
                <a:extLst>
                  <a:ext uri="{FF2B5EF4-FFF2-40B4-BE49-F238E27FC236}">
                    <a16:creationId xmlns:a16="http://schemas.microsoft.com/office/drawing/2014/main" id="{C4BDBA36-08A4-2763-B696-EEA199ABFA3C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Прямая соединительная линия 112">
                <a:extLst>
                  <a:ext uri="{FF2B5EF4-FFF2-40B4-BE49-F238E27FC236}">
                    <a16:creationId xmlns:a16="http://schemas.microsoft.com/office/drawing/2014/main" id="{551591D8-980B-048F-0B03-44691E819463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Скругленный прямоугольник 113">
                <a:extLst>
                  <a:ext uri="{FF2B5EF4-FFF2-40B4-BE49-F238E27FC236}">
                    <a16:creationId xmlns:a16="http://schemas.microsoft.com/office/drawing/2014/main" id="{4DB11C37-C2CE-D1D2-AB90-811A4DED94A2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15" name="Прямая соединительная линия 114">
                <a:extLst>
                  <a:ext uri="{FF2B5EF4-FFF2-40B4-BE49-F238E27FC236}">
                    <a16:creationId xmlns:a16="http://schemas.microsoft.com/office/drawing/2014/main" id="{7289AEF9-01CC-863D-E35B-156F8AEC7F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>
                <a:extLst>
                  <a:ext uri="{FF2B5EF4-FFF2-40B4-BE49-F238E27FC236}">
                    <a16:creationId xmlns:a16="http://schemas.microsoft.com/office/drawing/2014/main" id="{FB321484-FCFA-329A-C018-537E641537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Прямоугольник 116">
                <a:extLst>
                  <a:ext uri="{FF2B5EF4-FFF2-40B4-BE49-F238E27FC236}">
                    <a16:creationId xmlns:a16="http://schemas.microsoft.com/office/drawing/2014/main" id="{8BC7407F-ECA1-C123-9BC4-01C62F1D5EB7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Скругленный прямоугольник 117">
                <a:extLst>
                  <a:ext uri="{FF2B5EF4-FFF2-40B4-BE49-F238E27FC236}">
                    <a16:creationId xmlns:a16="http://schemas.microsoft.com/office/drawing/2014/main" id="{0DDF5642-9FDF-2664-E09A-3EAB0C5EFBDB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19" name="Прямая соединительная линия 118">
                <a:extLst>
                  <a:ext uri="{FF2B5EF4-FFF2-40B4-BE49-F238E27FC236}">
                    <a16:creationId xmlns:a16="http://schemas.microsoft.com/office/drawing/2014/main" id="{F071C8D6-D9A3-189C-6021-1F695DB33B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Прямая соединительная линия 119">
                <a:extLst>
                  <a:ext uri="{FF2B5EF4-FFF2-40B4-BE49-F238E27FC236}">
                    <a16:creationId xmlns:a16="http://schemas.microsoft.com/office/drawing/2014/main" id="{9EE5AD47-311D-3518-2786-DE5501E9BF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id="{38F647CB-10E0-3F87-723E-81C4885C9248}"/>
                </a:ext>
              </a:extLst>
            </p:cNvPr>
            <p:cNvCxnSpPr>
              <a:cxnSpLocks/>
              <a:endCxn id="88" idx="3"/>
            </p:cNvCxnSpPr>
            <p:nvPr/>
          </p:nvCxnSpPr>
          <p:spPr>
            <a:xfrm flipV="1">
              <a:off x="6726346" y="1897117"/>
              <a:ext cx="1431009" cy="891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id="{BC016C4B-7700-4B1D-0E80-5634E19EEB61}"/>
                </a:ext>
              </a:extLst>
            </p:cNvPr>
            <p:cNvGrpSpPr/>
            <p:nvPr/>
          </p:nvGrpSpPr>
          <p:grpSpPr>
            <a:xfrm>
              <a:off x="9097041" y="1652117"/>
              <a:ext cx="847860" cy="570098"/>
              <a:chOff x="2933738" y="2224972"/>
              <a:chExt cx="552325" cy="390068"/>
            </a:xfrm>
          </p:grpSpPr>
          <p:sp>
            <p:nvSpPr>
              <p:cNvPr id="110" name="Прямоугольник 109">
                <a:extLst>
                  <a:ext uri="{FF2B5EF4-FFF2-40B4-BE49-F238E27FC236}">
                    <a16:creationId xmlns:a16="http://schemas.microsoft.com/office/drawing/2014/main" id="{FCD0383D-0C98-DBC8-3E81-E55268DBFA53}"/>
                  </a:ext>
                </a:extLst>
              </p:cNvPr>
              <p:cNvSpPr/>
              <p:nvPr/>
            </p:nvSpPr>
            <p:spPr>
              <a:xfrm>
                <a:off x="3018910" y="2224972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552D305-2864-2807-102C-7B2B8A4B244A}"/>
                  </a:ext>
                </a:extLst>
              </p:cNvPr>
              <p:cNvSpPr txBox="1"/>
              <p:nvPr/>
            </p:nvSpPr>
            <p:spPr>
              <a:xfrm>
                <a:off x="2933738" y="2343813"/>
                <a:ext cx="552325" cy="168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62C88246-E298-E91B-5B49-D369E2715FEE}"/>
                </a:ext>
              </a:extLst>
            </p:cNvPr>
            <p:cNvSpPr/>
            <p:nvPr/>
          </p:nvSpPr>
          <p:spPr>
            <a:xfrm>
              <a:off x="6500608" y="2105118"/>
              <a:ext cx="101283" cy="217257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Скругленный прямоугольник 87">
              <a:extLst>
                <a:ext uri="{FF2B5EF4-FFF2-40B4-BE49-F238E27FC236}">
                  <a16:creationId xmlns:a16="http://schemas.microsoft.com/office/drawing/2014/main" id="{40C886EF-B187-191C-42EB-E8E93764B54E}"/>
                </a:ext>
              </a:extLst>
            </p:cNvPr>
            <p:cNvSpPr/>
            <p:nvPr/>
          </p:nvSpPr>
          <p:spPr>
            <a:xfrm>
              <a:off x="7427446" y="1529599"/>
              <a:ext cx="729909" cy="73503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prstClr val="white"/>
                  </a:solidFill>
                  <a:latin typeface="Candara" panose="020E0502030303020204" pitchFamily="34" charset="0"/>
                  <a:cs typeface="Arial" panose="020B0604020202020204" pitchFamily="34" charset="0"/>
                </a:rPr>
                <a:t>ДКС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57F3F2A-F597-D634-C230-7AA23DED36E8}"/>
                </a:ext>
              </a:extLst>
            </p:cNvPr>
            <p:cNvSpPr txBox="1"/>
            <p:nvPr/>
          </p:nvSpPr>
          <p:spPr>
            <a:xfrm>
              <a:off x="6686448" y="2999915"/>
              <a:ext cx="3228169" cy="80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Объект </a:t>
              </a:r>
              <a:endPara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с 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низконапорным газом</a:t>
              </a:r>
            </a:p>
          </p:txBody>
        </p:sp>
        <p:cxnSp>
          <p:nvCxnSpPr>
            <p:cNvPr id="90" name="Прямая соединительная линия 89">
              <a:extLst>
                <a:ext uri="{FF2B5EF4-FFF2-40B4-BE49-F238E27FC236}">
                  <a16:creationId xmlns:a16="http://schemas.microsoft.com/office/drawing/2014/main" id="{E1F10910-BE4C-CB66-2074-B835DB0D75D3}"/>
                </a:ext>
              </a:extLst>
            </p:cNvPr>
            <p:cNvCxnSpPr/>
            <p:nvPr/>
          </p:nvCxnSpPr>
          <p:spPr>
            <a:xfrm flipH="1">
              <a:off x="7224754" y="3775771"/>
              <a:ext cx="575375" cy="296142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Группа 90"/>
            <p:cNvGrpSpPr/>
            <p:nvPr/>
          </p:nvGrpSpPr>
          <p:grpSpPr>
            <a:xfrm>
              <a:off x="5166519" y="3410685"/>
              <a:ext cx="2642416" cy="1734006"/>
              <a:chOff x="1502101" y="4323533"/>
              <a:chExt cx="2642416" cy="1734006"/>
            </a:xfrm>
          </p:grpSpPr>
          <p:sp>
            <p:nvSpPr>
              <p:cNvPr id="95" name="Овал 94">
                <a:extLst>
                  <a:ext uri="{FF2B5EF4-FFF2-40B4-BE49-F238E27FC236}">
                    <a16:creationId xmlns:a16="http://schemas.microsoft.com/office/drawing/2014/main" id="{5A8CA3D5-E8F2-B56C-0253-7C56927014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34134" y="5064691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Овал 95">
                <a:extLst>
                  <a:ext uri="{FF2B5EF4-FFF2-40B4-BE49-F238E27FC236}">
                    <a16:creationId xmlns:a16="http://schemas.microsoft.com/office/drawing/2014/main" id="{81E2AC84-F05D-1B4A-16C4-992C0AC29D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74067" y="5124251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Овал 96">
                <a:extLst>
                  <a:ext uri="{FF2B5EF4-FFF2-40B4-BE49-F238E27FC236}">
                    <a16:creationId xmlns:a16="http://schemas.microsoft.com/office/drawing/2014/main" id="{DFAC507B-DDD7-4E4D-60BC-F27F8D1B20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41300" y="5169958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Овал 97">
                <a:extLst>
                  <a:ext uri="{FF2B5EF4-FFF2-40B4-BE49-F238E27FC236}">
                    <a16:creationId xmlns:a16="http://schemas.microsoft.com/office/drawing/2014/main" id="{11F77CAD-05C4-607E-2DD2-DC616FE012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0481" y="5331359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Овал 98">
                <a:extLst>
                  <a:ext uri="{FF2B5EF4-FFF2-40B4-BE49-F238E27FC236}">
                    <a16:creationId xmlns:a16="http://schemas.microsoft.com/office/drawing/2014/main" id="{AE21AED3-2506-54B0-E3BE-81B3E355CC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92040" y="5292091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Овал 99">
                <a:extLst>
                  <a:ext uri="{FF2B5EF4-FFF2-40B4-BE49-F238E27FC236}">
                    <a16:creationId xmlns:a16="http://schemas.microsoft.com/office/drawing/2014/main" id="{58869D16-A988-3878-8252-334913E826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66609" y="5307092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Овал 100">
                <a:extLst>
                  <a:ext uri="{FF2B5EF4-FFF2-40B4-BE49-F238E27FC236}">
                    <a16:creationId xmlns:a16="http://schemas.microsoft.com/office/drawing/2014/main" id="{48E49E39-EDE7-2FEB-5FDA-28A5847268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42942" y="5035507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Овал 101">
                <a:extLst>
                  <a:ext uri="{FF2B5EF4-FFF2-40B4-BE49-F238E27FC236}">
                    <a16:creationId xmlns:a16="http://schemas.microsoft.com/office/drawing/2014/main" id="{6DAD2B06-D028-3A8B-1E9B-26BE6CC61D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77734" y="5025793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Овал 102">
                <a:extLst>
                  <a:ext uri="{FF2B5EF4-FFF2-40B4-BE49-F238E27FC236}">
                    <a16:creationId xmlns:a16="http://schemas.microsoft.com/office/drawing/2014/main" id="{B1122134-4E56-C914-419B-DC1315C020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51997" y="5141824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Овал 103">
                <a:extLst>
                  <a:ext uri="{FF2B5EF4-FFF2-40B4-BE49-F238E27FC236}">
                    <a16:creationId xmlns:a16="http://schemas.microsoft.com/office/drawing/2014/main" id="{0E3790DC-5E97-E88F-4236-57FF26BDEE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4170" y="5203006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Овал 104">
                <a:extLst>
                  <a:ext uri="{FF2B5EF4-FFF2-40B4-BE49-F238E27FC236}">
                    <a16:creationId xmlns:a16="http://schemas.microsoft.com/office/drawing/2014/main" id="{FD74088A-7BA5-8792-8DB5-A9E7B0A602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99197" y="4893660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Овал 105">
                <a:extLst>
                  <a:ext uri="{FF2B5EF4-FFF2-40B4-BE49-F238E27FC236}">
                    <a16:creationId xmlns:a16="http://schemas.microsoft.com/office/drawing/2014/main" id="{687300E5-9487-34DB-84B4-24912E02E4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45997" y="5226696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Овал 106">
                <a:extLst>
                  <a:ext uri="{FF2B5EF4-FFF2-40B4-BE49-F238E27FC236}">
                    <a16:creationId xmlns:a16="http://schemas.microsoft.com/office/drawing/2014/main" id="{9928BE0E-7D95-081D-500A-3393B47410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46033" y="5009218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Параллелограмм 107"/>
              <p:cNvSpPr/>
              <p:nvPr/>
            </p:nvSpPr>
            <p:spPr>
              <a:xfrm>
                <a:off x="1502101" y="4323533"/>
                <a:ext cx="2642416" cy="1734006"/>
              </a:xfrm>
              <a:prstGeom prst="parallelogram">
                <a:avLst/>
              </a:prstGeom>
              <a:noFill/>
              <a:ln w="57150">
                <a:solidFill>
                  <a:schemeClr val="tx1"/>
                </a:solidFill>
              </a:ln>
              <a:scene3d>
                <a:camera prst="isometricOffAxis1To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Овал 108">
                <a:extLst>
                  <a:ext uri="{FF2B5EF4-FFF2-40B4-BE49-F238E27FC236}">
                    <a16:creationId xmlns:a16="http://schemas.microsoft.com/office/drawing/2014/main" id="{AE21AED3-2506-54B0-E3BE-81B3E355CC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06936" y="5312293"/>
                <a:ext cx="106317" cy="106317"/>
              </a:xfrm>
              <a:prstGeom prst="ellips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id="{38F647CB-10E0-3F87-723E-81C4885C92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2155" y="1906028"/>
              <a:ext cx="72308" cy="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Скругленный прямоугольник 92">
              <a:extLst>
                <a:ext uri="{FF2B5EF4-FFF2-40B4-BE49-F238E27FC236}">
                  <a16:creationId xmlns:a16="http://schemas.microsoft.com/office/drawing/2014/main" id="{40C886EF-B187-191C-42EB-E8E93764B54E}"/>
                </a:ext>
              </a:extLst>
            </p:cNvPr>
            <p:cNvSpPr/>
            <p:nvPr/>
          </p:nvSpPr>
          <p:spPr>
            <a:xfrm>
              <a:off x="8215276" y="1540253"/>
              <a:ext cx="729909" cy="73503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prstClr val="white"/>
                  </a:solidFill>
                  <a:latin typeface="Candara" panose="020E0502030303020204" pitchFamily="34" charset="0"/>
                  <a:cs typeface="Arial" panose="020B0604020202020204" pitchFamily="34" charset="0"/>
                </a:rPr>
                <a:t>ДКС</a:t>
              </a:r>
            </a:p>
          </p:txBody>
        </p: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38F647CB-10E0-3F87-723E-81C4885C92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29172" y="1907979"/>
              <a:ext cx="301833" cy="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847272" y="2350086"/>
            <a:ext cx="10616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ndara" panose="020E0502030303020204" pitchFamily="34" charset="0"/>
              </a:rPr>
              <a:t>Наша цель: </a:t>
            </a:r>
            <a:r>
              <a:rPr lang="ru-RU" sz="2400" dirty="0" smtClean="0">
                <a:latin typeface="Candara" panose="020E0502030303020204" pitchFamily="34" charset="0"/>
              </a:rPr>
              <a:t>решить вопрос с недостаточным давлением газа на входе в УКПГ</a:t>
            </a:r>
            <a:endParaRPr lang="ru-RU" sz="2400" dirty="0">
              <a:latin typeface="Candara" panose="020E0502030303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39557" y="5942358"/>
            <a:ext cx="3532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CAPEX</a:t>
            </a:r>
            <a:r>
              <a:rPr lang="ru-RU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:</a:t>
            </a:r>
            <a:r>
              <a:rPr lang="en-US" sz="2400" b="1" dirty="0" smtClean="0">
                <a:latin typeface="Candara" panose="020E0502030303020204" pitchFamily="34" charset="0"/>
              </a:rPr>
              <a:t> x </a:t>
            </a:r>
            <a:r>
              <a:rPr lang="ru-RU" sz="2400" b="1" dirty="0" smtClean="0">
                <a:latin typeface="Candara" panose="020E0502030303020204" pitchFamily="34" charset="0"/>
              </a:rPr>
              <a:t>млн. руб.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3801536" y="5990349"/>
            <a:ext cx="3532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CAPEX</a:t>
            </a:r>
            <a:r>
              <a:rPr lang="ru-RU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:</a:t>
            </a:r>
            <a:r>
              <a:rPr lang="en-US" sz="2400" b="1" dirty="0" smtClean="0">
                <a:latin typeface="Candara" panose="020E0502030303020204" pitchFamily="34" charset="0"/>
              </a:rPr>
              <a:t> 2x </a:t>
            </a:r>
            <a:r>
              <a:rPr lang="ru-RU" sz="2400" b="1" dirty="0" smtClean="0">
                <a:latin typeface="Candara" panose="020E0502030303020204" pitchFamily="34" charset="0"/>
              </a:rPr>
              <a:t>млн. руб.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pic>
        <p:nvPicPr>
          <p:cNvPr id="123" name="Рисунок 1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521" y="4233215"/>
            <a:ext cx="734715" cy="734715"/>
          </a:xfrm>
          <a:prstGeom prst="rect">
            <a:avLst/>
          </a:prstGeom>
        </p:spPr>
      </p:pic>
      <p:pic>
        <p:nvPicPr>
          <p:cNvPr id="124" name="Рисунок 1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363" y="4233214"/>
            <a:ext cx="734715" cy="734715"/>
          </a:xfrm>
          <a:prstGeom prst="rect">
            <a:avLst/>
          </a:prstGeom>
        </p:spPr>
      </p:pic>
      <p:grpSp>
        <p:nvGrpSpPr>
          <p:cNvPr id="125" name="Группа 124"/>
          <p:cNvGrpSpPr/>
          <p:nvPr/>
        </p:nvGrpSpPr>
        <p:grpSpPr>
          <a:xfrm>
            <a:off x="7341593" y="3608567"/>
            <a:ext cx="5527258" cy="2634950"/>
            <a:chOff x="448979" y="1760492"/>
            <a:chExt cx="8666674" cy="4131570"/>
          </a:xfrm>
        </p:grpSpPr>
        <p:grpSp>
          <p:nvGrpSpPr>
            <p:cNvPr id="126" name="Группа 125"/>
            <p:cNvGrpSpPr/>
            <p:nvPr/>
          </p:nvGrpSpPr>
          <p:grpSpPr>
            <a:xfrm>
              <a:off x="448979" y="1760492"/>
              <a:ext cx="7296493" cy="4131570"/>
              <a:chOff x="14781" y="1951724"/>
              <a:chExt cx="7296493" cy="4131570"/>
            </a:xfrm>
          </p:grpSpPr>
          <p:graphicFrame>
            <p:nvGraphicFramePr>
              <p:cNvPr id="129" name="Диаграмма 12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53574205"/>
                  </p:ext>
                </p:extLst>
              </p:nvPr>
            </p:nvGraphicFramePr>
            <p:xfrm>
              <a:off x="527902" y="2013271"/>
              <a:ext cx="6783372" cy="407002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cxnSp>
            <p:nvCxnSpPr>
              <p:cNvPr id="130" name="Прямая со стрелкой 129"/>
              <p:cNvCxnSpPr/>
              <p:nvPr/>
            </p:nvCxnSpPr>
            <p:spPr>
              <a:xfrm flipV="1">
                <a:off x="641023" y="2437331"/>
                <a:ext cx="0" cy="278511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 стрелкой 130"/>
              <p:cNvCxnSpPr/>
              <p:nvPr/>
            </p:nvCxnSpPr>
            <p:spPr>
              <a:xfrm>
                <a:off x="641023" y="5222449"/>
                <a:ext cx="657048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TextBox 131"/>
              <p:cNvSpPr txBox="1"/>
              <p:nvPr/>
            </p:nvSpPr>
            <p:spPr>
              <a:xfrm>
                <a:off x="2478095" y="5215949"/>
                <a:ext cx="29961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latin typeface="Candara" panose="020E0502030303020204" pitchFamily="34" charset="0"/>
                  </a:rPr>
                  <a:t>Разработка, год</a:t>
                </a:r>
                <a:endParaRPr lang="ru-RU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14781" y="1951724"/>
                <a:ext cx="4211732" cy="579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latin typeface="Candara" panose="020E0502030303020204" pitchFamily="34" charset="0"/>
                  </a:rPr>
                  <a:t>Себестоимость газа</a:t>
                </a:r>
                <a:endParaRPr lang="ru-RU" dirty="0">
                  <a:latin typeface="Candara" panose="020E0502030303020204" pitchFamily="34" charset="0"/>
                </a:endParaRPr>
              </a:p>
            </p:txBody>
          </p:sp>
        </p:grpSp>
        <p:pic>
          <p:nvPicPr>
            <p:cNvPr id="127" name="Рисунок 126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11203" y="3138718"/>
              <a:ext cx="1403808" cy="1403808"/>
            </a:xfrm>
            <a:prstGeom prst="rect">
              <a:avLst/>
            </a:prstGeom>
          </p:spPr>
        </p:pic>
        <p:sp>
          <p:nvSpPr>
            <p:cNvPr id="128" name="TextBox 127"/>
            <p:cNvSpPr txBox="1"/>
            <p:nvPr/>
          </p:nvSpPr>
          <p:spPr>
            <a:xfrm>
              <a:off x="3608428" y="3349969"/>
              <a:ext cx="5507225" cy="82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latin typeface="Candara" panose="020E0502030303020204" pitchFamily="34" charset="0"/>
                </a:rPr>
                <a:t>50% и более</a:t>
              </a:r>
              <a:endParaRPr lang="ru-RU" sz="2800" b="1" dirty="0"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56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9875702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ОПРЕДЕЛЕНИЕ ТЕРМИНА НИЗКОНАПОРНОГО ГАЗА (ННГ)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араллелограмм 96"/>
          <p:cNvSpPr/>
          <p:nvPr/>
        </p:nvSpPr>
        <p:spPr>
          <a:xfrm>
            <a:off x="1032592" y="5018946"/>
            <a:ext cx="10415297" cy="1631216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17"/>
          <p:cNvSpPr/>
          <p:nvPr/>
        </p:nvSpPr>
        <p:spPr>
          <a:xfrm>
            <a:off x="888351" y="4935730"/>
            <a:ext cx="10415297" cy="1446984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TextBox 95"/>
          <p:cNvSpPr txBox="1"/>
          <p:nvPr/>
        </p:nvSpPr>
        <p:spPr>
          <a:xfrm>
            <a:off x="2219459" y="5305279"/>
            <a:ext cx="8244294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аз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низким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уровнем давления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на устье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, недостаточным для подачи его на компрессорную станцию или установку подготовки газа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00833" y="887814"/>
            <a:ext cx="2669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ndara" panose="020E0502030303020204" pitchFamily="34" charset="0"/>
              </a:rPr>
              <a:t>Статей прочитано</a:t>
            </a:r>
            <a:endParaRPr lang="ru-RU" sz="2400" dirty="0">
              <a:latin typeface="Candara" panose="020E0502030303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35603" y="2004419"/>
            <a:ext cx="3077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ndara" panose="020E0502030303020204" pitchFamily="34" charset="0"/>
              </a:rPr>
              <a:t>Диссертаций проанализировано</a:t>
            </a:r>
            <a:endParaRPr lang="ru-RU" sz="2400" dirty="0">
              <a:latin typeface="Candara" panose="020E0502030303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20779" y="703149"/>
            <a:ext cx="2669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ndara" panose="020E0502030303020204" pitchFamily="34" charset="0"/>
              </a:rPr>
              <a:t>Журналов найдено</a:t>
            </a:r>
            <a:endParaRPr lang="ru-RU" sz="2400" dirty="0">
              <a:latin typeface="Candara" panose="020E0502030303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55548" y="2004419"/>
            <a:ext cx="1930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ndara" panose="020E0502030303020204" pitchFamily="34" charset="0"/>
              </a:rPr>
              <a:t>Книг открыто</a:t>
            </a:r>
            <a:endParaRPr lang="ru-RU" sz="2400" dirty="0">
              <a:latin typeface="Candara" panose="020E0502030303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938" y="659933"/>
            <a:ext cx="1018748" cy="10187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482" y="1702109"/>
            <a:ext cx="1362725" cy="13627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273" y="619804"/>
            <a:ext cx="1058877" cy="10588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839" y="1768726"/>
            <a:ext cx="1163283" cy="116328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86968" y="737450"/>
            <a:ext cx="791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10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80782" y="2050185"/>
            <a:ext cx="4737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47016" y="784586"/>
            <a:ext cx="4737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6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81786" y="2050184"/>
            <a:ext cx="4737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3</a:t>
            </a:r>
            <a:endParaRPr lang="ru-RU" sz="4400" dirty="0">
              <a:solidFill>
                <a:srgbClr val="FF0000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209571" y="3760255"/>
            <a:ext cx="9772858" cy="977318"/>
            <a:chOff x="1032592" y="3407007"/>
            <a:chExt cx="9772858" cy="977318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1032592" y="3577290"/>
              <a:ext cx="2087680" cy="801278"/>
            </a:xfrm>
            <a:prstGeom prst="roundRect">
              <a:avLst/>
            </a:prstGeom>
            <a:noFill/>
            <a:ln w="28575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12866" y="3751254"/>
              <a:ext cx="20826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>
                  <a:latin typeface="Candara" panose="020E0502030303020204" pitchFamily="34" charset="0"/>
                </a:rPr>
                <a:t>80-82% от НИЗ</a:t>
              </a:r>
              <a:endParaRPr lang="ru-RU" sz="2400" dirty="0">
                <a:latin typeface="Candara" panose="020E0502030303020204" pitchFamily="34" charset="0"/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8623442" y="3583047"/>
              <a:ext cx="2087680" cy="801278"/>
            </a:xfrm>
            <a:prstGeom prst="roundRect">
              <a:avLst/>
            </a:prstGeom>
            <a:noFill/>
            <a:ln w="28575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623442" y="3757011"/>
              <a:ext cx="2182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ndara" panose="020E0502030303020204" pitchFamily="34" charset="0"/>
                </a:rPr>
                <a:t>P</a:t>
              </a:r>
              <a:r>
                <a:rPr lang="ru-RU" sz="2400" dirty="0" err="1" smtClean="0">
                  <a:latin typeface="Candara" panose="020E0502030303020204" pitchFamily="34" charset="0"/>
                </a:rPr>
                <a:t>пл</a:t>
              </a:r>
              <a:r>
                <a:rPr lang="ru-RU" sz="2400" dirty="0" smtClean="0">
                  <a:latin typeface="Candara" panose="020E0502030303020204" pitchFamily="34" charset="0"/>
                </a:rPr>
                <a:t> = 1,5-2 МПа</a:t>
              </a:r>
              <a:endParaRPr lang="ru-RU" sz="2400" dirty="0">
                <a:latin typeface="Candara" panose="020E0502030303020204" pitchFamily="34" charset="0"/>
              </a:endParaRP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4556007" y="3407007"/>
              <a:ext cx="2628196" cy="977318"/>
            </a:xfrm>
            <a:prstGeom prst="roundRect">
              <a:avLst/>
            </a:prstGeom>
            <a:noFill/>
            <a:ln w="28575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488137" y="3504580"/>
              <a:ext cx="27674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>
                  <a:latin typeface="Candara" panose="020E0502030303020204" pitchFamily="34" charset="0"/>
                </a:rPr>
                <a:t>3 ступени </a:t>
              </a:r>
              <a:r>
                <a:rPr lang="ru-RU" sz="2400" dirty="0" err="1" smtClean="0">
                  <a:latin typeface="Candara" panose="020E0502030303020204" pitchFamily="34" charset="0"/>
                </a:rPr>
                <a:t>компримирования</a:t>
              </a:r>
              <a:endParaRPr lang="ru-RU" sz="2400" dirty="0">
                <a:latin typeface="Candara" panose="020E0502030303020204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28460" y="3132086"/>
            <a:ext cx="1102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ndara" panose="020E0502030303020204" pitchFamily="34" charset="0"/>
              </a:rPr>
              <a:t>Переход </a:t>
            </a:r>
            <a:r>
              <a:rPr lang="ru-RU" sz="2400" b="1" dirty="0" err="1" smtClean="0">
                <a:latin typeface="Candara" panose="020E0502030303020204" pitchFamily="34" charset="0"/>
              </a:rPr>
              <a:t>сеноманских</a:t>
            </a:r>
            <a:r>
              <a:rPr lang="ru-RU" sz="2400" b="1" dirty="0" smtClean="0">
                <a:latin typeface="Candara" panose="020E0502030303020204" pitchFamily="34" charset="0"/>
              </a:rPr>
              <a:t> газовых залежей к низконапорному газу наступает при</a:t>
            </a:r>
            <a:endParaRPr lang="ru-RU" sz="2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00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73700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10454742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АНАЛИЗ АКТУАЛЬНОСТЬ НИЗКОНАПОРНОГО ГАЗА (ННГ)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Параллелограмм 106"/>
          <p:cNvSpPr/>
          <p:nvPr/>
        </p:nvSpPr>
        <p:spPr>
          <a:xfrm>
            <a:off x="1774030" y="5091246"/>
            <a:ext cx="9724988" cy="1221030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араллелограмм 107"/>
          <p:cNvSpPr/>
          <p:nvPr/>
        </p:nvSpPr>
        <p:spPr>
          <a:xfrm>
            <a:off x="1702938" y="4942465"/>
            <a:ext cx="9486678" cy="1186413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TextBox 100"/>
          <p:cNvSpPr txBox="1"/>
          <p:nvPr/>
        </p:nvSpPr>
        <p:spPr>
          <a:xfrm>
            <a:off x="2297309" y="4939763"/>
            <a:ext cx="86784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Ожидается, что количество ННГ в ЯНАО увеличится на </a:t>
            </a:r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4</a:t>
            </a:r>
            <a:r>
              <a:rPr lang="ru-RU" sz="2000" dirty="0" smtClean="0">
                <a:latin typeface="Candara" panose="020E0502030303020204" pitchFamily="34" charset="0"/>
              </a:rPr>
              <a:t> трлн. м3 за 15 лет. При текущей добыче количество отобранного ННГ не превысит </a:t>
            </a:r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24</a:t>
            </a:r>
            <a:r>
              <a:rPr lang="ru-RU" sz="2000" dirty="0" smtClean="0">
                <a:latin typeface="Candara" panose="020E0502030303020204" pitchFamily="34" charset="0"/>
              </a:rPr>
              <a:t>%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048770" y="1539889"/>
            <a:ext cx="2677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9</a:t>
            </a:r>
            <a:r>
              <a:rPr lang="ru-RU" sz="16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 </a:t>
            </a:r>
            <a:r>
              <a:rPr lang="ru-RU" sz="2000" dirty="0">
                <a:solidFill>
                  <a:schemeClr val="accent6"/>
                </a:solidFill>
                <a:latin typeface="Candara" panose="020E0502030303020204" pitchFamily="34" charset="0"/>
              </a:rPr>
              <a:t>трлн, </a:t>
            </a:r>
            <a:r>
              <a:rPr lang="ru-RU" sz="20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м</a:t>
            </a:r>
            <a:r>
              <a:rPr lang="ru-RU" sz="2000" baseline="300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3</a:t>
            </a:r>
            <a:endParaRPr lang="ru-RU" sz="1600" baseline="30000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652129" y="1537187"/>
            <a:ext cx="1703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5</a:t>
            </a:r>
            <a:r>
              <a:rPr lang="ru-RU" sz="16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 </a:t>
            </a:r>
            <a:r>
              <a:rPr lang="ru-RU" sz="20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трлн, </a:t>
            </a:r>
            <a:r>
              <a:rPr lang="ru-RU" sz="2000" dirty="0">
                <a:solidFill>
                  <a:schemeClr val="accent6"/>
                </a:solidFill>
                <a:latin typeface="Candara" panose="020E0502030303020204" pitchFamily="34" charset="0"/>
              </a:rPr>
              <a:t>м</a:t>
            </a:r>
            <a:r>
              <a:rPr lang="ru-RU" sz="2000" baseline="30000" dirty="0" smtClean="0">
                <a:solidFill>
                  <a:schemeClr val="accent6"/>
                </a:solidFill>
                <a:latin typeface="Candara" panose="020E0502030303020204" pitchFamily="34" charset="0"/>
              </a:rPr>
              <a:t>3</a:t>
            </a:r>
            <a:endParaRPr lang="ru-RU" sz="2000" baseline="30000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42703" y="939577"/>
            <a:ext cx="1477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2020 г.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65020" y="939577"/>
            <a:ext cx="1838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К 2035 г.</a:t>
            </a:r>
            <a:endParaRPr lang="ru-RU" sz="2800" dirty="0"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90714" y="933280"/>
            <a:ext cx="1259986" cy="125998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9557" y="545113"/>
            <a:ext cx="2176824" cy="22768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1196" y="1067683"/>
            <a:ext cx="223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" panose="020E0502030303020204" pitchFamily="34" charset="0"/>
              </a:rPr>
              <a:t>Ожидаемый прирост ННГ в ЯНАО (Надым-</a:t>
            </a:r>
            <a:r>
              <a:rPr lang="ru-RU" b="1" dirty="0" err="1" smtClean="0">
                <a:latin typeface="Candara" panose="020E0502030303020204" pitchFamily="34" charset="0"/>
              </a:rPr>
              <a:t>Пур</a:t>
            </a:r>
            <a:r>
              <a:rPr lang="ru-RU" b="1" dirty="0" smtClean="0">
                <a:latin typeface="Candara" panose="020E0502030303020204" pitchFamily="34" charset="0"/>
              </a:rPr>
              <a:t>-Тазовском районе)</a:t>
            </a:r>
            <a:endParaRPr lang="ru-RU" b="1" dirty="0">
              <a:latin typeface="Candara" panose="020E0502030303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42702" y="2965454"/>
            <a:ext cx="1477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2020 г.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93080" y="2965454"/>
            <a:ext cx="1838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 2045 г.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9486" y="3583518"/>
            <a:ext cx="1608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7 – 10</a:t>
            </a:r>
          </a:p>
          <a:p>
            <a:r>
              <a:rPr lang="ru-RU" sz="2000" dirty="0">
                <a:solidFill>
                  <a:srgbClr val="70AD47"/>
                </a:solidFill>
                <a:latin typeface="Candara" panose="020E0502030303020204" pitchFamily="34" charset="0"/>
              </a:rPr>
              <a:t>млрд.м</a:t>
            </a:r>
            <a:r>
              <a:rPr lang="ru-RU" sz="2000" baseline="30000" dirty="0">
                <a:solidFill>
                  <a:srgbClr val="70AD47"/>
                </a:solidFill>
                <a:latin typeface="Candara" panose="020E0502030303020204" pitchFamily="34" charset="0"/>
              </a:rPr>
              <a:t>3</a:t>
            </a:r>
            <a:r>
              <a:rPr lang="en-US" sz="2000" dirty="0">
                <a:solidFill>
                  <a:srgbClr val="70AD47"/>
                </a:solidFill>
                <a:latin typeface="Candara" panose="020E0502030303020204" pitchFamily="34" charset="0"/>
              </a:rPr>
              <a:t>/</a:t>
            </a:r>
            <a:r>
              <a:rPr lang="ru-RU" sz="2000" dirty="0">
                <a:solidFill>
                  <a:srgbClr val="70AD47"/>
                </a:solidFill>
                <a:latin typeface="Candara" panose="020E0502030303020204" pitchFamily="34" charset="0"/>
              </a:rPr>
              <a:t>год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59809" y="3583518"/>
            <a:ext cx="1720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15 – 19</a:t>
            </a:r>
          </a:p>
          <a:p>
            <a:r>
              <a:rPr lang="ru-RU" sz="2000" dirty="0">
                <a:solidFill>
                  <a:srgbClr val="70AD47"/>
                </a:solidFill>
                <a:latin typeface="Candara" panose="020E0502030303020204" pitchFamily="34" charset="0"/>
              </a:rPr>
              <a:t>млрд.м</a:t>
            </a:r>
            <a:r>
              <a:rPr lang="ru-RU" sz="2000" baseline="30000" dirty="0">
                <a:solidFill>
                  <a:srgbClr val="70AD47"/>
                </a:solidFill>
                <a:latin typeface="Candara" panose="020E0502030303020204" pitchFamily="34" charset="0"/>
              </a:rPr>
              <a:t>3</a:t>
            </a:r>
            <a:r>
              <a:rPr lang="en-US" sz="2000" dirty="0">
                <a:solidFill>
                  <a:srgbClr val="70AD47"/>
                </a:solidFill>
                <a:latin typeface="Candara" panose="020E0502030303020204" pitchFamily="34" charset="0"/>
              </a:rPr>
              <a:t>/</a:t>
            </a:r>
            <a:r>
              <a:rPr lang="ru-RU" sz="20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год</a:t>
            </a:r>
            <a:endParaRPr lang="ru-RU" sz="2000" dirty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256599" y="2181625"/>
            <a:ext cx="4216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Candara" panose="020E0502030303020204" pitchFamily="34" charset="0"/>
              </a:rPr>
              <a:t>Коэф</a:t>
            </a:r>
            <a:r>
              <a:rPr lang="ru-RU" sz="2400" b="1" dirty="0" smtClean="0">
                <a:latin typeface="Candara" panose="020E0502030303020204" pitchFamily="34" charset="0"/>
              </a:rPr>
              <a:t>. Извлечения ННГ</a:t>
            </a:r>
            <a:endParaRPr lang="ru-RU" sz="2400" dirty="0">
              <a:latin typeface="Candara" panose="020E0502030303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242630" y="2767521"/>
            <a:ext cx="2129524" cy="707886"/>
          </a:xfrm>
          <a:prstGeom prst="rect">
            <a:avLst/>
          </a:prstGeom>
          <a:noFill/>
          <a:ln w="28575">
            <a:solidFill>
              <a:srgbClr val="70AD47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До 24 %</a:t>
            </a:r>
            <a:endParaRPr lang="ru-RU" sz="2400" dirty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38601" y="2790582"/>
            <a:ext cx="2176824" cy="20980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29242" y="2927948"/>
            <a:ext cx="25955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" panose="020E0502030303020204" pitchFamily="34" charset="0"/>
              </a:rPr>
              <a:t>Добыча ННГ </a:t>
            </a:r>
          </a:p>
          <a:p>
            <a:pPr algn="ctr"/>
            <a:r>
              <a:rPr lang="ru-RU" b="1" dirty="0" smtClean="0">
                <a:latin typeface="Candara" panose="020E0502030303020204" pitchFamily="34" charset="0"/>
              </a:rPr>
              <a:t>на Медвежье, Уренгойское, </a:t>
            </a:r>
            <a:r>
              <a:rPr lang="ru-RU" b="1" dirty="0" err="1" smtClean="0">
                <a:latin typeface="Candara" panose="020E0502030303020204" pitchFamily="34" charset="0"/>
              </a:rPr>
              <a:t>Ямбургское</a:t>
            </a:r>
            <a:r>
              <a:rPr lang="ru-RU" b="1" dirty="0" smtClean="0">
                <a:latin typeface="Candara" panose="020E0502030303020204" pitchFamily="34" charset="0"/>
              </a:rPr>
              <a:t>, </a:t>
            </a:r>
            <a:r>
              <a:rPr lang="ru-RU" b="1" dirty="0" err="1" smtClean="0">
                <a:latin typeface="Candara" panose="020E0502030303020204" pitchFamily="34" charset="0"/>
              </a:rPr>
              <a:t>Вынгапуровское</a:t>
            </a:r>
            <a:r>
              <a:rPr lang="ru-RU" b="1" dirty="0" smtClean="0">
                <a:latin typeface="Candara" panose="020E0502030303020204" pitchFamily="34" charset="0"/>
              </a:rPr>
              <a:t> месторождениях</a:t>
            </a:r>
            <a:endParaRPr lang="ru-RU" b="1" dirty="0">
              <a:latin typeface="Candara" panose="020E0502030303020204" pitchFamily="34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90714" y="3078552"/>
            <a:ext cx="1259986" cy="12599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3970" t="9957" r="59742" b="9824"/>
          <a:stretch/>
        </p:blipFill>
        <p:spPr>
          <a:xfrm rot="10800000">
            <a:off x="7475325" y="815894"/>
            <a:ext cx="1282045" cy="391212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8100" y="1090160"/>
            <a:ext cx="1035625" cy="10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7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73700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112708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400" b="1" dirty="0" smtClean="0">
                <a:latin typeface="Candara" panose="020E0502030303020204" pitchFamily="34" charset="0"/>
              </a:rPr>
              <a:t>СТРУКТУРА ЗАПАСОВ ГАЗА ПО СЕНОМАНСКИМ ЗАЛЕЖАМ ЗАПАДНОЙ СИБИРИ</a:t>
            </a:r>
            <a:endParaRPr kumimoji="0" lang="ru-RU" sz="24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78611"/>
              </p:ext>
            </p:extLst>
          </p:nvPr>
        </p:nvGraphicFramePr>
        <p:xfrm>
          <a:off x="2263934" y="209840"/>
          <a:ext cx="8569000" cy="517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9374104" y="694949"/>
            <a:ext cx="2450969" cy="3865235"/>
            <a:chOff x="5005633" y="1141294"/>
            <a:chExt cx="2450969" cy="386523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5074493" y="1163519"/>
              <a:ext cx="2252952" cy="3843010"/>
              <a:chOff x="4996261" y="1118164"/>
              <a:chExt cx="2252952" cy="3843010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5345053" y="1118164"/>
                <a:ext cx="1904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smtClean="0">
                    <a:latin typeface="Candara" panose="020E0502030303020204" pitchFamily="34" charset="0"/>
                  </a:rPr>
                  <a:t>Не требует </a:t>
                </a:r>
                <a:r>
                  <a:rPr lang="ru-RU" sz="1600" dirty="0" err="1" smtClean="0">
                    <a:latin typeface="Candara" panose="020E0502030303020204" pitchFamily="34" charset="0"/>
                  </a:rPr>
                  <a:t>компримирования</a:t>
                </a:r>
                <a:endParaRPr lang="ru-RU" sz="1600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345053" y="1767829"/>
                <a:ext cx="1904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smtClean="0">
                    <a:latin typeface="Candara" panose="020E0502030303020204" pitchFamily="34" charset="0"/>
                  </a:rPr>
                  <a:t>Компримируется в 1 ступень</a:t>
                </a:r>
                <a:endParaRPr lang="ru-RU" sz="1600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345053" y="2417494"/>
                <a:ext cx="1904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smtClean="0">
                    <a:latin typeface="Candara" panose="020E0502030303020204" pitchFamily="34" charset="0"/>
                  </a:rPr>
                  <a:t>Компримируется в 2 ступени</a:t>
                </a:r>
                <a:endParaRPr lang="ru-RU" sz="1600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345053" y="3068881"/>
                <a:ext cx="1904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smtClean="0">
                    <a:latin typeface="Candara" panose="020E0502030303020204" pitchFamily="34" charset="0"/>
                  </a:rPr>
                  <a:t>Компримируется в 3 ступени</a:t>
                </a:r>
                <a:endParaRPr lang="ru-RU" sz="1600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345053" y="3719956"/>
                <a:ext cx="1904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smtClean="0">
                    <a:latin typeface="Candara" panose="020E0502030303020204" pitchFamily="34" charset="0"/>
                  </a:rPr>
                  <a:t>Утилизируемый в районе добычи</a:t>
                </a:r>
                <a:endParaRPr lang="ru-RU" sz="1600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345053" y="4371031"/>
                <a:ext cx="1904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err="1" smtClean="0">
                    <a:latin typeface="Candara" panose="020E0502030303020204" pitchFamily="34" charset="0"/>
                  </a:rPr>
                  <a:t>Неизвлекаемые</a:t>
                </a:r>
                <a:r>
                  <a:rPr lang="ru-RU" sz="1600" dirty="0" smtClean="0">
                    <a:latin typeface="Candara" panose="020E0502030303020204" pitchFamily="34" charset="0"/>
                  </a:rPr>
                  <a:t> запасы</a:t>
                </a:r>
                <a:endParaRPr lang="ru-RU" sz="1600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996261" y="1118164"/>
                <a:ext cx="3487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A</a:t>
                </a:r>
                <a:endParaRPr lang="ru-RU" sz="32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996261" y="1769239"/>
                <a:ext cx="3487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B</a:t>
                </a:r>
                <a:endParaRPr lang="ru-RU" sz="32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001029" y="2383364"/>
                <a:ext cx="3487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endParaRPr lang="ru-RU" sz="32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996261" y="3073608"/>
                <a:ext cx="3487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D</a:t>
                </a:r>
                <a:endParaRPr lang="ru-RU" sz="32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996261" y="3716612"/>
                <a:ext cx="3487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E</a:t>
                </a:r>
                <a:endParaRPr lang="ru-RU" sz="32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96261" y="4376399"/>
                <a:ext cx="3487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F</a:t>
                </a:r>
                <a:endParaRPr lang="ru-RU" sz="32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5005633" y="1141294"/>
              <a:ext cx="2450969" cy="3859867"/>
            </a:xfrm>
            <a:prstGeom prst="rect">
              <a:avLst/>
            </a:prstGeom>
            <a:noFill/>
            <a:ln w="28575">
              <a:solidFill>
                <a:srgbClr val="86A0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438831" y="448200"/>
            <a:ext cx="34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ndara" panose="020E0502030303020204" pitchFamily="34" charset="0"/>
              </a:rPr>
              <a:t>F</a:t>
            </a:r>
            <a:endParaRPr lang="ru-RU" sz="320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385287"/>
              </p:ext>
            </p:extLst>
          </p:nvPr>
        </p:nvGraphicFramePr>
        <p:xfrm>
          <a:off x="3516929" y="1080597"/>
          <a:ext cx="6063009" cy="3406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4371" y="2081421"/>
            <a:ext cx="25479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latin typeface="Candara" panose="020E0502030303020204" pitchFamily="34" charset="0"/>
            </a:endParaRPr>
          </a:p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Газпром </a:t>
            </a:r>
            <a:r>
              <a:rPr lang="ru-RU" sz="2400" b="1" dirty="0" err="1" smtClean="0">
                <a:latin typeface="Candara" panose="020E0502030303020204" pitchFamily="34" charset="0"/>
              </a:rPr>
              <a:t>ВНИИгаз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8758" y="2576829"/>
            <a:ext cx="528084" cy="52808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251391" y="3920348"/>
            <a:ext cx="1754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ndara" panose="020E0502030303020204" pitchFamily="34" charset="0"/>
              </a:rPr>
              <a:t>A+B+C</a:t>
            </a:r>
            <a:endParaRPr lang="ru-RU" sz="320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37616" y="3532546"/>
            <a:ext cx="905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D+E</a:t>
            </a:r>
            <a:endParaRPr lang="ru-RU" sz="3200" b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4616" y="4386127"/>
            <a:ext cx="240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(</a:t>
            </a:r>
            <a:r>
              <a:rPr lang="ru-RU" i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Высоконапорный газ)</a:t>
            </a:r>
            <a:endParaRPr lang="ru-RU" i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56498" y="3939449"/>
            <a:ext cx="1960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(Низконапорный газ)</a:t>
            </a:r>
            <a:endParaRPr lang="ru-RU" b="1" i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32" name="Параллелограмм 31"/>
          <p:cNvSpPr/>
          <p:nvPr/>
        </p:nvSpPr>
        <p:spPr>
          <a:xfrm>
            <a:off x="1217849" y="5186835"/>
            <a:ext cx="9724988" cy="1221030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араллелограмм 38"/>
          <p:cNvSpPr/>
          <p:nvPr/>
        </p:nvSpPr>
        <p:spPr>
          <a:xfrm>
            <a:off x="1146757" y="5038054"/>
            <a:ext cx="9486678" cy="1186413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30% от общих запасов газа в Западной Сибири составляют ННГ</a:t>
            </a:r>
            <a:endParaRPr lang="ru-RU" sz="2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H="1">
            <a:off x="4967926" y="3610466"/>
            <a:ext cx="980387" cy="1350465"/>
          </a:xfrm>
          <a:prstGeom prst="line">
            <a:avLst/>
          </a:prstGeom>
          <a:ln>
            <a:solidFill>
              <a:srgbClr val="F83F2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 flipV="1">
            <a:off x="4922340" y="604403"/>
            <a:ext cx="1032983" cy="1347211"/>
          </a:xfrm>
          <a:prstGeom prst="line">
            <a:avLst/>
          </a:prstGeom>
          <a:ln>
            <a:solidFill>
              <a:srgbClr val="F83F2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Дуга 26"/>
          <p:cNvSpPr/>
          <p:nvPr/>
        </p:nvSpPr>
        <p:spPr>
          <a:xfrm rot="10490511">
            <a:off x="3799420" y="565365"/>
            <a:ext cx="3318235" cy="4543716"/>
          </a:xfrm>
          <a:prstGeom prst="arc">
            <a:avLst>
              <a:gd name="adj1" fmla="val 17388441"/>
              <a:gd name="adj2" fmla="val 4873000"/>
            </a:avLst>
          </a:prstGeom>
          <a:ln>
            <a:solidFill>
              <a:srgbClr val="F83F2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5962759" y="581372"/>
            <a:ext cx="3381527" cy="445668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/>
          <p:cNvSpPr/>
          <p:nvPr/>
        </p:nvSpPr>
        <p:spPr>
          <a:xfrm rot="10800000">
            <a:off x="4936786" y="569482"/>
            <a:ext cx="1025973" cy="1401002"/>
          </a:xfrm>
          <a:prstGeom prst="rtTriangl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ый треугольник 41"/>
          <p:cNvSpPr/>
          <p:nvPr/>
        </p:nvSpPr>
        <p:spPr>
          <a:xfrm flipH="1">
            <a:off x="4936785" y="3610466"/>
            <a:ext cx="1025973" cy="1387566"/>
          </a:xfrm>
          <a:prstGeom prst="rtTriangl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6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23944"/>
            <a:ext cx="11425306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МЕТОДЫ ПОВЫЩЕНИЯ ЭФФЕКТИВНОСТИ ДОБЫЧИ ННГ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41006"/>
              </p:ext>
            </p:extLst>
          </p:nvPr>
        </p:nvGraphicFramePr>
        <p:xfrm>
          <a:off x="5618615" y="327482"/>
          <a:ext cx="6485805" cy="552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935">
                  <a:extLst>
                    <a:ext uri="{9D8B030D-6E8A-4147-A177-3AD203B41FA5}">
                      <a16:colId xmlns:a16="http://schemas.microsoft.com/office/drawing/2014/main" val="1466058733"/>
                    </a:ext>
                  </a:extLst>
                </a:gridCol>
                <a:gridCol w="2161935">
                  <a:extLst>
                    <a:ext uri="{9D8B030D-6E8A-4147-A177-3AD203B41FA5}">
                      <a16:colId xmlns:a16="http://schemas.microsoft.com/office/drawing/2014/main" val="2049652690"/>
                    </a:ext>
                  </a:extLst>
                </a:gridCol>
                <a:gridCol w="2161935">
                  <a:extLst>
                    <a:ext uri="{9D8B030D-6E8A-4147-A177-3AD203B41FA5}">
                      <a16:colId xmlns:a16="http://schemas.microsoft.com/office/drawing/2014/main" val="2609527670"/>
                    </a:ext>
                  </a:extLst>
                </a:gridCol>
              </a:tblGrid>
              <a:tr h="124763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Сравнительные параметры</a:t>
                      </a:r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МКУ*</a:t>
                      </a:r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Применение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Эжекторов в системе сбора</a:t>
                      </a:r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2935"/>
                  </a:ext>
                </a:extLst>
              </a:tr>
              <a:tr h="71519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Требования к обслуживанию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521561"/>
                  </a:ext>
                </a:extLst>
              </a:tr>
              <a:tr h="70060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Надежность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54219"/>
                  </a:ext>
                </a:extLst>
              </a:tr>
              <a:tr h="71519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Простота монтажа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403725"/>
                  </a:ext>
                </a:extLst>
              </a:tr>
              <a:tr h="71519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Срок 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окупаемости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733058"/>
                  </a:ext>
                </a:extLst>
              </a:tr>
              <a:tr h="71519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Влияние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на добычу газа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663109"/>
                  </a:ext>
                </a:extLst>
              </a:tr>
              <a:tr h="71519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CAPEX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, млн. руб.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От 100</a:t>
                      </a:r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От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0,1</a:t>
                      </a:r>
                      <a:endParaRPr lang="ru-RU" sz="20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100087" marR="100087" marT="50043" marB="500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83507"/>
                  </a:ext>
                </a:extLst>
              </a:tr>
            </a:tbl>
          </a:graphicData>
        </a:graphic>
      </p:graphicFrame>
      <p:cxnSp>
        <p:nvCxnSpPr>
          <p:cNvPr id="63" name="Прямая соединительная линия 62"/>
          <p:cNvCxnSpPr/>
          <p:nvPr/>
        </p:nvCxnSpPr>
        <p:spPr>
          <a:xfrm flipH="1">
            <a:off x="5618616" y="1586095"/>
            <a:ext cx="6278916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618615" y="2280524"/>
            <a:ext cx="626006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618615" y="2973001"/>
            <a:ext cx="62506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5618614" y="3689281"/>
            <a:ext cx="6250637" cy="57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621133" y="1759569"/>
            <a:ext cx="48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0664520" y="1759569"/>
            <a:ext cx="705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8685238" y="2489615"/>
            <a:ext cx="35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10743899" y="2489615"/>
            <a:ext cx="35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10743899" y="3168325"/>
            <a:ext cx="35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</a:t>
            </a:r>
            <a:endParaRPr lang="ru-RU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637468" y="4389303"/>
            <a:ext cx="6250637" cy="57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685238" y="3131567"/>
            <a:ext cx="35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H="1">
            <a:off x="5580907" y="5846450"/>
            <a:ext cx="6269490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586249" y="3846605"/>
            <a:ext cx="72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 лет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10564241" y="3846605"/>
            <a:ext cx="1174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1,3 мес.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8586249" y="4547868"/>
            <a:ext cx="72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+50%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0462214" y="4577081"/>
            <a:ext cx="1109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+20-30%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599760" y="5125641"/>
            <a:ext cx="6250637" cy="57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950192"/>
            <a:ext cx="2743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Повышения давления газа на кусту или системе сбора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43941" y="1104081"/>
            <a:ext cx="2610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Механизированные способы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8395" y="2239570"/>
            <a:ext cx="1216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МКУ*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957" y="2997013"/>
            <a:ext cx="1989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latin typeface="Candara" panose="020E0502030303020204" pitchFamily="34" charset="0"/>
              </a:rPr>
              <a:t>Эжектирование</a:t>
            </a:r>
            <a:r>
              <a:rPr lang="ru-RU" sz="2000" dirty="0" smtClean="0">
                <a:latin typeface="Candara" panose="020E0502030303020204" pitchFamily="34" charset="0"/>
              </a:rPr>
              <a:t> газа на устье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54656" y="2085682"/>
            <a:ext cx="217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Концентрический лифт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54656" y="2936837"/>
            <a:ext cx="217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Плунжерный лифт</a:t>
            </a:r>
            <a:endParaRPr lang="ru-RU" sz="2000" dirty="0">
              <a:latin typeface="Candara" panose="020E0502030303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688744" y="870788"/>
            <a:ext cx="0" cy="27739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араллелограмм 45"/>
          <p:cNvSpPr/>
          <p:nvPr/>
        </p:nvSpPr>
        <p:spPr>
          <a:xfrm>
            <a:off x="238245" y="4067217"/>
            <a:ext cx="5041081" cy="2393061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араллелограмм 47"/>
          <p:cNvSpPr/>
          <p:nvPr/>
        </p:nvSpPr>
        <p:spPr>
          <a:xfrm>
            <a:off x="167153" y="3918438"/>
            <a:ext cx="4917550" cy="2325216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665385" y="4127393"/>
            <a:ext cx="40467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По результатам сравнительной таблицы и сложившихся тех. </a:t>
            </a:r>
            <a:r>
              <a:rPr lang="ru-RU" sz="2000" dirty="0">
                <a:latin typeface="Candara" panose="020E0502030303020204" pitchFamily="34" charset="0"/>
              </a:rPr>
              <a:t>т</a:t>
            </a:r>
            <a:r>
              <a:rPr lang="ru-RU" sz="2000" dirty="0" smtClean="0">
                <a:latin typeface="Candara" panose="020E0502030303020204" pitchFamily="34" charset="0"/>
              </a:rPr>
              <a:t>рендов </a:t>
            </a:r>
            <a:r>
              <a:rPr lang="ru-RU" sz="2000" b="1" dirty="0" smtClean="0">
                <a:latin typeface="Candara" panose="020E0502030303020204" pitchFamily="34" charset="0"/>
              </a:rPr>
              <a:t>можно сделать вывод</a:t>
            </a:r>
            <a:r>
              <a:rPr lang="ru-RU" sz="2000" dirty="0" smtClean="0">
                <a:latin typeface="Candara" panose="020E0502030303020204" pitchFamily="34" charset="0"/>
              </a:rPr>
              <a:t>, что </a:t>
            </a:r>
            <a:r>
              <a:rPr lang="ru-RU" sz="2000" b="1" dirty="0" smtClean="0">
                <a:latin typeface="Candara" panose="020E0502030303020204" pitchFamily="34" charset="0"/>
              </a:rPr>
              <a:t>применение эжекторов наиболее бюджетная и надежная технология</a:t>
            </a:r>
            <a:r>
              <a:rPr lang="ru-RU" sz="2000" dirty="0" smtClean="0">
                <a:latin typeface="Candara" panose="020E0502030303020204" pitchFamily="34" charset="0"/>
              </a:rPr>
              <a:t> для добычи ННГ.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6762" y="6469059"/>
            <a:ext cx="8575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Candara" panose="020E0502030303020204" pitchFamily="34" charset="0"/>
              </a:rPr>
              <a:t>МКУ* - модульная компрессорная установка</a:t>
            </a:r>
            <a:endParaRPr lang="ru-RU" sz="2000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76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0518B855-A3D5-38B1-5467-342794B11150}"/>
              </a:ext>
            </a:extLst>
          </p:cNvPr>
          <p:cNvSpPr/>
          <p:nvPr/>
        </p:nvSpPr>
        <p:spPr>
          <a:xfrm>
            <a:off x="339557" y="760536"/>
            <a:ext cx="5756443" cy="1219094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Газовый эжектор </a:t>
            </a:r>
            <a:r>
              <a:rPr kumimoji="0" lang="ru-RU" sz="2000" b="0" i="1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– устройство, в котором полное давление газового потока увеличивается под действием струи другого, более высоконапорного потока </a:t>
            </a:r>
          </a:p>
        </p:txBody>
      </p:sp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Газовый эжектор. Принцип действия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14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464" y="545113"/>
            <a:ext cx="5125806" cy="1500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012281" y="2141761"/>
            <a:ext cx="6076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Примеры применение эжекторов в других отраслях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2" t="38901" r="40404" b="43780"/>
          <a:stretch/>
        </p:blipFill>
        <p:spPr>
          <a:xfrm rot="-180000">
            <a:off x="272970" y="3296567"/>
            <a:ext cx="3928078" cy="14429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6293" y="2704002"/>
            <a:ext cx="2512136" cy="400110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Вихревой эжектор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9558" y="4841337"/>
            <a:ext cx="3591420" cy="15679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39558" y="4931991"/>
            <a:ext cx="346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Предлагаемая конструкция обеспечивает при любом режиме работы установление минимальной относительной скорости газа у стенок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1" t="20343" r="45031" b="21237"/>
          <a:stretch/>
        </p:blipFill>
        <p:spPr>
          <a:xfrm rot="-5400000">
            <a:off x="5554024" y="2580712"/>
            <a:ext cx="1462185" cy="301664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87534" y="2695053"/>
            <a:ext cx="2764390" cy="400110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Газоструйный эжектор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74019" y="4832474"/>
            <a:ext cx="3591420" cy="15679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550680" y="5016300"/>
            <a:ext cx="346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Повышение термодинамической стабильности работы эжектора </a:t>
            </a:r>
            <a:endParaRPr lang="en-US" dirty="0" smtClean="0"/>
          </a:p>
          <a:p>
            <a:pPr algn="just"/>
            <a:r>
              <a:rPr lang="ru-RU" dirty="0" smtClean="0"/>
              <a:t>в вертикальном положении путем подогрева стенок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4" t="34089" r="26114" b="31546"/>
          <a:stretch/>
        </p:blipFill>
        <p:spPr>
          <a:xfrm>
            <a:off x="8756633" y="3159677"/>
            <a:ext cx="3089915" cy="147419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417918" y="2650719"/>
            <a:ext cx="3662616" cy="400110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Candara" panose="020E0502030303020204" pitchFamily="34" charset="0"/>
              </a:rPr>
              <a:t>Жидкостно</a:t>
            </a:r>
            <a:r>
              <a:rPr lang="ru-RU" sz="2000" b="1" dirty="0" smtClean="0">
                <a:latin typeface="Candara" panose="020E0502030303020204" pitchFamily="34" charset="0"/>
              </a:rPr>
              <a:t> - газовый эжектор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255128" y="4808579"/>
            <a:ext cx="3591420" cy="15679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360522" y="4861995"/>
            <a:ext cx="346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За счет дополнительной откачки пассивной среды через перепускные клапаны достигается повышение производительности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93460" y="6451917"/>
            <a:ext cx="1561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SU 91743 A1</a:t>
            </a:r>
            <a:endParaRPr lang="en-US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40461" y="6501016"/>
            <a:ext cx="1689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333333"/>
                </a:solidFill>
                <a:latin typeface="Arial" panose="020B0604020202020204" pitchFamily="34" charset="0"/>
              </a:rPr>
              <a:t>SU 567853 A1</a:t>
            </a:r>
            <a:endParaRPr lang="en-US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922107" y="6424270"/>
            <a:ext cx="1945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333333"/>
                </a:solidFill>
                <a:latin typeface="Arial" panose="020B0604020202020204" pitchFamily="34" charset="0"/>
              </a:rPr>
              <a:t>SU 1 581 870 A1</a:t>
            </a:r>
            <a:endParaRPr lang="es-ES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3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ПРИНЦИП ДЕЙСТВИЯ ГАЗОВОГО ЭЖЕКТОРА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17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980" y="212932"/>
            <a:ext cx="6175734" cy="738099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91162" y="815563"/>
            <a:ext cx="1130769" cy="457544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1 ЭТАП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96346" y="813833"/>
            <a:ext cx="1130769" cy="457544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ndara" panose="020E0502030303020204" pitchFamily="34" charset="0"/>
              </a:rPr>
              <a:t>2</a:t>
            </a:r>
            <a:r>
              <a:rPr lang="ru-RU" sz="2400" b="1" dirty="0" smtClean="0">
                <a:latin typeface="Candara" panose="020E0502030303020204" pitchFamily="34" charset="0"/>
              </a:rPr>
              <a:t> ЭТАП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52893" y="813833"/>
            <a:ext cx="1130769" cy="457544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3 ЭТАП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457361" y="1271377"/>
            <a:ext cx="0" cy="502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9353690" y="1271377"/>
            <a:ext cx="0" cy="502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2994" y="2197761"/>
            <a:ext cx="6175734" cy="350658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306533" y="592735"/>
            <a:ext cx="3015746" cy="6265265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4"/>
          <a:stretch/>
        </p:blipFill>
        <p:spPr>
          <a:xfrm rot="5400000">
            <a:off x="8180925" y="1612359"/>
            <a:ext cx="5617814" cy="350658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344618" y="614257"/>
            <a:ext cx="3045171" cy="570784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араллелограмм 15"/>
          <p:cNvSpPr/>
          <p:nvPr/>
        </p:nvSpPr>
        <p:spPr>
          <a:xfrm>
            <a:off x="6166202" y="2944170"/>
            <a:ext cx="6025798" cy="1619177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6095110" y="2795390"/>
            <a:ext cx="5878137" cy="1573272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Высоконапорный газ</a:t>
            </a:r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, проходя через сопло, </a:t>
            </a:r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набирает скорость</a:t>
            </a:r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 из-за чего </a:t>
            </a:r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создается зона разрежения</a:t>
            </a:r>
            <a:endParaRPr lang="en-US" sz="2000" b="1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(Закон Бернулли), </a:t>
            </a:r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подтягивается ННГ</a:t>
            </a:r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 через другое сопло</a:t>
            </a:r>
            <a:endParaRPr lang="ru-RU" sz="2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24890" y="317373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024890" y="326418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986790" y="335464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986790" y="345608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1024890" y="355752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024890" y="367321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117356" y="367321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1117356" y="358749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1094358" y="348132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071441" y="33908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1125247" y="331031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120753" y="321502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1207951" y="317373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1215466" y="33789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1210972" y="328364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1204084" y="357128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1199590" y="34759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1315454" y="366369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1310960" y="356841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323104" y="34551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1318610" y="335984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1319935" y="327743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1315441" y="318214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1416724" y="326517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1412230" y="316988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1405808" y="34670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1401314" y="337177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1406448" y="367784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1401954" y="35825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1513758" y="367784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1509264" y="35825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1506705" y="34670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1502211" y="337177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1513858" y="328091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509364" y="318562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1614015" y="36206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1609521" y="35253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1607066" y="34378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1602572" y="334260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1703879" y="356841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1699385" y="347312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1700415" y="338498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1695921" y="328970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1797228" y="353031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1792734" y="343502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1884224" y="35063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1879730" y="34110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1989764" y="34872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1985270" y="339198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2090661" y="34759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2086167" y="338070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2188783" y="347914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2184289" y="33838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2280287" y="347533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2275793" y="338004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2364415" y="348080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2359921" y="338551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1216734" y="366656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1608854" y="325160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1803489" y="333303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2467559" y="335523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2557839" y="330228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2637809" y="325353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2722460" y="320123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2473302" y="34551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2574307" y="345294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2688259" y="34551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2797222" y="34491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2480391" y="355977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2558601" y="362503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2651359" y="367321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2740502" y="371131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2722460" y="333747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Овал 97"/>
          <p:cNvSpPr/>
          <p:nvPr/>
        </p:nvSpPr>
        <p:spPr>
          <a:xfrm>
            <a:off x="2740502" y="358354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-18382" y="2490378"/>
            <a:ext cx="2543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Высоконапорный газ</a:t>
            </a:r>
            <a:endParaRPr lang="ru-RU" i="1" dirty="0">
              <a:latin typeface="Candara" panose="020E050203030302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39557" y="3455133"/>
            <a:ext cx="490194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Овал 98"/>
          <p:cNvSpPr/>
          <p:nvPr/>
        </p:nvSpPr>
        <p:spPr>
          <a:xfrm>
            <a:off x="1879689" y="443355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Овал 99"/>
          <p:cNvSpPr/>
          <p:nvPr/>
        </p:nvSpPr>
        <p:spPr>
          <a:xfrm>
            <a:off x="1965877" y="443355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Овал 100"/>
          <p:cNvSpPr/>
          <p:nvPr/>
        </p:nvSpPr>
        <p:spPr>
          <a:xfrm>
            <a:off x="2048067" y="443840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Овал 101"/>
          <p:cNvSpPr/>
          <p:nvPr/>
        </p:nvSpPr>
        <p:spPr>
          <a:xfrm>
            <a:off x="1879689" y="433826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/>
          <p:cNvSpPr/>
          <p:nvPr/>
        </p:nvSpPr>
        <p:spPr>
          <a:xfrm>
            <a:off x="1965877" y="433826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2048067" y="433826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5" name="Прямая со стрелкой 104"/>
          <p:cNvCxnSpPr/>
          <p:nvPr/>
        </p:nvCxnSpPr>
        <p:spPr>
          <a:xfrm rot="-5400000">
            <a:off x="1752825" y="4808445"/>
            <a:ext cx="490194" cy="0"/>
          </a:xfrm>
          <a:prstGeom prst="straightConnector1">
            <a:avLst/>
          </a:prstGeom>
          <a:ln w="7620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063193" y="5032815"/>
            <a:ext cx="2147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Низконапорный газ</a:t>
            </a:r>
            <a:endParaRPr lang="ru-RU" i="1" dirty="0">
              <a:latin typeface="Candara" panose="020E0502030303020204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84654" y="3840480"/>
            <a:ext cx="668912" cy="6692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2778" y="4460660"/>
            <a:ext cx="88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Сопло</a:t>
            </a:r>
            <a:endParaRPr lang="ru-RU" i="1" dirty="0">
              <a:latin typeface="Candara" panose="020E0502030303020204" pitchFamily="34" charset="0"/>
            </a:endParaRPr>
          </a:p>
        </p:txBody>
      </p:sp>
      <p:cxnSp>
        <p:nvCxnSpPr>
          <p:cNvPr id="111" name="Прямая со стрелкой 110"/>
          <p:cNvCxnSpPr/>
          <p:nvPr/>
        </p:nvCxnSpPr>
        <p:spPr>
          <a:xfrm>
            <a:off x="3421931" y="2285071"/>
            <a:ext cx="0" cy="9767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2595939" y="1945623"/>
            <a:ext cx="1945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Камера смешения</a:t>
            </a:r>
            <a:endParaRPr lang="ru-RU" i="1" dirty="0">
              <a:latin typeface="Candara" panose="020E0502030303020204" pitchFamily="34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1886271" y="423644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Овал 115"/>
          <p:cNvSpPr/>
          <p:nvPr/>
        </p:nvSpPr>
        <p:spPr>
          <a:xfrm>
            <a:off x="1972459" y="423644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Овал 116"/>
          <p:cNvSpPr/>
          <p:nvPr/>
        </p:nvSpPr>
        <p:spPr>
          <a:xfrm>
            <a:off x="2054649" y="423644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Овал 117"/>
          <p:cNvSpPr/>
          <p:nvPr/>
        </p:nvSpPr>
        <p:spPr>
          <a:xfrm>
            <a:off x="1884661" y="41252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Овал 118"/>
          <p:cNvSpPr/>
          <p:nvPr/>
        </p:nvSpPr>
        <p:spPr>
          <a:xfrm>
            <a:off x="1970849" y="41252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Овал 119"/>
          <p:cNvSpPr/>
          <p:nvPr/>
        </p:nvSpPr>
        <p:spPr>
          <a:xfrm>
            <a:off x="2053039" y="41252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Овал 120"/>
          <p:cNvSpPr/>
          <p:nvPr/>
        </p:nvSpPr>
        <p:spPr>
          <a:xfrm>
            <a:off x="1876283" y="401866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Овал 121"/>
          <p:cNvSpPr/>
          <p:nvPr/>
        </p:nvSpPr>
        <p:spPr>
          <a:xfrm>
            <a:off x="1962471" y="401866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Овал 122"/>
          <p:cNvSpPr/>
          <p:nvPr/>
        </p:nvSpPr>
        <p:spPr>
          <a:xfrm>
            <a:off x="2044661" y="401866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54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ПРИНЦИП ДЕЙСТВИЯ ГАЗОВОГО ЭЖЕКТОРА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18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19227" y="2150140"/>
            <a:ext cx="6175734" cy="350658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4592" y="813833"/>
            <a:ext cx="1130769" cy="457544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1 ЭТАП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90249" y="813833"/>
            <a:ext cx="1130769" cy="457544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ndara" panose="020E0502030303020204" pitchFamily="34" charset="0"/>
              </a:rPr>
              <a:t>2</a:t>
            </a:r>
            <a:r>
              <a:rPr lang="ru-RU" sz="2400" b="1" dirty="0" smtClean="0">
                <a:latin typeface="Candara" panose="020E0502030303020204" pitchFamily="34" charset="0"/>
              </a:rPr>
              <a:t> ЭТАП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52893" y="813833"/>
            <a:ext cx="1130769" cy="457544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3 ЭТАП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223967" y="1271377"/>
            <a:ext cx="0" cy="502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9353690" y="1271377"/>
            <a:ext cx="0" cy="502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74529" y="212932"/>
            <a:ext cx="6175734" cy="738099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1" y="545112"/>
            <a:ext cx="3270250" cy="6265265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6"/>
          <a:stretch/>
        </p:blipFill>
        <p:spPr>
          <a:xfrm rot="5400000">
            <a:off x="8207866" y="1794041"/>
            <a:ext cx="5367572" cy="350658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401167" y="592735"/>
            <a:ext cx="2910103" cy="561952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араллелограмм 15"/>
          <p:cNvSpPr/>
          <p:nvPr/>
        </p:nvSpPr>
        <p:spPr>
          <a:xfrm>
            <a:off x="2240330" y="5260066"/>
            <a:ext cx="7416969" cy="1451240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2206805" y="5111285"/>
            <a:ext cx="7235217" cy="1410096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Низконапорный и высоконапорный газы </a:t>
            </a:r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смешиваются</a:t>
            </a:r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 в камере смешения и </a:t>
            </a:r>
            <a:endParaRPr lang="en-US" sz="2000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задаются общими параметрами</a:t>
            </a:r>
            <a:endParaRPr lang="ru-RU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874002" y="317081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4726668" y="443745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874002" y="325653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853682" y="335149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815582" y="344126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3874002" y="353102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879222" y="363686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835623" y="370461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3958373" y="369918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958373" y="360816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960240" y="351515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920273" y="342575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958373" y="333273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3973264" y="324579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971397" y="315638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4049464" y="334327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064355" y="325632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4062488" y="316692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4041434" y="362298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4056325" y="353603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4054458" y="34466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4137519" y="369053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4152410" y="360359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4150543" y="351419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4140555" y="341367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4155446" y="332672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4153579" y="323732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4237060" y="369053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4251951" y="360359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4250084" y="351419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4226641" y="340893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4241532" y="332199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4239665" y="323258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4318800" y="365243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4333691" y="356549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4331824" y="347609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4318800" y="33820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4333691" y="329512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4331824" y="320572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414885" y="365214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4429776" y="356519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4427909" y="34757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4518377" y="358488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4533268" y="349793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4531401" y="34085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4633240" y="353603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4648131" y="344908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4646264" y="335968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4427491" y="339826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4442382" y="331131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4440515" y="322191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4195972" y="315910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4052817" y="369354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4532784" y="330480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4744215" y="35024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4746678" y="341265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4831328" y="337750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4844909" y="347246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4944571" y="338351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4963074" y="346924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5075179" y="34643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5104364" y="339152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5195273" y="345518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4811318" y="443745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4907528" y="443745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4726508" y="434764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4812332" y="434764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4898156" y="434249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4733233" y="426093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4819057" y="426093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4904881" y="425578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4732178" y="41649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4818002" y="41649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Овал 97"/>
          <p:cNvSpPr/>
          <p:nvPr/>
        </p:nvSpPr>
        <p:spPr>
          <a:xfrm>
            <a:off x="4903826" y="415980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Овал 98"/>
          <p:cNvSpPr/>
          <p:nvPr/>
        </p:nvSpPr>
        <p:spPr>
          <a:xfrm>
            <a:off x="4725494" y="407577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Овал 99"/>
          <p:cNvSpPr/>
          <p:nvPr/>
        </p:nvSpPr>
        <p:spPr>
          <a:xfrm>
            <a:off x="4811318" y="407577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Овал 100"/>
          <p:cNvSpPr/>
          <p:nvPr/>
        </p:nvSpPr>
        <p:spPr>
          <a:xfrm>
            <a:off x="4897142" y="407062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Овал 101"/>
          <p:cNvSpPr/>
          <p:nvPr/>
        </p:nvSpPr>
        <p:spPr>
          <a:xfrm>
            <a:off x="4732178" y="398507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/>
          <p:cNvSpPr/>
          <p:nvPr/>
        </p:nvSpPr>
        <p:spPr>
          <a:xfrm>
            <a:off x="4818002" y="398507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4903826" y="397992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Овал 104"/>
          <p:cNvSpPr/>
          <p:nvPr/>
        </p:nvSpPr>
        <p:spPr>
          <a:xfrm>
            <a:off x="4803622" y="387521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Овал 105"/>
          <p:cNvSpPr/>
          <p:nvPr/>
        </p:nvSpPr>
        <p:spPr>
          <a:xfrm>
            <a:off x="4906280" y="390589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/>
          <p:cNvSpPr/>
          <p:nvPr/>
        </p:nvSpPr>
        <p:spPr>
          <a:xfrm>
            <a:off x="4902790" y="382544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Овал 107"/>
          <p:cNvSpPr/>
          <p:nvPr/>
        </p:nvSpPr>
        <p:spPr>
          <a:xfrm>
            <a:off x="4980026" y="378317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Овал 108"/>
          <p:cNvSpPr/>
          <p:nvPr/>
        </p:nvSpPr>
        <p:spPr>
          <a:xfrm>
            <a:off x="5018126" y="386827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/>
          <p:cNvSpPr/>
          <p:nvPr/>
        </p:nvSpPr>
        <p:spPr>
          <a:xfrm>
            <a:off x="5083014" y="379250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вал 110"/>
          <p:cNvSpPr/>
          <p:nvPr/>
        </p:nvSpPr>
        <p:spPr>
          <a:xfrm>
            <a:off x="5108235" y="370889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Овал 111"/>
          <p:cNvSpPr/>
          <p:nvPr/>
        </p:nvSpPr>
        <p:spPr>
          <a:xfrm>
            <a:off x="5178990" y="38136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Овал 112"/>
          <p:cNvSpPr/>
          <p:nvPr/>
        </p:nvSpPr>
        <p:spPr>
          <a:xfrm>
            <a:off x="5235923" y="374315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Овал 113"/>
          <p:cNvSpPr/>
          <p:nvPr/>
        </p:nvSpPr>
        <p:spPr>
          <a:xfrm>
            <a:off x="5330333" y="37755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Овал 114"/>
          <p:cNvSpPr/>
          <p:nvPr/>
        </p:nvSpPr>
        <p:spPr>
          <a:xfrm>
            <a:off x="5312123" y="368819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Овал 115"/>
          <p:cNvSpPr/>
          <p:nvPr/>
        </p:nvSpPr>
        <p:spPr>
          <a:xfrm>
            <a:off x="5223235" y="365268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Овал 116"/>
          <p:cNvSpPr/>
          <p:nvPr/>
        </p:nvSpPr>
        <p:spPr>
          <a:xfrm>
            <a:off x="5414923" y="368819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Овал 117"/>
          <p:cNvSpPr/>
          <p:nvPr/>
        </p:nvSpPr>
        <p:spPr>
          <a:xfrm>
            <a:off x="5368493" y="360816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Овал 118"/>
          <p:cNvSpPr/>
          <p:nvPr/>
        </p:nvSpPr>
        <p:spPr>
          <a:xfrm>
            <a:off x="5116294" y="388223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Овал 119"/>
          <p:cNvSpPr/>
          <p:nvPr/>
        </p:nvSpPr>
        <p:spPr>
          <a:xfrm>
            <a:off x="5256789" y="384790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TextBox 120"/>
          <p:cNvSpPr txBox="1"/>
          <p:nvPr/>
        </p:nvSpPr>
        <p:spPr>
          <a:xfrm>
            <a:off x="3150030" y="2485090"/>
            <a:ext cx="2574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Высоконапорный газ</a:t>
            </a:r>
            <a:endParaRPr lang="ru-RU" dirty="0">
              <a:latin typeface="Candara" panose="020E0502030303020204" pitchFamily="34" charset="0"/>
            </a:endParaRPr>
          </a:p>
        </p:txBody>
      </p:sp>
      <p:cxnSp>
        <p:nvCxnSpPr>
          <p:cNvPr id="122" name="Прямая со стрелкой 121"/>
          <p:cNvCxnSpPr/>
          <p:nvPr/>
        </p:nvCxnSpPr>
        <p:spPr>
          <a:xfrm>
            <a:off x="3255306" y="3516789"/>
            <a:ext cx="490194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 rot="-5400000">
            <a:off x="4601650" y="4849374"/>
            <a:ext cx="490194" cy="0"/>
          </a:xfrm>
          <a:prstGeom prst="straightConnector1">
            <a:avLst/>
          </a:prstGeom>
          <a:ln w="7620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4948725" y="4668642"/>
            <a:ext cx="2147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Низконапорный газ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25" name="Овал 124"/>
          <p:cNvSpPr/>
          <p:nvPr/>
        </p:nvSpPr>
        <p:spPr>
          <a:xfrm>
            <a:off x="5354003" y="338065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Овал 125"/>
          <p:cNvSpPr/>
          <p:nvPr/>
        </p:nvSpPr>
        <p:spPr>
          <a:xfrm>
            <a:off x="5444912" y="344431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Овал 126"/>
          <p:cNvSpPr/>
          <p:nvPr/>
        </p:nvSpPr>
        <p:spPr>
          <a:xfrm>
            <a:off x="5566082" y="335194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5656991" y="341560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Овал 128"/>
          <p:cNvSpPr/>
          <p:nvPr/>
        </p:nvSpPr>
        <p:spPr>
          <a:xfrm>
            <a:off x="5621929" y="350183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5712838" y="356549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Овал 130"/>
          <p:cNvSpPr/>
          <p:nvPr/>
        </p:nvSpPr>
        <p:spPr>
          <a:xfrm>
            <a:off x="5733505" y="327529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Овал 131"/>
          <p:cNvSpPr/>
          <p:nvPr/>
        </p:nvSpPr>
        <p:spPr>
          <a:xfrm>
            <a:off x="5824414" y="33389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5858926" y="34843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/>
          <p:nvPr/>
        </p:nvSpPr>
        <p:spPr>
          <a:xfrm>
            <a:off x="5949835" y="354798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Овал 134"/>
          <p:cNvSpPr/>
          <p:nvPr/>
        </p:nvSpPr>
        <p:spPr>
          <a:xfrm>
            <a:off x="6010874" y="329155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Овал 135"/>
          <p:cNvSpPr/>
          <p:nvPr/>
        </p:nvSpPr>
        <p:spPr>
          <a:xfrm>
            <a:off x="6101783" y="335520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Овал 136"/>
          <p:cNvSpPr/>
          <p:nvPr/>
        </p:nvSpPr>
        <p:spPr>
          <a:xfrm>
            <a:off x="6117522" y="349171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Овал 137"/>
          <p:cNvSpPr/>
          <p:nvPr/>
        </p:nvSpPr>
        <p:spPr>
          <a:xfrm>
            <a:off x="6208431" y="355537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вал 138"/>
          <p:cNvSpPr/>
          <p:nvPr/>
        </p:nvSpPr>
        <p:spPr>
          <a:xfrm>
            <a:off x="6260763" y="334642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Овал 139"/>
          <p:cNvSpPr/>
          <p:nvPr/>
        </p:nvSpPr>
        <p:spPr>
          <a:xfrm>
            <a:off x="6351672" y="341007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Овал 141"/>
          <p:cNvSpPr/>
          <p:nvPr/>
        </p:nvSpPr>
        <p:spPr>
          <a:xfrm>
            <a:off x="5373948" y="34481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Овал 142"/>
          <p:cNvSpPr/>
          <p:nvPr/>
        </p:nvSpPr>
        <p:spPr>
          <a:xfrm>
            <a:off x="5430318" y="336811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Овал 143"/>
          <p:cNvSpPr/>
          <p:nvPr/>
        </p:nvSpPr>
        <p:spPr>
          <a:xfrm>
            <a:off x="5488475" y="352973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Овал 144"/>
          <p:cNvSpPr/>
          <p:nvPr/>
        </p:nvSpPr>
        <p:spPr>
          <a:xfrm>
            <a:off x="5544845" y="344969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Овал 145"/>
          <p:cNvSpPr/>
          <p:nvPr/>
        </p:nvSpPr>
        <p:spPr>
          <a:xfrm>
            <a:off x="5539606" y="366736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Овал 146"/>
          <p:cNvSpPr/>
          <p:nvPr/>
        </p:nvSpPr>
        <p:spPr>
          <a:xfrm>
            <a:off x="5595976" y="358732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Овал 147"/>
          <p:cNvSpPr/>
          <p:nvPr/>
        </p:nvSpPr>
        <p:spPr>
          <a:xfrm>
            <a:off x="5772534" y="363553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Овал 148"/>
          <p:cNvSpPr/>
          <p:nvPr/>
        </p:nvSpPr>
        <p:spPr>
          <a:xfrm>
            <a:off x="5828904" y="355550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Овал 149"/>
          <p:cNvSpPr/>
          <p:nvPr/>
        </p:nvSpPr>
        <p:spPr>
          <a:xfrm>
            <a:off x="5716934" y="348283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Овал 150"/>
          <p:cNvSpPr/>
          <p:nvPr/>
        </p:nvSpPr>
        <p:spPr>
          <a:xfrm>
            <a:off x="5773304" y="340279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Овал 151"/>
          <p:cNvSpPr/>
          <p:nvPr/>
        </p:nvSpPr>
        <p:spPr>
          <a:xfrm>
            <a:off x="5629659" y="330502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Овал 152"/>
          <p:cNvSpPr/>
          <p:nvPr/>
        </p:nvSpPr>
        <p:spPr>
          <a:xfrm>
            <a:off x="5686029" y="322499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Овал 153"/>
          <p:cNvSpPr/>
          <p:nvPr/>
        </p:nvSpPr>
        <p:spPr>
          <a:xfrm>
            <a:off x="5950057" y="344712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Овал 154"/>
          <p:cNvSpPr/>
          <p:nvPr/>
        </p:nvSpPr>
        <p:spPr>
          <a:xfrm>
            <a:off x="6006427" y="336709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Овал 155"/>
          <p:cNvSpPr/>
          <p:nvPr/>
        </p:nvSpPr>
        <p:spPr>
          <a:xfrm>
            <a:off x="6028325" y="351094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Овал 156"/>
          <p:cNvSpPr/>
          <p:nvPr/>
        </p:nvSpPr>
        <p:spPr>
          <a:xfrm>
            <a:off x="6084695" y="343090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Овал 157"/>
          <p:cNvSpPr/>
          <p:nvPr/>
        </p:nvSpPr>
        <p:spPr>
          <a:xfrm>
            <a:off x="6203627" y="349010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Овал 158"/>
          <p:cNvSpPr/>
          <p:nvPr/>
        </p:nvSpPr>
        <p:spPr>
          <a:xfrm>
            <a:off x="6259997" y="341007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Овал 159"/>
          <p:cNvSpPr/>
          <p:nvPr/>
        </p:nvSpPr>
        <p:spPr>
          <a:xfrm>
            <a:off x="5724129" y="334545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Овал 160"/>
          <p:cNvSpPr/>
          <p:nvPr/>
        </p:nvSpPr>
        <p:spPr>
          <a:xfrm>
            <a:off x="5871273" y="34085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Овал 161"/>
          <p:cNvSpPr/>
          <p:nvPr/>
        </p:nvSpPr>
        <p:spPr>
          <a:xfrm>
            <a:off x="6018222" y="343424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Овал 162"/>
          <p:cNvSpPr/>
          <p:nvPr/>
        </p:nvSpPr>
        <p:spPr>
          <a:xfrm>
            <a:off x="6172906" y="340795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Овал 163"/>
          <p:cNvSpPr/>
          <p:nvPr/>
        </p:nvSpPr>
        <p:spPr>
          <a:xfrm>
            <a:off x="5595976" y="322046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Овал 164"/>
          <p:cNvSpPr/>
          <p:nvPr/>
        </p:nvSpPr>
        <p:spPr>
          <a:xfrm>
            <a:off x="5921384" y="334100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Овал 165"/>
          <p:cNvSpPr/>
          <p:nvPr/>
        </p:nvSpPr>
        <p:spPr>
          <a:xfrm>
            <a:off x="5873466" y="322426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Овал 166"/>
          <p:cNvSpPr/>
          <p:nvPr/>
        </p:nvSpPr>
        <p:spPr>
          <a:xfrm>
            <a:off x="5491271" y="360310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Овал 167"/>
          <p:cNvSpPr/>
          <p:nvPr/>
        </p:nvSpPr>
        <p:spPr>
          <a:xfrm>
            <a:off x="5407607" y="352739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Овал 168"/>
          <p:cNvSpPr/>
          <p:nvPr/>
        </p:nvSpPr>
        <p:spPr>
          <a:xfrm>
            <a:off x="5487896" y="326789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Овал 169"/>
          <p:cNvSpPr/>
          <p:nvPr/>
        </p:nvSpPr>
        <p:spPr>
          <a:xfrm>
            <a:off x="5514367" y="319853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Овал 170"/>
          <p:cNvSpPr/>
          <p:nvPr/>
        </p:nvSpPr>
        <p:spPr>
          <a:xfrm>
            <a:off x="5389809" y="328244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Овал 171"/>
          <p:cNvSpPr/>
          <p:nvPr/>
        </p:nvSpPr>
        <p:spPr>
          <a:xfrm>
            <a:off x="6185893" y="331839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Овал 172"/>
          <p:cNvSpPr/>
          <p:nvPr/>
        </p:nvSpPr>
        <p:spPr>
          <a:xfrm>
            <a:off x="5865421" y="329512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Овал 173"/>
          <p:cNvSpPr/>
          <p:nvPr/>
        </p:nvSpPr>
        <p:spPr>
          <a:xfrm>
            <a:off x="5957478" y="324673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Овал 174"/>
          <p:cNvSpPr/>
          <p:nvPr/>
        </p:nvSpPr>
        <p:spPr>
          <a:xfrm>
            <a:off x="6336197" y="351918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Овал 175"/>
          <p:cNvSpPr/>
          <p:nvPr/>
        </p:nvSpPr>
        <p:spPr>
          <a:xfrm>
            <a:off x="6284118" y="348241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Овал 176"/>
          <p:cNvSpPr/>
          <p:nvPr/>
        </p:nvSpPr>
        <p:spPr>
          <a:xfrm>
            <a:off x="6424280" y="333273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Овал 177"/>
          <p:cNvSpPr/>
          <p:nvPr/>
        </p:nvSpPr>
        <p:spPr>
          <a:xfrm>
            <a:off x="6335791" y="33401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Овал 178"/>
          <p:cNvSpPr/>
          <p:nvPr/>
        </p:nvSpPr>
        <p:spPr>
          <a:xfrm>
            <a:off x="6088768" y="328800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0" name="Прямая со стрелкой 179"/>
          <p:cNvCxnSpPr/>
          <p:nvPr/>
        </p:nvCxnSpPr>
        <p:spPr>
          <a:xfrm flipH="1">
            <a:off x="6249106" y="2187019"/>
            <a:ext cx="10891" cy="10693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5532036" y="1852339"/>
            <a:ext cx="215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Камера смешения</a:t>
            </a:r>
            <a:endParaRPr lang="ru-RU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1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ПРИНЦИП ДЕЙСТВИЯ ГАЗОВОГО ЭЖЕКТОРА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noProof="0" dirty="0" smtClean="0">
                <a:solidFill>
                  <a:srgbClr val="000000"/>
                </a:solidFill>
                <a:latin typeface="Candara" panose="020E0502030303020204" pitchFamily="34" charset="0"/>
              </a:rPr>
              <a:t>19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61118" y="804376"/>
            <a:ext cx="1130769" cy="457544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3 ЭТАП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096000" y="1271376"/>
            <a:ext cx="0" cy="502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араллелограмм 15"/>
          <p:cNvSpPr/>
          <p:nvPr/>
        </p:nvSpPr>
        <p:spPr>
          <a:xfrm>
            <a:off x="6177762" y="5255770"/>
            <a:ext cx="5998866" cy="914692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6106670" y="5106989"/>
            <a:ext cx="5851865" cy="888760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Смесь</a:t>
            </a:r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 газов через </a:t>
            </a:r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диффузор</a:t>
            </a:r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движется совместно</a:t>
            </a:r>
            <a:r>
              <a:rPr lang="ru-RU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 с постоянным давлением</a:t>
            </a:r>
            <a:endParaRPr lang="ru-RU" sz="2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7" t="16142" r="38203" b="12592"/>
          <a:stretch/>
        </p:blipFill>
        <p:spPr>
          <a:xfrm rot="5400000">
            <a:off x="8460557" y="966251"/>
            <a:ext cx="1857080" cy="5260156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>
            <a:off x="6939148" y="306658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939148" y="315704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6901048" y="324750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901048" y="334893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939148" y="345037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939148" y="356607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031614" y="356607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031614" y="348035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008616" y="337417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985699" y="328371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039505" y="32031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7035011" y="310787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7122209" y="306658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129724" y="327178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7125230" y="317649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7118342" y="346413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7113848" y="336884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7229712" y="355655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7225218" y="34612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7237362" y="334798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7232868" y="325269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7234193" y="317028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7229699" y="307499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7330982" y="315802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7326488" y="306273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7320066" y="335991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7315572" y="326462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7320706" y="35706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7316212" y="347540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7428016" y="35706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7423522" y="347540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7420963" y="335991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7416469" y="326462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7428116" y="317376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7423622" y="307848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7528273" y="351350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7523779" y="341822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7521324" y="333074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7516830" y="323546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7618137" y="34612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7613643" y="336597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7614673" y="327784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7610179" y="318255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7711486" y="34231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7706992" y="332787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7798482" y="339920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7793988" y="330392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7904022" y="338012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7899528" y="328483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8004919" y="336884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8000425" y="327356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8103041" y="33719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8098547" y="327670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8194545" y="336818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8190051" y="327289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8278673" y="337365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8274179" y="327836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7130992" y="355942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7523112" y="314445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7717747" y="322588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8381817" y="324808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8472097" y="319514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8552067" y="314639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8636718" y="309408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8387560" y="334798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8488565" y="334579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8602517" y="334798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8711480" y="334202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8394649" y="345262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8472859" y="351789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8565617" y="356607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8654760" y="360417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Овал 97"/>
          <p:cNvSpPr/>
          <p:nvPr/>
        </p:nvSpPr>
        <p:spPr>
          <a:xfrm>
            <a:off x="8636718" y="323032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Овал 98"/>
          <p:cNvSpPr/>
          <p:nvPr/>
        </p:nvSpPr>
        <p:spPr>
          <a:xfrm>
            <a:off x="8654760" y="347639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Овал 99"/>
          <p:cNvSpPr/>
          <p:nvPr/>
        </p:nvSpPr>
        <p:spPr>
          <a:xfrm>
            <a:off x="7793947" y="432640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Овал 100"/>
          <p:cNvSpPr/>
          <p:nvPr/>
        </p:nvSpPr>
        <p:spPr>
          <a:xfrm>
            <a:off x="7880135" y="432640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Овал 101"/>
          <p:cNvSpPr/>
          <p:nvPr/>
        </p:nvSpPr>
        <p:spPr>
          <a:xfrm>
            <a:off x="7962325" y="433125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/>
          <p:cNvSpPr/>
          <p:nvPr/>
        </p:nvSpPr>
        <p:spPr>
          <a:xfrm>
            <a:off x="7793947" y="423112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7880135" y="423112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Овал 104"/>
          <p:cNvSpPr/>
          <p:nvPr/>
        </p:nvSpPr>
        <p:spPr>
          <a:xfrm>
            <a:off x="7962325" y="423112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Овал 105"/>
          <p:cNvSpPr/>
          <p:nvPr/>
        </p:nvSpPr>
        <p:spPr>
          <a:xfrm>
            <a:off x="7800529" y="412929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/>
          <p:cNvSpPr/>
          <p:nvPr/>
        </p:nvSpPr>
        <p:spPr>
          <a:xfrm>
            <a:off x="7886717" y="412929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Овал 107"/>
          <p:cNvSpPr/>
          <p:nvPr/>
        </p:nvSpPr>
        <p:spPr>
          <a:xfrm>
            <a:off x="7968907" y="412929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Овал 108"/>
          <p:cNvSpPr/>
          <p:nvPr/>
        </p:nvSpPr>
        <p:spPr>
          <a:xfrm>
            <a:off x="7798919" y="401807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/>
          <p:cNvSpPr/>
          <p:nvPr/>
        </p:nvSpPr>
        <p:spPr>
          <a:xfrm>
            <a:off x="7885107" y="401807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вал 110"/>
          <p:cNvSpPr/>
          <p:nvPr/>
        </p:nvSpPr>
        <p:spPr>
          <a:xfrm>
            <a:off x="7967297" y="401807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Овал 111"/>
          <p:cNvSpPr/>
          <p:nvPr/>
        </p:nvSpPr>
        <p:spPr>
          <a:xfrm>
            <a:off x="7790541" y="391151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Овал 112"/>
          <p:cNvSpPr/>
          <p:nvPr/>
        </p:nvSpPr>
        <p:spPr>
          <a:xfrm>
            <a:off x="7876729" y="391151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Овал 113"/>
          <p:cNvSpPr/>
          <p:nvPr/>
        </p:nvSpPr>
        <p:spPr>
          <a:xfrm>
            <a:off x="7958919" y="391151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Овал 114"/>
          <p:cNvSpPr/>
          <p:nvPr/>
        </p:nvSpPr>
        <p:spPr>
          <a:xfrm>
            <a:off x="7816616" y="375765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Овал 115"/>
          <p:cNvSpPr/>
          <p:nvPr/>
        </p:nvSpPr>
        <p:spPr>
          <a:xfrm>
            <a:off x="7890428" y="365109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Овал 116"/>
          <p:cNvSpPr/>
          <p:nvPr/>
        </p:nvSpPr>
        <p:spPr>
          <a:xfrm>
            <a:off x="7944241" y="375357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Овал 117"/>
          <p:cNvSpPr/>
          <p:nvPr/>
        </p:nvSpPr>
        <p:spPr>
          <a:xfrm>
            <a:off x="8018053" y="364701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Овал 118"/>
          <p:cNvSpPr/>
          <p:nvPr/>
        </p:nvSpPr>
        <p:spPr>
          <a:xfrm>
            <a:off x="8050312" y="379815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Овал 119"/>
          <p:cNvSpPr/>
          <p:nvPr/>
        </p:nvSpPr>
        <p:spPr>
          <a:xfrm>
            <a:off x="8124124" y="369159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Овал 120"/>
          <p:cNvSpPr/>
          <p:nvPr/>
        </p:nvSpPr>
        <p:spPr>
          <a:xfrm>
            <a:off x="8217157" y="376005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Овал 121"/>
          <p:cNvSpPr/>
          <p:nvPr/>
        </p:nvSpPr>
        <p:spPr>
          <a:xfrm>
            <a:off x="8290969" y="365349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Овал 122"/>
          <p:cNvSpPr/>
          <p:nvPr/>
        </p:nvSpPr>
        <p:spPr>
          <a:xfrm>
            <a:off x="8206347" y="361702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Овал 123"/>
          <p:cNvSpPr/>
          <p:nvPr/>
        </p:nvSpPr>
        <p:spPr>
          <a:xfrm>
            <a:off x="8280159" y="351046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Овал 124"/>
          <p:cNvSpPr/>
          <p:nvPr/>
        </p:nvSpPr>
        <p:spPr>
          <a:xfrm>
            <a:off x="8307802" y="373769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Овал 125"/>
          <p:cNvSpPr/>
          <p:nvPr/>
        </p:nvSpPr>
        <p:spPr>
          <a:xfrm>
            <a:off x="8381614" y="363113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Овал 126"/>
          <p:cNvSpPr/>
          <p:nvPr/>
        </p:nvSpPr>
        <p:spPr>
          <a:xfrm>
            <a:off x="8496344" y="359078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8570156" y="34842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Овал 128"/>
          <p:cNvSpPr/>
          <p:nvPr/>
        </p:nvSpPr>
        <p:spPr>
          <a:xfrm>
            <a:off x="8497123" y="341308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8570935" y="330652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Овал 130"/>
          <p:cNvSpPr/>
          <p:nvPr/>
        </p:nvSpPr>
        <p:spPr>
          <a:xfrm>
            <a:off x="8523018" y="325027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Овал 131"/>
          <p:cNvSpPr/>
          <p:nvPr/>
        </p:nvSpPr>
        <p:spPr>
          <a:xfrm>
            <a:off x="8596830" y="3143715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7886917" y="382754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/>
          <p:nvPr/>
        </p:nvSpPr>
        <p:spPr>
          <a:xfrm>
            <a:off x="8094683" y="357396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Овал 134"/>
          <p:cNvSpPr/>
          <p:nvPr/>
        </p:nvSpPr>
        <p:spPr>
          <a:xfrm>
            <a:off x="8372917" y="355901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Овал 135"/>
          <p:cNvSpPr/>
          <p:nvPr/>
        </p:nvSpPr>
        <p:spPr>
          <a:xfrm>
            <a:off x="8712850" y="3523797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Овал 136"/>
          <p:cNvSpPr/>
          <p:nvPr/>
        </p:nvSpPr>
        <p:spPr>
          <a:xfrm>
            <a:off x="8750225" y="343290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Овал 137"/>
          <p:cNvSpPr/>
          <p:nvPr/>
        </p:nvSpPr>
        <p:spPr>
          <a:xfrm>
            <a:off x="8629080" y="341308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вал 138"/>
          <p:cNvSpPr/>
          <p:nvPr/>
        </p:nvSpPr>
        <p:spPr>
          <a:xfrm>
            <a:off x="8724072" y="3204351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Овал 139"/>
          <p:cNvSpPr/>
          <p:nvPr/>
        </p:nvSpPr>
        <p:spPr>
          <a:xfrm>
            <a:off x="8796189" y="327324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Овал 140"/>
          <p:cNvSpPr/>
          <p:nvPr/>
        </p:nvSpPr>
        <p:spPr>
          <a:xfrm>
            <a:off x="8882917" y="325703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Овал 141"/>
          <p:cNvSpPr/>
          <p:nvPr/>
        </p:nvSpPr>
        <p:spPr>
          <a:xfrm>
            <a:off x="8785661" y="310556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Овал 142"/>
          <p:cNvSpPr/>
          <p:nvPr/>
        </p:nvSpPr>
        <p:spPr>
          <a:xfrm>
            <a:off x="8872389" y="308935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Овал 143"/>
          <p:cNvSpPr/>
          <p:nvPr/>
        </p:nvSpPr>
        <p:spPr>
          <a:xfrm>
            <a:off x="8903690" y="343632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Овал 144"/>
          <p:cNvSpPr/>
          <p:nvPr/>
        </p:nvSpPr>
        <p:spPr>
          <a:xfrm>
            <a:off x="8990418" y="342011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Овал 145"/>
          <p:cNvSpPr/>
          <p:nvPr/>
        </p:nvSpPr>
        <p:spPr>
          <a:xfrm>
            <a:off x="9032603" y="32693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Овал 146"/>
          <p:cNvSpPr/>
          <p:nvPr/>
        </p:nvSpPr>
        <p:spPr>
          <a:xfrm>
            <a:off x="9119331" y="325314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Овал 147"/>
          <p:cNvSpPr/>
          <p:nvPr/>
        </p:nvSpPr>
        <p:spPr>
          <a:xfrm>
            <a:off x="9175204" y="340096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Овал 148"/>
          <p:cNvSpPr/>
          <p:nvPr/>
        </p:nvSpPr>
        <p:spPr>
          <a:xfrm>
            <a:off x="9261932" y="338474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Овал 149"/>
          <p:cNvSpPr/>
          <p:nvPr/>
        </p:nvSpPr>
        <p:spPr>
          <a:xfrm>
            <a:off x="9050376" y="315188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Овал 150"/>
          <p:cNvSpPr/>
          <p:nvPr/>
        </p:nvSpPr>
        <p:spPr>
          <a:xfrm>
            <a:off x="9137104" y="313566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Овал 151"/>
          <p:cNvSpPr/>
          <p:nvPr/>
        </p:nvSpPr>
        <p:spPr>
          <a:xfrm>
            <a:off x="9463609" y="339633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Овал 152"/>
          <p:cNvSpPr/>
          <p:nvPr/>
        </p:nvSpPr>
        <p:spPr>
          <a:xfrm>
            <a:off x="9550337" y="338012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Овал 153"/>
          <p:cNvSpPr/>
          <p:nvPr/>
        </p:nvSpPr>
        <p:spPr>
          <a:xfrm>
            <a:off x="9336736" y="326891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Овал 154"/>
          <p:cNvSpPr/>
          <p:nvPr/>
        </p:nvSpPr>
        <p:spPr>
          <a:xfrm>
            <a:off x="9423464" y="325269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Овал 155"/>
          <p:cNvSpPr/>
          <p:nvPr/>
        </p:nvSpPr>
        <p:spPr>
          <a:xfrm>
            <a:off x="9631210" y="328019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Овал 156"/>
          <p:cNvSpPr/>
          <p:nvPr/>
        </p:nvSpPr>
        <p:spPr>
          <a:xfrm>
            <a:off x="9717938" y="326398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Овал 157"/>
          <p:cNvSpPr/>
          <p:nvPr/>
        </p:nvSpPr>
        <p:spPr>
          <a:xfrm>
            <a:off x="9732243" y="339119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Овал 158"/>
          <p:cNvSpPr/>
          <p:nvPr/>
        </p:nvSpPr>
        <p:spPr>
          <a:xfrm>
            <a:off x="9818971" y="337498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Овал 159"/>
          <p:cNvSpPr/>
          <p:nvPr/>
        </p:nvSpPr>
        <p:spPr>
          <a:xfrm>
            <a:off x="9976968" y="32693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Овал 160"/>
          <p:cNvSpPr/>
          <p:nvPr/>
        </p:nvSpPr>
        <p:spPr>
          <a:xfrm>
            <a:off x="10063696" y="325314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Овал 161"/>
          <p:cNvSpPr/>
          <p:nvPr/>
        </p:nvSpPr>
        <p:spPr>
          <a:xfrm>
            <a:off x="10068270" y="342797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Овал 162"/>
          <p:cNvSpPr/>
          <p:nvPr/>
        </p:nvSpPr>
        <p:spPr>
          <a:xfrm>
            <a:off x="10154998" y="341175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Овал 163"/>
          <p:cNvSpPr/>
          <p:nvPr/>
        </p:nvSpPr>
        <p:spPr>
          <a:xfrm>
            <a:off x="10266137" y="325595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Овал 164"/>
          <p:cNvSpPr/>
          <p:nvPr/>
        </p:nvSpPr>
        <p:spPr>
          <a:xfrm>
            <a:off x="10352865" y="323974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Овал 165"/>
          <p:cNvSpPr/>
          <p:nvPr/>
        </p:nvSpPr>
        <p:spPr>
          <a:xfrm>
            <a:off x="10395570" y="34231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Овал 166"/>
          <p:cNvSpPr/>
          <p:nvPr/>
        </p:nvSpPr>
        <p:spPr>
          <a:xfrm>
            <a:off x="10482298" y="340694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Овал 167"/>
          <p:cNvSpPr/>
          <p:nvPr/>
        </p:nvSpPr>
        <p:spPr>
          <a:xfrm>
            <a:off x="10532170" y="3301049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Овал 168"/>
          <p:cNvSpPr/>
          <p:nvPr/>
        </p:nvSpPr>
        <p:spPr>
          <a:xfrm>
            <a:off x="10618898" y="3284834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Овал 169"/>
          <p:cNvSpPr/>
          <p:nvPr/>
        </p:nvSpPr>
        <p:spPr>
          <a:xfrm>
            <a:off x="10683605" y="344415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Овал 170"/>
          <p:cNvSpPr/>
          <p:nvPr/>
        </p:nvSpPr>
        <p:spPr>
          <a:xfrm>
            <a:off x="10770333" y="342793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Овал 171"/>
          <p:cNvSpPr/>
          <p:nvPr/>
        </p:nvSpPr>
        <p:spPr>
          <a:xfrm>
            <a:off x="10759805" y="3193947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Овал 172"/>
          <p:cNvSpPr/>
          <p:nvPr/>
        </p:nvSpPr>
        <p:spPr>
          <a:xfrm>
            <a:off x="10846533" y="3177732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Овал 173"/>
          <p:cNvSpPr/>
          <p:nvPr/>
        </p:nvSpPr>
        <p:spPr>
          <a:xfrm>
            <a:off x="10901524" y="332610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Овал 174"/>
          <p:cNvSpPr/>
          <p:nvPr/>
        </p:nvSpPr>
        <p:spPr>
          <a:xfrm>
            <a:off x="10988252" y="330988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Овал 175"/>
          <p:cNvSpPr/>
          <p:nvPr/>
        </p:nvSpPr>
        <p:spPr>
          <a:xfrm>
            <a:off x="11044776" y="344734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Овал 176"/>
          <p:cNvSpPr/>
          <p:nvPr/>
        </p:nvSpPr>
        <p:spPr>
          <a:xfrm>
            <a:off x="11131504" y="343113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Овал 177"/>
          <p:cNvSpPr/>
          <p:nvPr/>
        </p:nvSpPr>
        <p:spPr>
          <a:xfrm>
            <a:off x="11146353" y="321937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Овал 178"/>
          <p:cNvSpPr/>
          <p:nvPr/>
        </p:nvSpPr>
        <p:spPr>
          <a:xfrm>
            <a:off x="11233081" y="320316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Овал 179"/>
          <p:cNvSpPr/>
          <p:nvPr/>
        </p:nvSpPr>
        <p:spPr>
          <a:xfrm>
            <a:off x="11329747" y="3360838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Овал 180"/>
          <p:cNvSpPr/>
          <p:nvPr/>
        </p:nvSpPr>
        <p:spPr>
          <a:xfrm>
            <a:off x="11416475" y="3344623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2" name="Овал 181"/>
          <p:cNvSpPr/>
          <p:nvPr/>
        </p:nvSpPr>
        <p:spPr>
          <a:xfrm>
            <a:off x="11415819" y="3482250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Овал 182"/>
          <p:cNvSpPr/>
          <p:nvPr/>
        </p:nvSpPr>
        <p:spPr>
          <a:xfrm>
            <a:off x="11502547" y="3466035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" name="Овал 183"/>
          <p:cNvSpPr/>
          <p:nvPr/>
        </p:nvSpPr>
        <p:spPr>
          <a:xfrm>
            <a:off x="11365283" y="322284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5" name="Овал 184"/>
          <p:cNvSpPr/>
          <p:nvPr/>
        </p:nvSpPr>
        <p:spPr>
          <a:xfrm>
            <a:off x="11452011" y="320663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6" name="Овал 185"/>
          <p:cNvSpPr/>
          <p:nvPr/>
        </p:nvSpPr>
        <p:spPr>
          <a:xfrm>
            <a:off x="11660096" y="328800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7" name="Овал 186"/>
          <p:cNvSpPr/>
          <p:nvPr/>
        </p:nvSpPr>
        <p:spPr>
          <a:xfrm>
            <a:off x="11746824" y="327178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Овал 187"/>
          <p:cNvSpPr/>
          <p:nvPr/>
        </p:nvSpPr>
        <p:spPr>
          <a:xfrm>
            <a:off x="11670707" y="3466071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Овал 188"/>
          <p:cNvSpPr/>
          <p:nvPr/>
        </p:nvSpPr>
        <p:spPr>
          <a:xfrm>
            <a:off x="11757435" y="3449856"/>
            <a:ext cx="76200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Овал 189"/>
          <p:cNvSpPr/>
          <p:nvPr/>
        </p:nvSpPr>
        <p:spPr>
          <a:xfrm>
            <a:off x="8839678" y="335790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Овал 190"/>
          <p:cNvSpPr/>
          <p:nvPr/>
        </p:nvSpPr>
        <p:spPr>
          <a:xfrm>
            <a:off x="8921868" y="335790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2" name="Овал 191"/>
          <p:cNvSpPr/>
          <p:nvPr/>
        </p:nvSpPr>
        <p:spPr>
          <a:xfrm>
            <a:off x="8891076" y="317972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Овал 192"/>
          <p:cNvSpPr/>
          <p:nvPr/>
        </p:nvSpPr>
        <p:spPr>
          <a:xfrm>
            <a:off x="8973266" y="317972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Овал 193"/>
          <p:cNvSpPr/>
          <p:nvPr/>
        </p:nvSpPr>
        <p:spPr>
          <a:xfrm>
            <a:off x="9099366" y="332539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Овал 194"/>
          <p:cNvSpPr/>
          <p:nvPr/>
        </p:nvSpPr>
        <p:spPr>
          <a:xfrm>
            <a:off x="9181556" y="332539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6" name="Овал 195"/>
          <p:cNvSpPr/>
          <p:nvPr/>
        </p:nvSpPr>
        <p:spPr>
          <a:xfrm>
            <a:off x="9216262" y="31961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7" name="Овал 196"/>
          <p:cNvSpPr/>
          <p:nvPr/>
        </p:nvSpPr>
        <p:spPr>
          <a:xfrm>
            <a:off x="9298452" y="31961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8" name="Овал 197"/>
          <p:cNvSpPr/>
          <p:nvPr/>
        </p:nvSpPr>
        <p:spPr>
          <a:xfrm>
            <a:off x="9304681" y="344038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Овал 198"/>
          <p:cNvSpPr/>
          <p:nvPr/>
        </p:nvSpPr>
        <p:spPr>
          <a:xfrm>
            <a:off x="9386871" y="344038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Овал 199"/>
          <p:cNvSpPr/>
          <p:nvPr/>
        </p:nvSpPr>
        <p:spPr>
          <a:xfrm>
            <a:off x="9442807" y="331392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Овал 200"/>
          <p:cNvSpPr/>
          <p:nvPr/>
        </p:nvSpPr>
        <p:spPr>
          <a:xfrm>
            <a:off x="9524997" y="3313924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Овал 201"/>
          <p:cNvSpPr/>
          <p:nvPr/>
        </p:nvSpPr>
        <p:spPr>
          <a:xfrm>
            <a:off x="9656706" y="334462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Овал 202"/>
          <p:cNvSpPr/>
          <p:nvPr/>
        </p:nvSpPr>
        <p:spPr>
          <a:xfrm>
            <a:off x="9738896" y="334462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Овал 203"/>
          <p:cNvSpPr/>
          <p:nvPr/>
        </p:nvSpPr>
        <p:spPr>
          <a:xfrm>
            <a:off x="9824460" y="325314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Овал 204"/>
          <p:cNvSpPr/>
          <p:nvPr/>
        </p:nvSpPr>
        <p:spPr>
          <a:xfrm>
            <a:off x="9906650" y="3253140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Овал 205"/>
          <p:cNvSpPr/>
          <p:nvPr/>
        </p:nvSpPr>
        <p:spPr>
          <a:xfrm>
            <a:off x="9968518" y="336418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" name="Овал 206"/>
          <p:cNvSpPr/>
          <p:nvPr/>
        </p:nvSpPr>
        <p:spPr>
          <a:xfrm>
            <a:off x="10050708" y="336418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Овал 207"/>
          <p:cNvSpPr/>
          <p:nvPr/>
        </p:nvSpPr>
        <p:spPr>
          <a:xfrm>
            <a:off x="10228868" y="336418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Овал 208"/>
          <p:cNvSpPr/>
          <p:nvPr/>
        </p:nvSpPr>
        <p:spPr>
          <a:xfrm>
            <a:off x="10311058" y="336418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Овал 209"/>
          <p:cNvSpPr/>
          <p:nvPr/>
        </p:nvSpPr>
        <p:spPr>
          <a:xfrm>
            <a:off x="10466377" y="321658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1" name="Овал 210"/>
          <p:cNvSpPr/>
          <p:nvPr/>
        </p:nvSpPr>
        <p:spPr>
          <a:xfrm>
            <a:off x="10548567" y="321658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2" name="Овал 211"/>
          <p:cNvSpPr/>
          <p:nvPr/>
        </p:nvSpPr>
        <p:spPr>
          <a:xfrm>
            <a:off x="10532329" y="335924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Овал 212"/>
          <p:cNvSpPr/>
          <p:nvPr/>
        </p:nvSpPr>
        <p:spPr>
          <a:xfrm>
            <a:off x="10614519" y="335924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4" name="Овал 213"/>
          <p:cNvSpPr/>
          <p:nvPr/>
        </p:nvSpPr>
        <p:spPr>
          <a:xfrm>
            <a:off x="10732410" y="325796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Овал 214"/>
          <p:cNvSpPr/>
          <p:nvPr/>
        </p:nvSpPr>
        <p:spPr>
          <a:xfrm>
            <a:off x="10814600" y="325796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6" name="Овал 215"/>
          <p:cNvSpPr/>
          <p:nvPr/>
        </p:nvSpPr>
        <p:spPr>
          <a:xfrm>
            <a:off x="10965528" y="31961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Овал 216"/>
          <p:cNvSpPr/>
          <p:nvPr/>
        </p:nvSpPr>
        <p:spPr>
          <a:xfrm>
            <a:off x="11047718" y="319612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8" name="Овал 217"/>
          <p:cNvSpPr/>
          <p:nvPr/>
        </p:nvSpPr>
        <p:spPr>
          <a:xfrm>
            <a:off x="10872518" y="342011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Овал 218"/>
          <p:cNvSpPr/>
          <p:nvPr/>
        </p:nvSpPr>
        <p:spPr>
          <a:xfrm>
            <a:off x="10954708" y="3420112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Овал 219"/>
          <p:cNvSpPr/>
          <p:nvPr/>
        </p:nvSpPr>
        <p:spPr>
          <a:xfrm>
            <a:off x="11101251" y="333193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Овал 220"/>
          <p:cNvSpPr/>
          <p:nvPr/>
        </p:nvSpPr>
        <p:spPr>
          <a:xfrm>
            <a:off x="11183441" y="333193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Овал 221"/>
          <p:cNvSpPr/>
          <p:nvPr/>
        </p:nvSpPr>
        <p:spPr>
          <a:xfrm>
            <a:off x="11252780" y="345371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3" name="Овал 222"/>
          <p:cNvSpPr/>
          <p:nvPr/>
        </p:nvSpPr>
        <p:spPr>
          <a:xfrm>
            <a:off x="11334970" y="3453713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Овал 223"/>
          <p:cNvSpPr/>
          <p:nvPr/>
        </p:nvSpPr>
        <p:spPr>
          <a:xfrm>
            <a:off x="11354694" y="328543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Овал 224"/>
          <p:cNvSpPr/>
          <p:nvPr/>
        </p:nvSpPr>
        <p:spPr>
          <a:xfrm>
            <a:off x="11436884" y="328543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6" name="Овал 225"/>
          <p:cNvSpPr/>
          <p:nvPr/>
        </p:nvSpPr>
        <p:spPr>
          <a:xfrm>
            <a:off x="11492421" y="315336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7" name="Овал 226"/>
          <p:cNvSpPr/>
          <p:nvPr/>
        </p:nvSpPr>
        <p:spPr>
          <a:xfrm>
            <a:off x="11574611" y="3153366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8" name="Овал 227"/>
          <p:cNvSpPr/>
          <p:nvPr/>
        </p:nvSpPr>
        <p:spPr>
          <a:xfrm>
            <a:off x="11552924" y="34069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9" name="Овал 228"/>
          <p:cNvSpPr/>
          <p:nvPr/>
        </p:nvSpPr>
        <p:spPr>
          <a:xfrm>
            <a:off x="11635114" y="3406948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0" name="Овал 229"/>
          <p:cNvSpPr/>
          <p:nvPr/>
        </p:nvSpPr>
        <p:spPr>
          <a:xfrm>
            <a:off x="11711321" y="319861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1" name="Овал 230"/>
          <p:cNvSpPr/>
          <p:nvPr/>
        </p:nvSpPr>
        <p:spPr>
          <a:xfrm>
            <a:off x="11793511" y="3198619"/>
            <a:ext cx="76200" cy="762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2" name="TextBox 231"/>
          <p:cNvSpPr txBox="1"/>
          <p:nvPr/>
        </p:nvSpPr>
        <p:spPr>
          <a:xfrm>
            <a:off x="6143496" y="2262465"/>
            <a:ext cx="2426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Высоконапорный газ</a:t>
            </a:r>
            <a:endParaRPr lang="ru-RU" dirty="0">
              <a:latin typeface="Candara" panose="020E0502030303020204" pitchFamily="34" charset="0"/>
            </a:endParaRPr>
          </a:p>
        </p:txBody>
      </p:sp>
      <p:cxnSp>
        <p:nvCxnSpPr>
          <p:cNvPr id="233" name="Прямая со стрелкой 232"/>
          <p:cNvCxnSpPr/>
          <p:nvPr/>
        </p:nvCxnSpPr>
        <p:spPr>
          <a:xfrm>
            <a:off x="6320463" y="3406457"/>
            <a:ext cx="490194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Прямая со стрелкой 233"/>
          <p:cNvCxnSpPr/>
          <p:nvPr/>
        </p:nvCxnSpPr>
        <p:spPr>
          <a:xfrm rot="-5400000">
            <a:off x="7666807" y="4739042"/>
            <a:ext cx="490194" cy="0"/>
          </a:xfrm>
          <a:prstGeom prst="straightConnector1">
            <a:avLst/>
          </a:prstGeom>
          <a:ln w="7620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TextBox 234"/>
          <p:cNvSpPr txBox="1"/>
          <p:nvPr/>
        </p:nvSpPr>
        <p:spPr>
          <a:xfrm>
            <a:off x="8013882" y="4558310"/>
            <a:ext cx="2147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Низконапорный газ</a:t>
            </a:r>
            <a:endParaRPr lang="ru-RU" dirty="0">
              <a:latin typeface="Candara" panose="020E0502030303020204" pitchFamily="34" charset="0"/>
            </a:endParaRPr>
          </a:p>
        </p:txBody>
      </p:sp>
      <p:cxnSp>
        <p:nvCxnSpPr>
          <p:cNvPr id="236" name="Прямая со стрелкой 235"/>
          <p:cNvCxnSpPr/>
          <p:nvPr/>
        </p:nvCxnSpPr>
        <p:spPr>
          <a:xfrm flipH="1">
            <a:off x="10408447" y="2431400"/>
            <a:ext cx="320" cy="6522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7" name="TextBox 236"/>
          <p:cNvSpPr txBox="1"/>
          <p:nvPr/>
        </p:nvSpPr>
        <p:spPr>
          <a:xfrm>
            <a:off x="9850585" y="2041699"/>
            <a:ext cx="132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Диффузор</a:t>
            </a:r>
            <a:endParaRPr lang="ru-RU" i="1" dirty="0">
              <a:latin typeface="Candara" panose="020E0502030303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499937" y="531058"/>
            <a:ext cx="5369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Зависимость </a:t>
            </a:r>
            <a:r>
              <a:rPr lang="ru-RU" sz="2000" b="1" u="sng" dirty="0" err="1" smtClean="0">
                <a:latin typeface="Candara" panose="020E0502030303020204" pitchFamily="34" charset="0"/>
              </a:rPr>
              <a:t>Коэф</a:t>
            </a:r>
            <a:r>
              <a:rPr lang="ru-RU" sz="2000" b="1" u="sng" dirty="0" smtClean="0">
                <a:latin typeface="Candara" panose="020E0502030303020204" pitchFamily="34" charset="0"/>
              </a:rPr>
              <a:t>. </a:t>
            </a:r>
            <a:r>
              <a:rPr lang="ru-RU" sz="2000" b="1" u="sng" dirty="0" err="1" smtClean="0">
                <a:latin typeface="Candara" panose="020E0502030303020204" pitchFamily="34" charset="0"/>
              </a:rPr>
              <a:t>Эжекции</a:t>
            </a:r>
            <a:r>
              <a:rPr lang="ru-RU" sz="2000" b="1" u="sng" dirty="0" smtClean="0">
                <a:latin typeface="Candara" panose="020E0502030303020204" pitchFamily="34" charset="0"/>
              </a:rPr>
              <a:t> от давления ВНГ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445982" y="3477990"/>
            <a:ext cx="5369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Зависимость </a:t>
            </a:r>
            <a:r>
              <a:rPr lang="ru-RU" sz="2000" b="1" u="sng" dirty="0" err="1" smtClean="0">
                <a:latin typeface="Candara" panose="020E0502030303020204" pitchFamily="34" charset="0"/>
              </a:rPr>
              <a:t>Коэф</a:t>
            </a:r>
            <a:r>
              <a:rPr lang="ru-RU" sz="2000" b="1" u="sng" dirty="0" smtClean="0">
                <a:latin typeface="Candara" panose="020E0502030303020204" pitchFamily="34" charset="0"/>
              </a:rPr>
              <a:t>. </a:t>
            </a:r>
            <a:r>
              <a:rPr lang="ru-RU" sz="2000" b="1" u="sng" dirty="0" err="1" smtClean="0">
                <a:latin typeface="Candara" panose="020E0502030303020204" pitchFamily="34" charset="0"/>
              </a:rPr>
              <a:t>Эжекции</a:t>
            </a:r>
            <a:r>
              <a:rPr lang="ru-RU" sz="2000" b="1" u="sng" dirty="0" smtClean="0">
                <a:latin typeface="Candara" panose="020E0502030303020204" pitchFamily="34" charset="0"/>
              </a:rPr>
              <a:t> от давления ННГ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32037" y="864435"/>
            <a:ext cx="5888426" cy="2275017"/>
            <a:chOff x="-262470" y="708138"/>
            <a:chExt cx="7430527" cy="2870814"/>
          </a:xfrm>
        </p:grpSpPr>
        <p:sp>
          <p:nvSpPr>
            <p:cNvPr id="4" name="TextBox 3"/>
            <p:cNvSpPr txBox="1"/>
            <p:nvPr/>
          </p:nvSpPr>
          <p:spPr>
            <a:xfrm>
              <a:off x="562890" y="2781437"/>
              <a:ext cx="201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8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481426" y="2311920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10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481426" y="1832618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12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476923" y="1363101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14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473541" y="912849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15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253" name="Прямая со стрелкой 252"/>
            <p:cNvCxnSpPr/>
            <p:nvPr/>
          </p:nvCxnSpPr>
          <p:spPr>
            <a:xfrm flipV="1">
              <a:off x="852964" y="797122"/>
              <a:ext cx="0" cy="24215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4" name="Прямая со стрелкой 253"/>
            <p:cNvCxnSpPr/>
            <p:nvPr/>
          </p:nvCxnSpPr>
          <p:spPr>
            <a:xfrm>
              <a:off x="852964" y="3218630"/>
              <a:ext cx="47406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7" name="TextBox 256"/>
            <p:cNvSpPr txBox="1"/>
            <p:nvPr/>
          </p:nvSpPr>
          <p:spPr>
            <a:xfrm>
              <a:off x="-262470" y="708138"/>
              <a:ext cx="959404" cy="815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Candara" panose="020E0502030303020204" pitchFamily="34" charset="0"/>
                </a:rPr>
                <a:t>P</a:t>
              </a:r>
              <a:r>
                <a:rPr lang="ru-RU" b="1" dirty="0" err="1">
                  <a:latin typeface="Candara" panose="020E0502030303020204" pitchFamily="34" charset="0"/>
                </a:rPr>
                <a:t>в</a:t>
              </a:r>
              <a:r>
                <a:rPr lang="ru-RU" b="1" dirty="0" err="1" smtClean="0">
                  <a:latin typeface="Candara" panose="020E0502030303020204" pitchFamily="34" charset="0"/>
                </a:rPr>
                <a:t>нг</a:t>
              </a:r>
              <a:r>
                <a:rPr lang="ru-RU" b="1" dirty="0" smtClean="0">
                  <a:latin typeface="Candara" panose="020E0502030303020204" pitchFamily="34" charset="0"/>
                </a:rPr>
                <a:t>, МПа</a:t>
              </a:r>
              <a:endParaRPr lang="ru-RU" b="1" dirty="0">
                <a:latin typeface="Candara" panose="020E0502030303020204" pitchFamily="34" charset="0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4572736" y="2723070"/>
              <a:ext cx="2079969" cy="466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Candara" panose="020E0502030303020204" pitchFamily="34" charset="0"/>
                </a:rPr>
                <a:t>Q, </a:t>
              </a:r>
              <a:r>
                <a:rPr lang="ru-RU" b="1" dirty="0" smtClean="0">
                  <a:latin typeface="Candara" panose="020E0502030303020204" pitchFamily="34" charset="0"/>
                </a:rPr>
                <a:t>тыс. м</a:t>
              </a:r>
              <a:r>
                <a:rPr lang="ru-RU" b="1" baseline="30000" dirty="0" smtClean="0">
                  <a:latin typeface="Candara" panose="020E0502030303020204" pitchFamily="34" charset="0"/>
                </a:rPr>
                <a:t>3</a:t>
              </a:r>
              <a:r>
                <a:rPr lang="en-US" b="1" dirty="0" smtClean="0">
                  <a:latin typeface="Candara" panose="020E0502030303020204" pitchFamily="34" charset="0"/>
                </a:rPr>
                <a:t>/</a:t>
              </a:r>
              <a:r>
                <a:rPr lang="ru-RU" b="1" dirty="0" err="1" smtClean="0">
                  <a:latin typeface="Candara" panose="020E0502030303020204" pitchFamily="34" charset="0"/>
                </a:rPr>
                <a:t>сут</a:t>
              </a:r>
              <a:endParaRPr lang="ru-RU" b="1" dirty="0">
                <a:latin typeface="Candara" panose="020E0502030303020204" pitchFamily="34" charset="0"/>
              </a:endParaRPr>
            </a:p>
          </p:txBody>
        </p:sp>
        <p:cxnSp>
          <p:nvCxnSpPr>
            <p:cNvPr id="262" name="Прямая соединительная линия 261"/>
            <p:cNvCxnSpPr/>
            <p:nvPr/>
          </p:nvCxnSpPr>
          <p:spPr>
            <a:xfrm flipV="1">
              <a:off x="4152347" y="1832618"/>
              <a:ext cx="363630" cy="41211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/>
            <p:cNvCxnSpPr/>
            <p:nvPr/>
          </p:nvCxnSpPr>
          <p:spPr>
            <a:xfrm>
              <a:off x="4515977" y="1832618"/>
              <a:ext cx="152801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5" name="TextBox 264"/>
            <p:cNvSpPr txBox="1"/>
            <p:nvPr/>
          </p:nvSpPr>
          <p:spPr>
            <a:xfrm>
              <a:off x="4464408" y="1417539"/>
              <a:ext cx="2703649" cy="466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 err="1" smtClean="0">
                  <a:latin typeface="Candara" panose="020E0502030303020204" pitchFamily="34" charset="0"/>
                </a:rPr>
                <a:t>Коэф</a:t>
              </a:r>
              <a:r>
                <a:rPr lang="ru-RU" i="1" dirty="0" smtClean="0">
                  <a:latin typeface="Candara" panose="020E0502030303020204" pitchFamily="34" charset="0"/>
                </a:rPr>
                <a:t>. </a:t>
              </a:r>
              <a:r>
                <a:rPr lang="ru-RU" i="1" dirty="0" err="1" smtClean="0">
                  <a:latin typeface="Candara" panose="020E0502030303020204" pitchFamily="34" charset="0"/>
                </a:rPr>
                <a:t>эжекции</a:t>
              </a:r>
              <a:endParaRPr lang="ru-RU" i="1" dirty="0">
                <a:latin typeface="Candara" panose="020E0502030303020204" pitchFamily="34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6" t="12597" r="21101" b="17581"/>
            <a:stretch/>
          </p:blipFill>
          <p:spPr>
            <a:xfrm>
              <a:off x="763514" y="952250"/>
              <a:ext cx="4022839" cy="2299998"/>
            </a:xfrm>
            <a:prstGeom prst="rect">
              <a:avLst/>
            </a:prstGeom>
          </p:spPr>
        </p:pic>
        <p:sp>
          <p:nvSpPr>
            <p:cNvPr id="255" name="TextBox 254"/>
            <p:cNvSpPr txBox="1"/>
            <p:nvPr/>
          </p:nvSpPr>
          <p:spPr>
            <a:xfrm>
              <a:off x="680358" y="3209620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1515950" y="3198619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20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2363470" y="3189984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andara" panose="020E0502030303020204" pitchFamily="34" charset="0"/>
                </a:rPr>
                <a:t>4</a:t>
              </a:r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3223312" y="3189984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andara" panose="020E0502030303020204" pitchFamily="34" charset="0"/>
                </a:rPr>
                <a:t>6</a:t>
              </a:r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4062499" y="3181768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andara" panose="020E0502030303020204" pitchFamily="34" charset="0"/>
                </a:rPr>
                <a:t>8</a:t>
              </a:r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42683" y="3915546"/>
            <a:ext cx="5622307" cy="2621030"/>
            <a:chOff x="-294889" y="3587362"/>
            <a:chExt cx="7183042" cy="3348620"/>
          </a:xfrm>
        </p:grpSpPr>
        <p:sp>
          <p:nvSpPr>
            <p:cNvPr id="246" name="TextBox 245"/>
            <p:cNvSpPr txBox="1"/>
            <p:nvPr/>
          </p:nvSpPr>
          <p:spPr>
            <a:xfrm>
              <a:off x="244934" y="6006058"/>
              <a:ext cx="699668" cy="471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2,5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564445" y="5338253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3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564445" y="4651998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andara" panose="020E0502030303020204" pitchFamily="34" charset="0"/>
                </a:rPr>
                <a:t>4</a:t>
              </a:r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541874" y="3995937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5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 flipV="1">
              <a:off x="847462" y="3655478"/>
              <a:ext cx="0" cy="293803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847462" y="6593509"/>
              <a:ext cx="47542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1" name="TextBox 250"/>
            <p:cNvSpPr txBox="1"/>
            <p:nvPr/>
          </p:nvSpPr>
          <p:spPr>
            <a:xfrm>
              <a:off x="-294889" y="3604196"/>
              <a:ext cx="1249871" cy="825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Candara" panose="020E0502030303020204" pitchFamily="34" charset="0"/>
                </a:rPr>
                <a:t>P</a:t>
              </a:r>
              <a:r>
                <a:rPr lang="ru-RU" b="1" dirty="0" err="1" smtClean="0">
                  <a:latin typeface="Candara" panose="020E0502030303020204" pitchFamily="34" charset="0"/>
                </a:rPr>
                <a:t>ннг</a:t>
              </a:r>
              <a:r>
                <a:rPr lang="ru-RU" b="1" dirty="0" smtClean="0">
                  <a:latin typeface="Candara" panose="020E0502030303020204" pitchFamily="34" charset="0"/>
                </a:rPr>
                <a:t>, МПа</a:t>
              </a:r>
              <a:endParaRPr lang="ru-RU" b="1" dirty="0">
                <a:latin typeface="Candara" panose="020E0502030303020204" pitchFamily="34" charset="0"/>
              </a:endParaRPr>
            </a:p>
          </p:txBody>
        </p:sp>
        <p:sp>
          <p:nvSpPr>
            <p:cNvPr id="252" name="TextBox 251"/>
            <p:cNvSpPr txBox="1"/>
            <p:nvPr/>
          </p:nvSpPr>
          <p:spPr>
            <a:xfrm>
              <a:off x="4616427" y="6094793"/>
              <a:ext cx="2271726" cy="471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Candara" panose="020E0502030303020204" pitchFamily="34" charset="0"/>
                </a:rPr>
                <a:t>Q, </a:t>
              </a:r>
              <a:r>
                <a:rPr lang="ru-RU" b="1" dirty="0" smtClean="0">
                  <a:latin typeface="Candara" panose="020E0502030303020204" pitchFamily="34" charset="0"/>
                </a:rPr>
                <a:t>тыс. м</a:t>
              </a:r>
              <a:r>
                <a:rPr lang="ru-RU" b="1" baseline="30000" dirty="0" smtClean="0">
                  <a:latin typeface="Candara" panose="020E0502030303020204" pitchFamily="34" charset="0"/>
                </a:rPr>
                <a:t>3</a:t>
              </a:r>
              <a:r>
                <a:rPr lang="en-US" b="1" dirty="0" smtClean="0">
                  <a:latin typeface="Candara" panose="020E0502030303020204" pitchFamily="34" charset="0"/>
                </a:rPr>
                <a:t>/</a:t>
              </a:r>
              <a:r>
                <a:rPr lang="ru-RU" b="1" dirty="0" err="1" smtClean="0">
                  <a:latin typeface="Candara" panose="020E0502030303020204" pitchFamily="34" charset="0"/>
                </a:rPr>
                <a:t>сут</a:t>
              </a:r>
              <a:endParaRPr lang="ru-RU" b="1" dirty="0">
                <a:latin typeface="Candara" panose="020E0502030303020204" pitchFamily="34" charset="0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801612" y="6566650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1637204" y="6555649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20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2556142" y="6547014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andara" panose="020E0502030303020204" pitchFamily="34" charset="0"/>
                </a:rPr>
                <a:t>4</a:t>
              </a:r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3543807" y="6547014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andara" panose="020E0502030303020204" pitchFamily="34" charset="0"/>
                </a:rPr>
                <a:t>6</a:t>
              </a:r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4550559" y="6547014"/>
              <a:ext cx="566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andara" panose="020E0502030303020204" pitchFamily="34" charset="0"/>
                </a:rPr>
                <a:t>8</a:t>
              </a:r>
              <a:r>
                <a:rPr lang="ru-RU" dirty="0" smtClean="0">
                  <a:latin typeface="Candara" panose="020E0502030303020204" pitchFamily="34" charset="0"/>
                </a:rPr>
                <a:t>0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3" y="3587362"/>
              <a:ext cx="5621489" cy="32135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465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59636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23944"/>
            <a:ext cx="11425306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ОБЛАСТИ ПРИМЕНЕНИЯ ЭЖЕКТОРОВ В НЕФТЕГАЗОВОЙ ОТРАСЛИ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0702" y="693374"/>
            <a:ext cx="1796530" cy="179653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381317" y="2593599"/>
            <a:ext cx="2215299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56246" y="488139"/>
            <a:ext cx="2365342" cy="2365342"/>
          </a:xfrm>
          <a:prstGeom prst="rect">
            <a:avLst/>
          </a:prstGeom>
        </p:spPr>
      </p:pic>
      <p:cxnSp>
        <p:nvCxnSpPr>
          <p:cNvPr id="50" name="Прямая соединительная линия 49"/>
          <p:cNvCxnSpPr/>
          <p:nvPr/>
        </p:nvCxnSpPr>
        <p:spPr>
          <a:xfrm>
            <a:off x="3406289" y="2595171"/>
            <a:ext cx="2215299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90602" y="657998"/>
            <a:ext cx="1830353" cy="1830353"/>
          </a:xfrm>
          <a:prstGeom prst="rect">
            <a:avLst/>
          </a:prstGeom>
        </p:spPr>
      </p:pic>
      <p:cxnSp>
        <p:nvCxnSpPr>
          <p:cNvPr id="51" name="Прямая соединительная линия 50"/>
          <p:cNvCxnSpPr/>
          <p:nvPr/>
        </p:nvCxnSpPr>
        <p:spPr>
          <a:xfrm>
            <a:off x="6298128" y="2592046"/>
            <a:ext cx="2215299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9383485" y="2593599"/>
            <a:ext cx="2215299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26841" y="2642384"/>
            <a:ext cx="1276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Бурение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2961" y="2592046"/>
            <a:ext cx="3066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Одновременно раздельная эксплуатация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94436" y="2592046"/>
            <a:ext cx="2510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Водогазовое воздействие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819625" y="2694912"/>
            <a:ext cx="1461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Сеть сбора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50627" y="654060"/>
            <a:ext cx="1838227" cy="183822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45919" y="3417694"/>
            <a:ext cx="2461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err="1" smtClean="0">
                <a:solidFill>
                  <a:srgbClr val="000000"/>
                </a:solidFill>
                <a:latin typeface="Candara" panose="020E0502030303020204" pitchFamily="34" charset="0"/>
              </a:rPr>
              <a:t>Эжекторный</a:t>
            </a:r>
            <a:r>
              <a:rPr lang="ru-RU" sz="1600" i="1" dirty="0" smtClean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lang="ru-RU" sz="1600" i="1" dirty="0">
                <a:solidFill>
                  <a:srgbClr val="000000"/>
                </a:solidFill>
                <a:latin typeface="Candara" panose="020E0502030303020204" pitchFamily="34" charset="0"/>
              </a:rPr>
              <a:t>насос для откачки пластовой воды из </a:t>
            </a:r>
            <a:r>
              <a:rPr lang="ru-RU" sz="1600" i="1" dirty="0" smtClean="0">
                <a:solidFill>
                  <a:srgbClr val="000000"/>
                </a:solidFill>
                <a:latin typeface="Candara" panose="020E0502030303020204" pitchFamily="34" charset="0"/>
              </a:rPr>
              <a:t>скважины</a:t>
            </a:r>
            <a:endParaRPr lang="ru-RU" sz="1600" i="1" dirty="0">
              <a:latin typeface="Candara" panose="020E0502030303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040805" y="3398594"/>
            <a:ext cx="3068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>
                <a:solidFill>
                  <a:srgbClr val="000000"/>
                </a:solidFill>
                <a:latin typeface="Candara" panose="020E0502030303020204" pitchFamily="34" charset="0"/>
              </a:rPr>
              <a:t>Повышение эффективности УЭЦН с </a:t>
            </a:r>
            <a:r>
              <a:rPr lang="ru-RU" sz="1600" i="1" dirty="0" err="1" smtClean="0">
                <a:solidFill>
                  <a:srgbClr val="000000"/>
                </a:solidFill>
                <a:latin typeface="Candara" panose="020E0502030303020204" pitchFamily="34" charset="0"/>
              </a:rPr>
              <a:t>примененим</a:t>
            </a:r>
            <a:r>
              <a:rPr lang="ru-RU" sz="1600" i="1" dirty="0" smtClean="0">
                <a:solidFill>
                  <a:srgbClr val="000000"/>
                </a:solidFill>
                <a:latin typeface="Candara" panose="020E0502030303020204" pitchFamily="34" charset="0"/>
              </a:rPr>
              <a:t> струйных насосов</a:t>
            </a:r>
            <a:endParaRPr lang="ru-RU" sz="1600" i="1" dirty="0">
              <a:latin typeface="Candara" panose="020E05020303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781" y="4825820"/>
            <a:ext cx="2396058" cy="107721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Экономия до </a:t>
            </a:r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25</a:t>
            </a:r>
            <a:r>
              <a:rPr lang="ru-RU" sz="2800" dirty="0" smtClean="0">
                <a:latin typeface="Candara" panose="020E0502030303020204" pitchFamily="34" charset="0"/>
              </a:rPr>
              <a:t> млн. руб.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285368" y="4611453"/>
            <a:ext cx="2776432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latin typeface="Candara" panose="020E0502030303020204" pitchFamily="34" charset="0"/>
              </a:rPr>
              <a:t>Хултурское</a:t>
            </a:r>
            <a:r>
              <a:rPr lang="ru-RU" sz="2400" dirty="0" smtClean="0">
                <a:latin typeface="Candara" panose="020E0502030303020204" pitchFamily="34" charset="0"/>
              </a:rPr>
              <a:t> месторождение</a:t>
            </a:r>
          </a:p>
          <a:p>
            <a:r>
              <a:rPr lang="ru-RU" sz="28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+</a:t>
            </a:r>
            <a:r>
              <a:rPr lang="ru-RU" sz="2800" dirty="0" smtClean="0">
                <a:latin typeface="Candara" panose="020E0502030303020204" pitchFamily="34" charset="0"/>
              </a:rPr>
              <a:t> </a:t>
            </a:r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14,7</a:t>
            </a:r>
            <a:r>
              <a:rPr lang="ru-RU" sz="2800" dirty="0" smtClean="0">
                <a:latin typeface="Candara" panose="020E0502030303020204" pitchFamily="34" charset="0"/>
              </a:rPr>
              <a:t> т</a:t>
            </a:r>
            <a:r>
              <a:rPr lang="en-US" sz="2800" dirty="0" smtClean="0">
                <a:latin typeface="Candara" panose="020E0502030303020204" pitchFamily="34" charset="0"/>
              </a:rPr>
              <a:t>/</a:t>
            </a:r>
            <a:r>
              <a:rPr lang="ru-RU" sz="2800" dirty="0" err="1" smtClean="0">
                <a:latin typeface="Candara" panose="020E0502030303020204" pitchFamily="34" charset="0"/>
              </a:rPr>
              <a:t>сут</a:t>
            </a:r>
            <a:r>
              <a:rPr lang="ru-RU" sz="2800" dirty="0" smtClean="0">
                <a:latin typeface="Candara" panose="020E0502030303020204" pitchFamily="34" charset="0"/>
              </a:rPr>
              <a:t> 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87968" y="4611453"/>
            <a:ext cx="2537555" cy="1384995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186284" y="4611452"/>
            <a:ext cx="2537555" cy="1384995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6524181" y="4752330"/>
            <a:ext cx="2776432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ndara" panose="020E0502030303020204" pitchFamily="34" charset="0"/>
              </a:rPr>
              <a:t>Средний дебит</a:t>
            </a:r>
          </a:p>
          <a:p>
            <a:r>
              <a:rPr lang="ru-RU" sz="28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+</a:t>
            </a:r>
            <a:r>
              <a:rPr lang="ru-RU" sz="2800" dirty="0" smtClean="0">
                <a:latin typeface="Candara" panose="020E0502030303020204" pitchFamily="34" charset="0"/>
              </a:rPr>
              <a:t> </a:t>
            </a:r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0,6</a:t>
            </a:r>
            <a:r>
              <a:rPr lang="ru-RU" sz="2800" dirty="0" smtClean="0">
                <a:latin typeface="Candara" panose="020E0502030303020204" pitchFamily="34" charset="0"/>
              </a:rPr>
              <a:t> т</a:t>
            </a:r>
            <a:r>
              <a:rPr lang="en-US" sz="2800" dirty="0" smtClean="0">
                <a:latin typeface="Candara" panose="020E0502030303020204" pitchFamily="34" charset="0"/>
              </a:rPr>
              <a:t>/</a:t>
            </a:r>
            <a:r>
              <a:rPr lang="ru-RU" sz="2800" dirty="0" err="1" smtClean="0">
                <a:latin typeface="Candara" panose="020E0502030303020204" pitchFamily="34" charset="0"/>
              </a:rPr>
              <a:t>сут</a:t>
            </a:r>
            <a:r>
              <a:rPr lang="ru-RU" sz="2800" dirty="0" smtClean="0">
                <a:latin typeface="Candara" panose="020E0502030303020204" pitchFamily="34" charset="0"/>
              </a:rPr>
              <a:t> 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371617" y="4611452"/>
            <a:ext cx="2537555" cy="1384995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09220" y="3417694"/>
            <a:ext cx="26332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>
                <a:latin typeface="Candara" panose="020E0502030303020204" pitchFamily="34" charset="0"/>
              </a:rPr>
              <a:t>З</a:t>
            </a:r>
            <a:r>
              <a:rPr lang="ru-RU" sz="1600" i="1" dirty="0" smtClean="0">
                <a:latin typeface="Candara" panose="020E0502030303020204" pitchFamily="34" charset="0"/>
              </a:rPr>
              <a:t>акачка </a:t>
            </a:r>
            <a:r>
              <a:rPr lang="ru-RU" sz="1600" i="1" dirty="0">
                <a:latin typeface="Candara" panose="020E0502030303020204" pitchFamily="34" charset="0"/>
              </a:rPr>
              <a:t>водогазовых смесей в пласт с использованием насосов и эжекторов</a:t>
            </a:r>
            <a:endParaRPr lang="ru-RU" i="1" dirty="0">
              <a:latin typeface="Candara" panose="020E0502030303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295267" y="3465513"/>
            <a:ext cx="26332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>
                <a:latin typeface="Candara" panose="020E0502030303020204" pitchFamily="34" charset="0"/>
              </a:rPr>
              <a:t>Использование энергии ВНГ для увеличения добычи ННГ</a:t>
            </a:r>
            <a:endParaRPr lang="ru-RU" i="1" dirty="0">
              <a:latin typeface="Candara" panose="020E0502030303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9415568" y="4612674"/>
            <a:ext cx="2776432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ndara" panose="020E0502030303020204" pitchFamily="34" charset="0"/>
              </a:rPr>
              <a:t>Увеличение добычи ННГ</a:t>
            </a:r>
          </a:p>
          <a:p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+ 20 – 30%</a:t>
            </a:r>
            <a:endParaRPr lang="ru-RU" sz="3600" dirty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318168" y="4612674"/>
            <a:ext cx="2537555" cy="1384995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28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Применение </a:t>
            </a:r>
            <a:r>
              <a:rPr lang="ru-RU" sz="2400" b="1" cap="all" dirty="0" err="1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ЭжЕКТОРОВ</a:t>
            </a: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В СИСТЕМЕ СБОРА ПРИРОДНОГО ГАЗА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20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grpSp>
        <p:nvGrpSpPr>
          <p:cNvPr id="91" name="Группа 90"/>
          <p:cNvGrpSpPr/>
          <p:nvPr/>
        </p:nvGrpSpPr>
        <p:grpSpPr>
          <a:xfrm>
            <a:off x="59958" y="1280788"/>
            <a:ext cx="5642809" cy="2471377"/>
            <a:chOff x="-716912" y="684429"/>
            <a:chExt cx="6496396" cy="3102601"/>
          </a:xfrm>
        </p:grpSpPr>
        <p:sp>
          <p:nvSpPr>
            <p:cNvPr id="8" name="Овал 7"/>
            <p:cNvSpPr/>
            <p:nvPr/>
          </p:nvSpPr>
          <p:spPr>
            <a:xfrm>
              <a:off x="1799722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201203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658403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93093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/>
            <p:cNvCxnSpPr>
              <a:stCxn id="8" idx="0"/>
            </p:cNvCxnSpPr>
            <p:nvPr/>
          </p:nvCxnSpPr>
          <p:spPr>
            <a:xfrm flipH="1" flipV="1">
              <a:off x="1879849" y="3111949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 flipV="1">
              <a:off x="2281330" y="3111948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H="1" flipV="1">
              <a:off x="2738529" y="3111947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 flipV="1">
              <a:off x="3173514" y="3111946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1879849" y="3112918"/>
              <a:ext cx="1293371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V="1">
              <a:off x="2526534" y="2755333"/>
              <a:ext cx="0" cy="3566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H="1" flipV="1">
              <a:off x="2526535" y="2412978"/>
              <a:ext cx="1" cy="357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Овал 45"/>
            <p:cNvSpPr/>
            <p:nvPr/>
          </p:nvSpPr>
          <p:spPr>
            <a:xfrm>
              <a:off x="373258" y="1272906"/>
              <a:ext cx="160255" cy="160255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0" name="Прямая со стрелкой 29"/>
            <p:cNvCxnSpPr>
              <a:stCxn id="46" idx="6"/>
            </p:cNvCxnSpPr>
            <p:nvPr/>
          </p:nvCxnSpPr>
          <p:spPr>
            <a:xfrm flipV="1">
              <a:off x="533513" y="1353033"/>
              <a:ext cx="603818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149523" y="1353033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1579134" y="1352799"/>
              <a:ext cx="1" cy="5460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579134" y="1854200"/>
              <a:ext cx="0" cy="3765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 flipH="1">
              <a:off x="1568815" y="2231678"/>
              <a:ext cx="782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flipH="1">
              <a:off x="2848310" y="2230720"/>
              <a:ext cx="782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3639985" y="1349531"/>
              <a:ext cx="0" cy="46714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 flipV="1">
              <a:off x="3639985" y="1785924"/>
              <a:ext cx="1" cy="4511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Группа 65"/>
            <p:cNvGrpSpPr/>
            <p:nvPr/>
          </p:nvGrpSpPr>
          <p:grpSpPr>
            <a:xfrm>
              <a:off x="2467106" y="1077802"/>
              <a:ext cx="289047" cy="345305"/>
              <a:chOff x="2586816" y="3011516"/>
              <a:chExt cx="374189" cy="447019"/>
            </a:xfrm>
          </p:grpSpPr>
          <p:sp>
            <p:nvSpPr>
              <p:cNvPr id="44" name="Равнобедренный треугольник 43"/>
              <p:cNvSpPr/>
              <p:nvPr/>
            </p:nvSpPr>
            <p:spPr>
              <a:xfrm rot="5400000">
                <a:off x="2572512" y="3265438"/>
                <a:ext cx="207401" cy="178794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Равнобедренный треугольник 64"/>
              <p:cNvSpPr/>
              <p:nvPr/>
            </p:nvSpPr>
            <p:spPr>
              <a:xfrm rot="-5400000">
                <a:off x="2767907" y="3265438"/>
                <a:ext cx="207401" cy="178794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7" name="Прямая соединительная линия 46"/>
              <p:cNvCxnSpPr/>
              <p:nvPr/>
            </p:nvCxnSpPr>
            <p:spPr>
              <a:xfrm flipH="1" flipV="1">
                <a:off x="2773909" y="3144260"/>
                <a:ext cx="1" cy="21374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Овал 49"/>
              <p:cNvSpPr/>
              <p:nvPr/>
            </p:nvSpPr>
            <p:spPr>
              <a:xfrm>
                <a:off x="2607931" y="3011516"/>
                <a:ext cx="331956" cy="147117"/>
              </a:xfrm>
              <a:custGeom>
                <a:avLst/>
                <a:gdLst>
                  <a:gd name="connsiteX0" fmla="*/ 0 w 268605"/>
                  <a:gd name="connsiteY0" fmla="*/ 134303 h 268605"/>
                  <a:gd name="connsiteX1" fmla="*/ 134303 w 268605"/>
                  <a:gd name="connsiteY1" fmla="*/ 0 h 268605"/>
                  <a:gd name="connsiteX2" fmla="*/ 268606 w 268605"/>
                  <a:gd name="connsiteY2" fmla="*/ 134303 h 268605"/>
                  <a:gd name="connsiteX3" fmla="*/ 134303 w 268605"/>
                  <a:gd name="connsiteY3" fmla="*/ 268606 h 268605"/>
                  <a:gd name="connsiteX4" fmla="*/ 0 w 268605"/>
                  <a:gd name="connsiteY4" fmla="*/ 134303 h 268605"/>
                  <a:gd name="connsiteX0" fmla="*/ 1 w 268607"/>
                  <a:gd name="connsiteY0" fmla="*/ 134303 h 167517"/>
                  <a:gd name="connsiteX1" fmla="*/ 134304 w 268607"/>
                  <a:gd name="connsiteY1" fmla="*/ 0 h 167517"/>
                  <a:gd name="connsiteX2" fmla="*/ 268607 w 268607"/>
                  <a:gd name="connsiteY2" fmla="*/ 134303 h 167517"/>
                  <a:gd name="connsiteX3" fmla="*/ 132399 w 268607"/>
                  <a:gd name="connsiteY3" fmla="*/ 135256 h 167517"/>
                  <a:gd name="connsiteX4" fmla="*/ 1 w 268607"/>
                  <a:gd name="connsiteY4" fmla="*/ 134303 h 167517"/>
                  <a:gd name="connsiteX0" fmla="*/ 1 w 268607"/>
                  <a:gd name="connsiteY0" fmla="*/ 134303 h 167092"/>
                  <a:gd name="connsiteX1" fmla="*/ 134304 w 268607"/>
                  <a:gd name="connsiteY1" fmla="*/ 0 h 167092"/>
                  <a:gd name="connsiteX2" fmla="*/ 268607 w 268607"/>
                  <a:gd name="connsiteY2" fmla="*/ 134303 h 167092"/>
                  <a:gd name="connsiteX3" fmla="*/ 132399 w 268607"/>
                  <a:gd name="connsiteY3" fmla="*/ 135256 h 167092"/>
                  <a:gd name="connsiteX4" fmla="*/ 1 w 268607"/>
                  <a:gd name="connsiteY4" fmla="*/ 134303 h 167092"/>
                  <a:gd name="connsiteX0" fmla="*/ 1 w 306707"/>
                  <a:gd name="connsiteY0" fmla="*/ 134868 h 146506"/>
                  <a:gd name="connsiteX1" fmla="*/ 134304 w 306707"/>
                  <a:gd name="connsiteY1" fmla="*/ 565 h 146506"/>
                  <a:gd name="connsiteX2" fmla="*/ 306707 w 306707"/>
                  <a:gd name="connsiteY2" fmla="*/ 102483 h 146506"/>
                  <a:gd name="connsiteX3" fmla="*/ 132399 w 306707"/>
                  <a:gd name="connsiteY3" fmla="*/ 135821 h 146506"/>
                  <a:gd name="connsiteX4" fmla="*/ 1 w 306707"/>
                  <a:gd name="connsiteY4" fmla="*/ 134868 h 146506"/>
                  <a:gd name="connsiteX0" fmla="*/ 6875 w 313581"/>
                  <a:gd name="connsiteY0" fmla="*/ 135947 h 146233"/>
                  <a:gd name="connsiteX1" fmla="*/ 31640 w 313581"/>
                  <a:gd name="connsiteY1" fmla="*/ 47365 h 146233"/>
                  <a:gd name="connsiteX2" fmla="*/ 141178 w 313581"/>
                  <a:gd name="connsiteY2" fmla="*/ 1644 h 146233"/>
                  <a:gd name="connsiteX3" fmla="*/ 313581 w 313581"/>
                  <a:gd name="connsiteY3" fmla="*/ 103562 h 146233"/>
                  <a:gd name="connsiteX4" fmla="*/ 139273 w 313581"/>
                  <a:gd name="connsiteY4" fmla="*/ 136900 h 146233"/>
                  <a:gd name="connsiteX5" fmla="*/ 6875 w 313581"/>
                  <a:gd name="connsiteY5" fmla="*/ 135947 h 146233"/>
                  <a:gd name="connsiteX0" fmla="*/ 6875 w 316767"/>
                  <a:gd name="connsiteY0" fmla="*/ 135660 h 144005"/>
                  <a:gd name="connsiteX1" fmla="*/ 31640 w 316767"/>
                  <a:gd name="connsiteY1" fmla="*/ 47078 h 144005"/>
                  <a:gd name="connsiteX2" fmla="*/ 141178 w 316767"/>
                  <a:gd name="connsiteY2" fmla="*/ 1357 h 144005"/>
                  <a:gd name="connsiteX3" fmla="*/ 250715 w 316767"/>
                  <a:gd name="connsiteY3" fmla="*/ 20409 h 144005"/>
                  <a:gd name="connsiteX4" fmla="*/ 313581 w 316767"/>
                  <a:gd name="connsiteY4" fmla="*/ 103275 h 144005"/>
                  <a:gd name="connsiteX5" fmla="*/ 139273 w 316767"/>
                  <a:gd name="connsiteY5" fmla="*/ 136613 h 144005"/>
                  <a:gd name="connsiteX6" fmla="*/ 6875 w 316767"/>
                  <a:gd name="connsiteY6" fmla="*/ 135660 h 144005"/>
                  <a:gd name="connsiteX0" fmla="*/ 6875 w 329555"/>
                  <a:gd name="connsiteY0" fmla="*/ 135660 h 142859"/>
                  <a:gd name="connsiteX1" fmla="*/ 31640 w 329555"/>
                  <a:gd name="connsiteY1" fmla="*/ 47078 h 142859"/>
                  <a:gd name="connsiteX2" fmla="*/ 141178 w 329555"/>
                  <a:gd name="connsiteY2" fmla="*/ 1357 h 142859"/>
                  <a:gd name="connsiteX3" fmla="*/ 250715 w 329555"/>
                  <a:gd name="connsiteY3" fmla="*/ 20409 h 142859"/>
                  <a:gd name="connsiteX4" fmla="*/ 326916 w 329555"/>
                  <a:gd name="connsiteY4" fmla="*/ 128040 h 142859"/>
                  <a:gd name="connsiteX5" fmla="*/ 139273 w 329555"/>
                  <a:gd name="connsiteY5" fmla="*/ 136613 h 142859"/>
                  <a:gd name="connsiteX6" fmla="*/ 6875 w 329555"/>
                  <a:gd name="connsiteY6" fmla="*/ 135660 h 142859"/>
                  <a:gd name="connsiteX0" fmla="*/ 7424 w 330104"/>
                  <a:gd name="connsiteY0" fmla="*/ 135660 h 146522"/>
                  <a:gd name="connsiteX1" fmla="*/ 32189 w 330104"/>
                  <a:gd name="connsiteY1" fmla="*/ 47078 h 146522"/>
                  <a:gd name="connsiteX2" fmla="*/ 141727 w 330104"/>
                  <a:gd name="connsiteY2" fmla="*/ 1357 h 146522"/>
                  <a:gd name="connsiteX3" fmla="*/ 251264 w 330104"/>
                  <a:gd name="connsiteY3" fmla="*/ 20409 h 146522"/>
                  <a:gd name="connsiteX4" fmla="*/ 327465 w 330104"/>
                  <a:gd name="connsiteY4" fmla="*/ 128040 h 146522"/>
                  <a:gd name="connsiteX5" fmla="*/ 147442 w 330104"/>
                  <a:gd name="connsiteY5" fmla="*/ 144233 h 146522"/>
                  <a:gd name="connsiteX6" fmla="*/ 7424 w 330104"/>
                  <a:gd name="connsiteY6" fmla="*/ 135660 h 146522"/>
                  <a:gd name="connsiteX0" fmla="*/ 7424 w 331956"/>
                  <a:gd name="connsiteY0" fmla="*/ 134355 h 145217"/>
                  <a:gd name="connsiteX1" fmla="*/ 32189 w 331956"/>
                  <a:gd name="connsiteY1" fmla="*/ 45773 h 145217"/>
                  <a:gd name="connsiteX2" fmla="*/ 141727 w 331956"/>
                  <a:gd name="connsiteY2" fmla="*/ 52 h 145217"/>
                  <a:gd name="connsiteX3" fmla="*/ 283649 w 331956"/>
                  <a:gd name="connsiteY3" fmla="*/ 38154 h 145217"/>
                  <a:gd name="connsiteX4" fmla="*/ 327465 w 331956"/>
                  <a:gd name="connsiteY4" fmla="*/ 126735 h 145217"/>
                  <a:gd name="connsiteX5" fmla="*/ 147442 w 331956"/>
                  <a:gd name="connsiteY5" fmla="*/ 142928 h 145217"/>
                  <a:gd name="connsiteX6" fmla="*/ 7424 w 331956"/>
                  <a:gd name="connsiteY6" fmla="*/ 134355 h 145217"/>
                  <a:gd name="connsiteX0" fmla="*/ 7424 w 331956"/>
                  <a:gd name="connsiteY0" fmla="*/ 136255 h 147117"/>
                  <a:gd name="connsiteX1" fmla="*/ 32189 w 331956"/>
                  <a:gd name="connsiteY1" fmla="*/ 47673 h 147117"/>
                  <a:gd name="connsiteX2" fmla="*/ 160777 w 331956"/>
                  <a:gd name="connsiteY2" fmla="*/ 47 h 147117"/>
                  <a:gd name="connsiteX3" fmla="*/ 283649 w 331956"/>
                  <a:gd name="connsiteY3" fmla="*/ 40054 h 147117"/>
                  <a:gd name="connsiteX4" fmla="*/ 327465 w 331956"/>
                  <a:gd name="connsiteY4" fmla="*/ 128635 h 147117"/>
                  <a:gd name="connsiteX5" fmla="*/ 147442 w 331956"/>
                  <a:gd name="connsiteY5" fmla="*/ 144828 h 147117"/>
                  <a:gd name="connsiteX6" fmla="*/ 7424 w 331956"/>
                  <a:gd name="connsiteY6" fmla="*/ 136255 h 14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1956" h="147117">
                    <a:moveTo>
                      <a:pt x="7424" y="136255"/>
                    </a:moveTo>
                    <a:cubicBezTo>
                      <a:pt x="-11785" y="120063"/>
                      <a:pt x="9805" y="70057"/>
                      <a:pt x="32189" y="47673"/>
                    </a:cubicBezTo>
                    <a:cubicBezTo>
                      <a:pt x="54573" y="25289"/>
                      <a:pt x="118867" y="1317"/>
                      <a:pt x="160777" y="47"/>
                    </a:cubicBezTo>
                    <a:cubicBezTo>
                      <a:pt x="202687" y="-1223"/>
                      <a:pt x="254915" y="23068"/>
                      <a:pt x="283649" y="40054"/>
                    </a:cubicBezTo>
                    <a:cubicBezTo>
                      <a:pt x="312383" y="57040"/>
                      <a:pt x="343816" y="110220"/>
                      <a:pt x="327465" y="128635"/>
                    </a:cubicBezTo>
                    <a:cubicBezTo>
                      <a:pt x="311114" y="147050"/>
                      <a:pt x="200782" y="143558"/>
                      <a:pt x="147442" y="144828"/>
                    </a:cubicBezTo>
                    <a:cubicBezTo>
                      <a:pt x="94102" y="146098"/>
                      <a:pt x="26633" y="152447"/>
                      <a:pt x="7424" y="1362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67" name="Прямая соединительная линия 66"/>
            <p:cNvCxnSpPr/>
            <p:nvPr/>
          </p:nvCxnSpPr>
          <p:spPr>
            <a:xfrm>
              <a:off x="2738529" y="1349531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 стрелкой 67"/>
            <p:cNvCxnSpPr/>
            <p:nvPr/>
          </p:nvCxnSpPr>
          <p:spPr>
            <a:xfrm>
              <a:off x="4049169" y="1349531"/>
              <a:ext cx="84085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-716912" y="1346916"/>
              <a:ext cx="2316956" cy="811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Высоконапорные скважины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-464939" y="2975617"/>
              <a:ext cx="2516045" cy="811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Низконапорные скважины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39396" y="1656003"/>
              <a:ext cx="1763936" cy="46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solidFill>
                    <a:srgbClr val="FF0000"/>
                  </a:solidFill>
                  <a:latin typeface="Candara" panose="020E0502030303020204" pitchFamily="34" charset="0"/>
                </a:rPr>
                <a:t>Эжектор</a:t>
              </a:r>
              <a:endParaRPr lang="ru-RU" dirty="0">
                <a:solidFill>
                  <a:srgbClr val="FF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937092" y="684429"/>
              <a:ext cx="1626409" cy="46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Дроссель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924684" y="808375"/>
              <a:ext cx="1854800" cy="46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Экспорт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grpSp>
          <p:nvGrpSpPr>
            <p:cNvPr id="86" name="Группа 85"/>
            <p:cNvGrpSpPr/>
            <p:nvPr/>
          </p:nvGrpSpPr>
          <p:grpSpPr>
            <a:xfrm>
              <a:off x="2351742" y="2158331"/>
              <a:ext cx="496568" cy="254161"/>
              <a:chOff x="8200390" y="3543139"/>
              <a:chExt cx="496568" cy="254161"/>
            </a:xfrm>
          </p:grpSpPr>
          <p:cxnSp>
            <p:nvCxnSpPr>
              <p:cNvPr id="78" name="Прямая соединительная линия 77"/>
              <p:cNvCxnSpPr/>
              <p:nvPr/>
            </p:nvCxnSpPr>
            <p:spPr>
              <a:xfrm flipV="1">
                <a:off x="8379460" y="3687919"/>
                <a:ext cx="0" cy="10938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>
                <a:endCxn id="80" idx="1"/>
              </p:cNvCxnSpPr>
              <p:nvPr/>
            </p:nvCxnSpPr>
            <p:spPr>
              <a:xfrm>
                <a:off x="8200390" y="3615529"/>
                <a:ext cx="11303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0" name="Прямоугольник 79"/>
              <p:cNvSpPr/>
              <p:nvPr/>
            </p:nvSpPr>
            <p:spPr>
              <a:xfrm>
                <a:off x="8313428" y="3543139"/>
                <a:ext cx="144780" cy="1447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Трапеция 84"/>
              <p:cNvSpPr/>
              <p:nvPr/>
            </p:nvSpPr>
            <p:spPr>
              <a:xfrm rot="-5400000">
                <a:off x="8505193" y="3496154"/>
                <a:ext cx="144780" cy="238750"/>
              </a:xfrm>
              <a:prstGeom prst="trapezoid">
                <a:avLst>
                  <a:gd name="adj" fmla="val 42544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37223" y="642532"/>
            <a:ext cx="5529944" cy="707886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Пример применения газового эжектора при добычи ННГ и ВНГ на одном промысле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131" name="Параллелограмм 130"/>
          <p:cNvSpPr/>
          <p:nvPr/>
        </p:nvSpPr>
        <p:spPr>
          <a:xfrm>
            <a:off x="61" y="4928586"/>
            <a:ext cx="6067148" cy="1416403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Параллелограмм 131"/>
          <p:cNvSpPr/>
          <p:nvPr/>
        </p:nvSpPr>
        <p:spPr>
          <a:xfrm>
            <a:off x="-28792" y="4851065"/>
            <a:ext cx="6013111" cy="1349056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TextBox 127"/>
          <p:cNvSpPr txBox="1"/>
          <p:nvPr/>
        </p:nvSpPr>
        <p:spPr>
          <a:xfrm>
            <a:off x="218999" y="5021550"/>
            <a:ext cx="5627610" cy="1015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Роль эжектора</a:t>
            </a:r>
            <a:r>
              <a:rPr lang="ru-RU" sz="2000" dirty="0" smtClean="0">
                <a:latin typeface="Candara" panose="020E0502030303020204" pitchFamily="34" charset="0"/>
              </a:rPr>
              <a:t>: Использование энергии высоконапорного газа для увеличения эффективности сбора низконапорного газа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451938" y="1924239"/>
            <a:ext cx="1048286" cy="1048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337464" y="2840199"/>
            <a:ext cx="263833" cy="1857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3540328" y="3142432"/>
            <a:ext cx="2618920" cy="902913"/>
            <a:chOff x="7208853" y="2753088"/>
            <a:chExt cx="5222449" cy="1800520"/>
          </a:xfrm>
        </p:grpSpPr>
        <p:pic>
          <p:nvPicPr>
            <p:cNvPr id="136" name="Рисунок 13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85" t="16653" r="38660" b="12592"/>
            <a:stretch/>
          </p:blipFill>
          <p:spPr>
            <a:xfrm rot="5400000">
              <a:off x="8919818" y="1042123"/>
              <a:ext cx="1800520" cy="5222449"/>
            </a:xfrm>
            <a:prstGeom prst="rect">
              <a:avLst/>
            </a:prstGeom>
          </p:spPr>
        </p:pic>
        <p:sp>
          <p:nvSpPr>
            <p:cNvPr id="137" name="Овал 136"/>
            <p:cNvSpPr/>
            <p:nvPr/>
          </p:nvSpPr>
          <p:spPr>
            <a:xfrm>
              <a:off x="7388983" y="31236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Овал 137"/>
            <p:cNvSpPr/>
            <p:nvPr/>
          </p:nvSpPr>
          <p:spPr>
            <a:xfrm>
              <a:off x="7388983" y="321406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Овал 138"/>
            <p:cNvSpPr/>
            <p:nvPr/>
          </p:nvSpPr>
          <p:spPr>
            <a:xfrm>
              <a:off x="7350883" y="330452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Овал 139"/>
            <p:cNvSpPr/>
            <p:nvPr/>
          </p:nvSpPr>
          <p:spPr>
            <a:xfrm>
              <a:off x="7350883" y="340595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7388983" y="350739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7388983" y="36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7481449" y="36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Овал 143"/>
            <p:cNvSpPr/>
            <p:nvPr/>
          </p:nvSpPr>
          <p:spPr>
            <a:xfrm>
              <a:off x="7481449" y="35373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7458451" y="343119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Овал 145"/>
            <p:cNvSpPr/>
            <p:nvPr/>
          </p:nvSpPr>
          <p:spPr>
            <a:xfrm>
              <a:off x="7435534" y="334073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7489340" y="326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7484846" y="316489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Овал 148"/>
            <p:cNvSpPr/>
            <p:nvPr/>
          </p:nvSpPr>
          <p:spPr>
            <a:xfrm>
              <a:off x="7572044" y="31236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Овал 149"/>
            <p:cNvSpPr/>
            <p:nvPr/>
          </p:nvSpPr>
          <p:spPr>
            <a:xfrm>
              <a:off x="7579559" y="33288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7575065" y="32335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Овал 151"/>
            <p:cNvSpPr/>
            <p:nvPr/>
          </p:nvSpPr>
          <p:spPr>
            <a:xfrm>
              <a:off x="7568177" y="352115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Овал 152"/>
            <p:cNvSpPr/>
            <p:nvPr/>
          </p:nvSpPr>
          <p:spPr>
            <a:xfrm>
              <a:off x="7563683" y="34258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Овал 153"/>
            <p:cNvSpPr/>
            <p:nvPr/>
          </p:nvSpPr>
          <p:spPr>
            <a:xfrm>
              <a:off x="7679547" y="36135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Овал 154"/>
            <p:cNvSpPr/>
            <p:nvPr/>
          </p:nvSpPr>
          <p:spPr>
            <a:xfrm>
              <a:off x="7675053" y="35182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Овал 155"/>
            <p:cNvSpPr/>
            <p:nvPr/>
          </p:nvSpPr>
          <p:spPr>
            <a:xfrm>
              <a:off x="7687197" y="34050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Овал 156"/>
            <p:cNvSpPr/>
            <p:nvPr/>
          </p:nvSpPr>
          <p:spPr>
            <a:xfrm>
              <a:off x="7682703" y="33097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Овал 157"/>
            <p:cNvSpPr/>
            <p:nvPr/>
          </p:nvSpPr>
          <p:spPr>
            <a:xfrm>
              <a:off x="7684028" y="32273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Овал 158"/>
            <p:cNvSpPr/>
            <p:nvPr/>
          </p:nvSpPr>
          <p:spPr>
            <a:xfrm>
              <a:off x="7679534" y="313201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Овал 159"/>
            <p:cNvSpPr/>
            <p:nvPr/>
          </p:nvSpPr>
          <p:spPr>
            <a:xfrm>
              <a:off x="7780817" y="321504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Овал 160"/>
            <p:cNvSpPr/>
            <p:nvPr/>
          </p:nvSpPr>
          <p:spPr>
            <a:xfrm>
              <a:off x="7776323" y="311975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Овал 161"/>
            <p:cNvSpPr/>
            <p:nvPr/>
          </p:nvSpPr>
          <p:spPr>
            <a:xfrm>
              <a:off x="7769901" y="341693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Овал 162"/>
            <p:cNvSpPr/>
            <p:nvPr/>
          </p:nvSpPr>
          <p:spPr>
            <a:xfrm>
              <a:off x="7765407" y="332164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Овал 163"/>
            <p:cNvSpPr/>
            <p:nvPr/>
          </p:nvSpPr>
          <p:spPr>
            <a:xfrm>
              <a:off x="7770541" y="36277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Овал 164"/>
            <p:cNvSpPr/>
            <p:nvPr/>
          </p:nvSpPr>
          <p:spPr>
            <a:xfrm>
              <a:off x="7766047" y="35324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Овал 165"/>
            <p:cNvSpPr/>
            <p:nvPr/>
          </p:nvSpPr>
          <p:spPr>
            <a:xfrm>
              <a:off x="7877851" y="36277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Овал 166"/>
            <p:cNvSpPr/>
            <p:nvPr/>
          </p:nvSpPr>
          <p:spPr>
            <a:xfrm>
              <a:off x="7873357" y="35324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Овал 167"/>
            <p:cNvSpPr/>
            <p:nvPr/>
          </p:nvSpPr>
          <p:spPr>
            <a:xfrm>
              <a:off x="7870798" y="341693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Овал 168"/>
            <p:cNvSpPr/>
            <p:nvPr/>
          </p:nvSpPr>
          <p:spPr>
            <a:xfrm>
              <a:off x="7866304" y="332164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Овал 169"/>
            <p:cNvSpPr/>
            <p:nvPr/>
          </p:nvSpPr>
          <p:spPr>
            <a:xfrm>
              <a:off x="7877951" y="323078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Овал 170"/>
            <p:cNvSpPr/>
            <p:nvPr/>
          </p:nvSpPr>
          <p:spPr>
            <a:xfrm>
              <a:off x="7873457" y="313550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Овал 171"/>
            <p:cNvSpPr/>
            <p:nvPr/>
          </p:nvSpPr>
          <p:spPr>
            <a:xfrm>
              <a:off x="7978108" y="35705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/>
            <p:cNvSpPr/>
            <p:nvPr/>
          </p:nvSpPr>
          <p:spPr>
            <a:xfrm>
              <a:off x="7973614" y="34752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Овал 173"/>
            <p:cNvSpPr/>
            <p:nvPr/>
          </p:nvSpPr>
          <p:spPr>
            <a:xfrm>
              <a:off x="7971159" y="33877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Овал 174"/>
            <p:cNvSpPr/>
            <p:nvPr/>
          </p:nvSpPr>
          <p:spPr>
            <a:xfrm>
              <a:off x="7966665" y="329248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Овал 175"/>
            <p:cNvSpPr/>
            <p:nvPr/>
          </p:nvSpPr>
          <p:spPr>
            <a:xfrm>
              <a:off x="8067972" y="35182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Овал 176"/>
            <p:cNvSpPr/>
            <p:nvPr/>
          </p:nvSpPr>
          <p:spPr>
            <a:xfrm>
              <a:off x="8063478" y="342299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Овал 177"/>
            <p:cNvSpPr/>
            <p:nvPr/>
          </p:nvSpPr>
          <p:spPr>
            <a:xfrm>
              <a:off x="8064508" y="33348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Овал 178"/>
            <p:cNvSpPr/>
            <p:nvPr/>
          </p:nvSpPr>
          <p:spPr>
            <a:xfrm>
              <a:off x="8060014" y="323957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Овал 179"/>
            <p:cNvSpPr/>
            <p:nvPr/>
          </p:nvSpPr>
          <p:spPr>
            <a:xfrm>
              <a:off x="8161321" y="348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Овал 180"/>
            <p:cNvSpPr/>
            <p:nvPr/>
          </p:nvSpPr>
          <p:spPr>
            <a:xfrm>
              <a:off x="8156827" y="338489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Овал 181"/>
            <p:cNvSpPr/>
            <p:nvPr/>
          </p:nvSpPr>
          <p:spPr>
            <a:xfrm>
              <a:off x="8248317" y="34562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Овал 182"/>
            <p:cNvSpPr/>
            <p:nvPr/>
          </p:nvSpPr>
          <p:spPr>
            <a:xfrm>
              <a:off x="8243823" y="33609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Овал 183"/>
            <p:cNvSpPr/>
            <p:nvPr/>
          </p:nvSpPr>
          <p:spPr>
            <a:xfrm>
              <a:off x="8353857" y="34371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Овал 184"/>
            <p:cNvSpPr/>
            <p:nvPr/>
          </p:nvSpPr>
          <p:spPr>
            <a:xfrm>
              <a:off x="8349363" y="334185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Овал 185"/>
            <p:cNvSpPr/>
            <p:nvPr/>
          </p:nvSpPr>
          <p:spPr>
            <a:xfrm>
              <a:off x="8454754" y="34258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Овал 186"/>
            <p:cNvSpPr/>
            <p:nvPr/>
          </p:nvSpPr>
          <p:spPr>
            <a:xfrm>
              <a:off x="8450260" y="333058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Овал 187"/>
            <p:cNvSpPr/>
            <p:nvPr/>
          </p:nvSpPr>
          <p:spPr>
            <a:xfrm>
              <a:off x="8552876" y="34290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Овал 188"/>
            <p:cNvSpPr/>
            <p:nvPr/>
          </p:nvSpPr>
          <p:spPr>
            <a:xfrm>
              <a:off x="8548382" y="33337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Овал 189"/>
            <p:cNvSpPr/>
            <p:nvPr/>
          </p:nvSpPr>
          <p:spPr>
            <a:xfrm>
              <a:off x="8644380" y="342520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Овал 190"/>
            <p:cNvSpPr/>
            <p:nvPr/>
          </p:nvSpPr>
          <p:spPr>
            <a:xfrm>
              <a:off x="8639886" y="332991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Овал 191"/>
            <p:cNvSpPr/>
            <p:nvPr/>
          </p:nvSpPr>
          <p:spPr>
            <a:xfrm>
              <a:off x="8728508" y="343067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Овал 192"/>
            <p:cNvSpPr/>
            <p:nvPr/>
          </p:nvSpPr>
          <p:spPr>
            <a:xfrm>
              <a:off x="8724014" y="333538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Овал 193"/>
            <p:cNvSpPr/>
            <p:nvPr/>
          </p:nvSpPr>
          <p:spPr>
            <a:xfrm>
              <a:off x="7580827" y="361644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Овал 194"/>
            <p:cNvSpPr/>
            <p:nvPr/>
          </p:nvSpPr>
          <p:spPr>
            <a:xfrm>
              <a:off x="7972947" y="320147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Овал 195"/>
            <p:cNvSpPr/>
            <p:nvPr/>
          </p:nvSpPr>
          <p:spPr>
            <a:xfrm>
              <a:off x="8167582" y="328290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Овал 196"/>
            <p:cNvSpPr/>
            <p:nvPr/>
          </p:nvSpPr>
          <p:spPr>
            <a:xfrm>
              <a:off x="8831652" y="33051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8" name="Овал 197"/>
            <p:cNvSpPr/>
            <p:nvPr/>
          </p:nvSpPr>
          <p:spPr>
            <a:xfrm>
              <a:off x="8921932" y="325216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9" name="Овал 198"/>
            <p:cNvSpPr/>
            <p:nvPr/>
          </p:nvSpPr>
          <p:spPr>
            <a:xfrm>
              <a:off x="9001902" y="320341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0" name="Овал 199"/>
            <p:cNvSpPr/>
            <p:nvPr/>
          </p:nvSpPr>
          <p:spPr>
            <a:xfrm>
              <a:off x="9086553" y="31511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1" name="Овал 200"/>
            <p:cNvSpPr/>
            <p:nvPr/>
          </p:nvSpPr>
          <p:spPr>
            <a:xfrm>
              <a:off x="8837395" y="34050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Овал 201"/>
            <p:cNvSpPr/>
            <p:nvPr/>
          </p:nvSpPr>
          <p:spPr>
            <a:xfrm>
              <a:off x="8938400" y="340281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3" name="Овал 202"/>
            <p:cNvSpPr/>
            <p:nvPr/>
          </p:nvSpPr>
          <p:spPr>
            <a:xfrm>
              <a:off x="9052352" y="34050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4" name="Овал 203"/>
            <p:cNvSpPr/>
            <p:nvPr/>
          </p:nvSpPr>
          <p:spPr>
            <a:xfrm>
              <a:off x="9161315" y="33990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5" name="Овал 204"/>
            <p:cNvSpPr/>
            <p:nvPr/>
          </p:nvSpPr>
          <p:spPr>
            <a:xfrm>
              <a:off x="8844484" y="350964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Овал 205"/>
            <p:cNvSpPr/>
            <p:nvPr/>
          </p:nvSpPr>
          <p:spPr>
            <a:xfrm>
              <a:off x="8922694" y="357490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7" name="Овал 206"/>
            <p:cNvSpPr/>
            <p:nvPr/>
          </p:nvSpPr>
          <p:spPr>
            <a:xfrm>
              <a:off x="9015452" y="36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8" name="Овал 207"/>
            <p:cNvSpPr/>
            <p:nvPr/>
          </p:nvSpPr>
          <p:spPr>
            <a:xfrm>
              <a:off x="9104595" y="36611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9" name="Овал 208"/>
            <p:cNvSpPr/>
            <p:nvPr/>
          </p:nvSpPr>
          <p:spPr>
            <a:xfrm>
              <a:off x="9086553" y="328734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0" name="Овал 209"/>
            <p:cNvSpPr/>
            <p:nvPr/>
          </p:nvSpPr>
          <p:spPr>
            <a:xfrm>
              <a:off x="9104595" y="35334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1" name="Овал 210"/>
            <p:cNvSpPr/>
            <p:nvPr/>
          </p:nvSpPr>
          <p:spPr>
            <a:xfrm>
              <a:off x="8243782" y="438342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2" name="Овал 211"/>
            <p:cNvSpPr/>
            <p:nvPr/>
          </p:nvSpPr>
          <p:spPr>
            <a:xfrm>
              <a:off x="8329970" y="438342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3" name="Овал 212"/>
            <p:cNvSpPr/>
            <p:nvPr/>
          </p:nvSpPr>
          <p:spPr>
            <a:xfrm>
              <a:off x="8412160" y="438827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4" name="Овал 213"/>
            <p:cNvSpPr/>
            <p:nvPr/>
          </p:nvSpPr>
          <p:spPr>
            <a:xfrm>
              <a:off x="8243782" y="428813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5" name="Овал 214"/>
            <p:cNvSpPr/>
            <p:nvPr/>
          </p:nvSpPr>
          <p:spPr>
            <a:xfrm>
              <a:off x="8329970" y="428813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6" name="Овал 215"/>
            <p:cNvSpPr/>
            <p:nvPr/>
          </p:nvSpPr>
          <p:spPr>
            <a:xfrm>
              <a:off x="8412160" y="428813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7" name="Овал 216"/>
            <p:cNvSpPr/>
            <p:nvPr/>
          </p:nvSpPr>
          <p:spPr>
            <a:xfrm>
              <a:off x="8250364" y="41863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8" name="Овал 217"/>
            <p:cNvSpPr/>
            <p:nvPr/>
          </p:nvSpPr>
          <p:spPr>
            <a:xfrm>
              <a:off x="8336552" y="41863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9" name="Овал 218"/>
            <p:cNvSpPr/>
            <p:nvPr/>
          </p:nvSpPr>
          <p:spPr>
            <a:xfrm>
              <a:off x="8418742" y="41863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0" name="Овал 219"/>
            <p:cNvSpPr/>
            <p:nvPr/>
          </p:nvSpPr>
          <p:spPr>
            <a:xfrm>
              <a:off x="8248754" y="407509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1" name="Овал 220"/>
            <p:cNvSpPr/>
            <p:nvPr/>
          </p:nvSpPr>
          <p:spPr>
            <a:xfrm>
              <a:off x="8334942" y="407509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2" name="Овал 221"/>
            <p:cNvSpPr/>
            <p:nvPr/>
          </p:nvSpPr>
          <p:spPr>
            <a:xfrm>
              <a:off x="8417132" y="407509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3" name="Овал 222"/>
            <p:cNvSpPr/>
            <p:nvPr/>
          </p:nvSpPr>
          <p:spPr>
            <a:xfrm>
              <a:off x="8240376" y="39685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4" name="Овал 223"/>
            <p:cNvSpPr/>
            <p:nvPr/>
          </p:nvSpPr>
          <p:spPr>
            <a:xfrm>
              <a:off x="8326564" y="39685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5" name="Овал 224"/>
            <p:cNvSpPr/>
            <p:nvPr/>
          </p:nvSpPr>
          <p:spPr>
            <a:xfrm>
              <a:off x="8408754" y="39685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6" name="Овал 225"/>
            <p:cNvSpPr/>
            <p:nvPr/>
          </p:nvSpPr>
          <p:spPr>
            <a:xfrm>
              <a:off x="8266451" y="381467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7" name="Овал 226"/>
            <p:cNvSpPr/>
            <p:nvPr/>
          </p:nvSpPr>
          <p:spPr>
            <a:xfrm>
              <a:off x="8340263" y="370811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8" name="Овал 227"/>
            <p:cNvSpPr/>
            <p:nvPr/>
          </p:nvSpPr>
          <p:spPr>
            <a:xfrm>
              <a:off x="8394076" y="381059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9" name="Овал 228"/>
            <p:cNvSpPr/>
            <p:nvPr/>
          </p:nvSpPr>
          <p:spPr>
            <a:xfrm>
              <a:off x="8467888" y="370403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0" name="Овал 229"/>
            <p:cNvSpPr/>
            <p:nvPr/>
          </p:nvSpPr>
          <p:spPr>
            <a:xfrm>
              <a:off x="8500147" y="385517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1" name="Овал 230"/>
            <p:cNvSpPr/>
            <p:nvPr/>
          </p:nvSpPr>
          <p:spPr>
            <a:xfrm>
              <a:off x="8573959" y="374861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2" name="Овал 231"/>
            <p:cNvSpPr/>
            <p:nvPr/>
          </p:nvSpPr>
          <p:spPr>
            <a:xfrm>
              <a:off x="8666992" y="381707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3" name="Овал 232"/>
            <p:cNvSpPr/>
            <p:nvPr/>
          </p:nvSpPr>
          <p:spPr>
            <a:xfrm>
              <a:off x="8740804" y="371051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4" name="Овал 233"/>
            <p:cNvSpPr/>
            <p:nvPr/>
          </p:nvSpPr>
          <p:spPr>
            <a:xfrm>
              <a:off x="8656182" y="367404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5" name="Овал 234"/>
            <p:cNvSpPr/>
            <p:nvPr/>
          </p:nvSpPr>
          <p:spPr>
            <a:xfrm>
              <a:off x="8729994" y="356748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6" name="Овал 235"/>
            <p:cNvSpPr/>
            <p:nvPr/>
          </p:nvSpPr>
          <p:spPr>
            <a:xfrm>
              <a:off x="8757637" y="379471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7" name="Овал 236"/>
            <p:cNvSpPr/>
            <p:nvPr/>
          </p:nvSpPr>
          <p:spPr>
            <a:xfrm>
              <a:off x="8831449" y="368815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8" name="Овал 237"/>
            <p:cNvSpPr/>
            <p:nvPr/>
          </p:nvSpPr>
          <p:spPr>
            <a:xfrm>
              <a:off x="8946179" y="364780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9" name="Овал 238"/>
            <p:cNvSpPr/>
            <p:nvPr/>
          </p:nvSpPr>
          <p:spPr>
            <a:xfrm>
              <a:off x="9019991" y="35412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0" name="Овал 239"/>
            <p:cNvSpPr/>
            <p:nvPr/>
          </p:nvSpPr>
          <p:spPr>
            <a:xfrm>
              <a:off x="8946958" y="347010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1" name="Овал 240"/>
            <p:cNvSpPr/>
            <p:nvPr/>
          </p:nvSpPr>
          <p:spPr>
            <a:xfrm>
              <a:off x="9020770" y="33635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2" name="Овал 241"/>
            <p:cNvSpPr/>
            <p:nvPr/>
          </p:nvSpPr>
          <p:spPr>
            <a:xfrm>
              <a:off x="8972853" y="330729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3" name="Овал 242"/>
            <p:cNvSpPr/>
            <p:nvPr/>
          </p:nvSpPr>
          <p:spPr>
            <a:xfrm>
              <a:off x="9046665" y="320073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4" name="Овал 243"/>
            <p:cNvSpPr/>
            <p:nvPr/>
          </p:nvSpPr>
          <p:spPr>
            <a:xfrm>
              <a:off x="8336752" y="388456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5" name="Овал 244"/>
            <p:cNvSpPr/>
            <p:nvPr/>
          </p:nvSpPr>
          <p:spPr>
            <a:xfrm>
              <a:off x="8544518" y="3630983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6" name="Овал 245"/>
            <p:cNvSpPr/>
            <p:nvPr/>
          </p:nvSpPr>
          <p:spPr>
            <a:xfrm>
              <a:off x="8822752" y="3616030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Овал 246"/>
            <p:cNvSpPr/>
            <p:nvPr/>
          </p:nvSpPr>
          <p:spPr>
            <a:xfrm>
              <a:off x="9162685" y="358081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8" name="Овал 247"/>
            <p:cNvSpPr/>
            <p:nvPr/>
          </p:nvSpPr>
          <p:spPr>
            <a:xfrm>
              <a:off x="9200060" y="348992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9" name="Овал 248"/>
            <p:cNvSpPr/>
            <p:nvPr/>
          </p:nvSpPr>
          <p:spPr>
            <a:xfrm>
              <a:off x="9078915" y="347010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0" name="Овал 249"/>
            <p:cNvSpPr/>
            <p:nvPr/>
          </p:nvSpPr>
          <p:spPr>
            <a:xfrm>
              <a:off x="9173907" y="3261370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1" name="Овал 250"/>
            <p:cNvSpPr/>
            <p:nvPr/>
          </p:nvSpPr>
          <p:spPr>
            <a:xfrm>
              <a:off x="9246024" y="3330266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2" name="Овал 251"/>
            <p:cNvSpPr/>
            <p:nvPr/>
          </p:nvSpPr>
          <p:spPr>
            <a:xfrm>
              <a:off x="9332752" y="331405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3" name="Овал 252"/>
            <p:cNvSpPr/>
            <p:nvPr/>
          </p:nvSpPr>
          <p:spPr>
            <a:xfrm>
              <a:off x="9235496" y="316258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4" name="Овал 253"/>
            <p:cNvSpPr/>
            <p:nvPr/>
          </p:nvSpPr>
          <p:spPr>
            <a:xfrm>
              <a:off x="9322224" y="314637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5" name="Овал 254"/>
            <p:cNvSpPr/>
            <p:nvPr/>
          </p:nvSpPr>
          <p:spPr>
            <a:xfrm>
              <a:off x="9353525" y="3493346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6" name="Овал 255"/>
            <p:cNvSpPr/>
            <p:nvPr/>
          </p:nvSpPr>
          <p:spPr>
            <a:xfrm>
              <a:off x="9440253" y="347713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7" name="Овал 256"/>
            <p:cNvSpPr/>
            <p:nvPr/>
          </p:nvSpPr>
          <p:spPr>
            <a:xfrm>
              <a:off x="9482438" y="332637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8" name="Овал 257"/>
            <p:cNvSpPr/>
            <p:nvPr/>
          </p:nvSpPr>
          <p:spPr>
            <a:xfrm>
              <a:off x="9569166" y="33101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9" name="Овал 258"/>
            <p:cNvSpPr/>
            <p:nvPr/>
          </p:nvSpPr>
          <p:spPr>
            <a:xfrm>
              <a:off x="9625039" y="345798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0" name="Овал 259"/>
            <p:cNvSpPr/>
            <p:nvPr/>
          </p:nvSpPr>
          <p:spPr>
            <a:xfrm>
              <a:off x="9711767" y="344176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1" name="Овал 260"/>
            <p:cNvSpPr/>
            <p:nvPr/>
          </p:nvSpPr>
          <p:spPr>
            <a:xfrm>
              <a:off x="9500211" y="320890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2" name="Овал 261"/>
            <p:cNvSpPr/>
            <p:nvPr/>
          </p:nvSpPr>
          <p:spPr>
            <a:xfrm>
              <a:off x="9586939" y="319268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3" name="Овал 262"/>
            <p:cNvSpPr/>
            <p:nvPr/>
          </p:nvSpPr>
          <p:spPr>
            <a:xfrm>
              <a:off x="9913444" y="345335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4" name="Овал 263"/>
            <p:cNvSpPr/>
            <p:nvPr/>
          </p:nvSpPr>
          <p:spPr>
            <a:xfrm>
              <a:off x="10000172" y="34371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5" name="Овал 264"/>
            <p:cNvSpPr/>
            <p:nvPr/>
          </p:nvSpPr>
          <p:spPr>
            <a:xfrm>
              <a:off x="9786571" y="332593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6" name="Овал 265"/>
            <p:cNvSpPr/>
            <p:nvPr/>
          </p:nvSpPr>
          <p:spPr>
            <a:xfrm>
              <a:off x="9873299" y="33097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7" name="Овал 266"/>
            <p:cNvSpPr/>
            <p:nvPr/>
          </p:nvSpPr>
          <p:spPr>
            <a:xfrm>
              <a:off x="10081045" y="33372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8" name="Овал 267"/>
            <p:cNvSpPr/>
            <p:nvPr/>
          </p:nvSpPr>
          <p:spPr>
            <a:xfrm>
              <a:off x="10167773" y="332100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9" name="Овал 268"/>
            <p:cNvSpPr/>
            <p:nvPr/>
          </p:nvSpPr>
          <p:spPr>
            <a:xfrm>
              <a:off x="10182078" y="344821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0" name="Овал 269"/>
            <p:cNvSpPr/>
            <p:nvPr/>
          </p:nvSpPr>
          <p:spPr>
            <a:xfrm>
              <a:off x="10268806" y="34320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1" name="Овал 270"/>
            <p:cNvSpPr/>
            <p:nvPr/>
          </p:nvSpPr>
          <p:spPr>
            <a:xfrm>
              <a:off x="10426803" y="332637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2" name="Овал 271"/>
            <p:cNvSpPr/>
            <p:nvPr/>
          </p:nvSpPr>
          <p:spPr>
            <a:xfrm>
              <a:off x="10513531" y="33101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3" name="Овал 272"/>
            <p:cNvSpPr/>
            <p:nvPr/>
          </p:nvSpPr>
          <p:spPr>
            <a:xfrm>
              <a:off x="10518105" y="34849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4" name="Овал 273"/>
            <p:cNvSpPr/>
            <p:nvPr/>
          </p:nvSpPr>
          <p:spPr>
            <a:xfrm>
              <a:off x="10604833" y="346877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5" name="Овал 274"/>
            <p:cNvSpPr/>
            <p:nvPr/>
          </p:nvSpPr>
          <p:spPr>
            <a:xfrm>
              <a:off x="10715972" y="331297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6" name="Овал 275"/>
            <p:cNvSpPr/>
            <p:nvPr/>
          </p:nvSpPr>
          <p:spPr>
            <a:xfrm>
              <a:off x="10802700" y="32967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7" name="Овал 276"/>
            <p:cNvSpPr/>
            <p:nvPr/>
          </p:nvSpPr>
          <p:spPr>
            <a:xfrm>
              <a:off x="10845405" y="348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8" name="Овал 277"/>
            <p:cNvSpPr/>
            <p:nvPr/>
          </p:nvSpPr>
          <p:spPr>
            <a:xfrm>
              <a:off x="10932133" y="34639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9" name="Овал 278"/>
            <p:cNvSpPr/>
            <p:nvPr/>
          </p:nvSpPr>
          <p:spPr>
            <a:xfrm>
              <a:off x="10982005" y="335806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0" name="Овал 279"/>
            <p:cNvSpPr/>
            <p:nvPr/>
          </p:nvSpPr>
          <p:spPr>
            <a:xfrm>
              <a:off x="11068733" y="334185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1" name="Овал 280"/>
            <p:cNvSpPr/>
            <p:nvPr/>
          </p:nvSpPr>
          <p:spPr>
            <a:xfrm>
              <a:off x="11133440" y="35011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2" name="Овал 281"/>
            <p:cNvSpPr/>
            <p:nvPr/>
          </p:nvSpPr>
          <p:spPr>
            <a:xfrm>
              <a:off x="11220168" y="348495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3" name="Овал 282"/>
            <p:cNvSpPr/>
            <p:nvPr/>
          </p:nvSpPr>
          <p:spPr>
            <a:xfrm>
              <a:off x="11209640" y="3250966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4" name="Овал 283"/>
            <p:cNvSpPr/>
            <p:nvPr/>
          </p:nvSpPr>
          <p:spPr>
            <a:xfrm>
              <a:off x="11296368" y="323475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5" name="Овал 284"/>
            <p:cNvSpPr/>
            <p:nvPr/>
          </p:nvSpPr>
          <p:spPr>
            <a:xfrm>
              <a:off x="11351359" y="338312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6" name="Овал 285"/>
            <p:cNvSpPr/>
            <p:nvPr/>
          </p:nvSpPr>
          <p:spPr>
            <a:xfrm>
              <a:off x="11438087" y="33669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7" name="Овал 286"/>
            <p:cNvSpPr/>
            <p:nvPr/>
          </p:nvSpPr>
          <p:spPr>
            <a:xfrm>
              <a:off x="11494611" y="35043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8" name="Овал 287"/>
            <p:cNvSpPr/>
            <p:nvPr/>
          </p:nvSpPr>
          <p:spPr>
            <a:xfrm>
              <a:off x="11581339" y="348815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9" name="Овал 288"/>
            <p:cNvSpPr/>
            <p:nvPr/>
          </p:nvSpPr>
          <p:spPr>
            <a:xfrm>
              <a:off x="11596188" y="327639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0" name="Овал 289"/>
            <p:cNvSpPr/>
            <p:nvPr/>
          </p:nvSpPr>
          <p:spPr>
            <a:xfrm>
              <a:off x="11682916" y="326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1" name="Овал 290"/>
            <p:cNvSpPr/>
            <p:nvPr/>
          </p:nvSpPr>
          <p:spPr>
            <a:xfrm>
              <a:off x="11779582" y="341785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2" name="Овал 291"/>
            <p:cNvSpPr/>
            <p:nvPr/>
          </p:nvSpPr>
          <p:spPr>
            <a:xfrm>
              <a:off x="11866310" y="340164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3" name="Овал 292"/>
            <p:cNvSpPr/>
            <p:nvPr/>
          </p:nvSpPr>
          <p:spPr>
            <a:xfrm>
              <a:off x="11865654" y="35392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4" name="Овал 293"/>
            <p:cNvSpPr/>
            <p:nvPr/>
          </p:nvSpPr>
          <p:spPr>
            <a:xfrm>
              <a:off x="11952382" y="352305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5" name="Овал 294"/>
            <p:cNvSpPr/>
            <p:nvPr/>
          </p:nvSpPr>
          <p:spPr>
            <a:xfrm>
              <a:off x="11815118" y="327986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6" name="Овал 295"/>
            <p:cNvSpPr/>
            <p:nvPr/>
          </p:nvSpPr>
          <p:spPr>
            <a:xfrm>
              <a:off x="11901846" y="326365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7" name="Овал 296"/>
            <p:cNvSpPr/>
            <p:nvPr/>
          </p:nvSpPr>
          <p:spPr>
            <a:xfrm>
              <a:off x="12109931" y="334502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8" name="Овал 297"/>
            <p:cNvSpPr/>
            <p:nvPr/>
          </p:nvSpPr>
          <p:spPr>
            <a:xfrm>
              <a:off x="12196659" y="33288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" name="Овал 298"/>
            <p:cNvSpPr/>
            <p:nvPr/>
          </p:nvSpPr>
          <p:spPr>
            <a:xfrm>
              <a:off x="12120542" y="35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0" name="Овал 299"/>
            <p:cNvSpPr/>
            <p:nvPr/>
          </p:nvSpPr>
          <p:spPr>
            <a:xfrm>
              <a:off x="12207270" y="350687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1" name="Овал 300"/>
            <p:cNvSpPr/>
            <p:nvPr/>
          </p:nvSpPr>
          <p:spPr>
            <a:xfrm>
              <a:off x="9289513" y="341492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2" name="Овал 301"/>
            <p:cNvSpPr/>
            <p:nvPr/>
          </p:nvSpPr>
          <p:spPr>
            <a:xfrm>
              <a:off x="9371703" y="341492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3" name="Овал 302"/>
            <p:cNvSpPr/>
            <p:nvPr/>
          </p:nvSpPr>
          <p:spPr>
            <a:xfrm>
              <a:off x="9340911" y="32367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4" name="Овал 303"/>
            <p:cNvSpPr/>
            <p:nvPr/>
          </p:nvSpPr>
          <p:spPr>
            <a:xfrm>
              <a:off x="9423101" y="32367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5" name="Овал 304"/>
            <p:cNvSpPr/>
            <p:nvPr/>
          </p:nvSpPr>
          <p:spPr>
            <a:xfrm>
              <a:off x="9549201" y="33824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6" name="Овал 305"/>
            <p:cNvSpPr/>
            <p:nvPr/>
          </p:nvSpPr>
          <p:spPr>
            <a:xfrm>
              <a:off x="9631391" y="33824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7" name="Овал 306"/>
            <p:cNvSpPr/>
            <p:nvPr/>
          </p:nvSpPr>
          <p:spPr>
            <a:xfrm>
              <a:off x="9666097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8" name="Овал 307"/>
            <p:cNvSpPr/>
            <p:nvPr/>
          </p:nvSpPr>
          <p:spPr>
            <a:xfrm>
              <a:off x="9748287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9" name="Овал 308"/>
            <p:cNvSpPr/>
            <p:nvPr/>
          </p:nvSpPr>
          <p:spPr>
            <a:xfrm>
              <a:off x="9754516" y="34974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0" name="Овал 309"/>
            <p:cNvSpPr/>
            <p:nvPr/>
          </p:nvSpPr>
          <p:spPr>
            <a:xfrm>
              <a:off x="9836706" y="34974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1" name="Овал 310"/>
            <p:cNvSpPr/>
            <p:nvPr/>
          </p:nvSpPr>
          <p:spPr>
            <a:xfrm>
              <a:off x="9892642" y="3370943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2" name="Овал 311"/>
            <p:cNvSpPr/>
            <p:nvPr/>
          </p:nvSpPr>
          <p:spPr>
            <a:xfrm>
              <a:off x="9974832" y="3370943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3" name="Овал 312"/>
            <p:cNvSpPr/>
            <p:nvPr/>
          </p:nvSpPr>
          <p:spPr>
            <a:xfrm>
              <a:off x="10106541" y="34016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4" name="Овал 313"/>
            <p:cNvSpPr/>
            <p:nvPr/>
          </p:nvSpPr>
          <p:spPr>
            <a:xfrm>
              <a:off x="10188731" y="34016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5" name="Овал 314"/>
            <p:cNvSpPr/>
            <p:nvPr/>
          </p:nvSpPr>
          <p:spPr>
            <a:xfrm>
              <a:off x="10274295" y="331015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6" name="Овал 315"/>
            <p:cNvSpPr/>
            <p:nvPr/>
          </p:nvSpPr>
          <p:spPr>
            <a:xfrm>
              <a:off x="10356485" y="331015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7" name="Овал 316"/>
            <p:cNvSpPr/>
            <p:nvPr/>
          </p:nvSpPr>
          <p:spPr>
            <a:xfrm>
              <a:off x="1041835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8" name="Овал 317"/>
            <p:cNvSpPr/>
            <p:nvPr/>
          </p:nvSpPr>
          <p:spPr>
            <a:xfrm>
              <a:off x="1050054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9" name="Овал 318"/>
            <p:cNvSpPr/>
            <p:nvPr/>
          </p:nvSpPr>
          <p:spPr>
            <a:xfrm>
              <a:off x="1067870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0" name="Овал 319"/>
            <p:cNvSpPr/>
            <p:nvPr/>
          </p:nvSpPr>
          <p:spPr>
            <a:xfrm>
              <a:off x="1076089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1" name="Овал 320"/>
            <p:cNvSpPr/>
            <p:nvPr/>
          </p:nvSpPr>
          <p:spPr>
            <a:xfrm>
              <a:off x="10916212" y="327360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2" name="Овал 321"/>
            <p:cNvSpPr/>
            <p:nvPr/>
          </p:nvSpPr>
          <p:spPr>
            <a:xfrm>
              <a:off x="10998402" y="327360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3" name="Овал 322"/>
            <p:cNvSpPr/>
            <p:nvPr/>
          </p:nvSpPr>
          <p:spPr>
            <a:xfrm>
              <a:off x="10982164" y="341626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4" name="Овал 323"/>
            <p:cNvSpPr/>
            <p:nvPr/>
          </p:nvSpPr>
          <p:spPr>
            <a:xfrm>
              <a:off x="11064354" y="341626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5" name="Овал 324"/>
            <p:cNvSpPr/>
            <p:nvPr/>
          </p:nvSpPr>
          <p:spPr>
            <a:xfrm>
              <a:off x="11182245" y="331498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6" name="Овал 325"/>
            <p:cNvSpPr/>
            <p:nvPr/>
          </p:nvSpPr>
          <p:spPr>
            <a:xfrm>
              <a:off x="11264435" y="331498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7" name="Овал 326"/>
            <p:cNvSpPr/>
            <p:nvPr/>
          </p:nvSpPr>
          <p:spPr>
            <a:xfrm>
              <a:off x="11415363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8" name="Овал 327"/>
            <p:cNvSpPr/>
            <p:nvPr/>
          </p:nvSpPr>
          <p:spPr>
            <a:xfrm>
              <a:off x="11497553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9" name="Овал 328"/>
            <p:cNvSpPr/>
            <p:nvPr/>
          </p:nvSpPr>
          <p:spPr>
            <a:xfrm>
              <a:off x="11322353" y="347713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0" name="Овал 329"/>
            <p:cNvSpPr/>
            <p:nvPr/>
          </p:nvSpPr>
          <p:spPr>
            <a:xfrm>
              <a:off x="11404543" y="347713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1" name="Овал 330"/>
            <p:cNvSpPr/>
            <p:nvPr/>
          </p:nvSpPr>
          <p:spPr>
            <a:xfrm>
              <a:off x="11551086" y="338895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2" name="Овал 331"/>
            <p:cNvSpPr/>
            <p:nvPr/>
          </p:nvSpPr>
          <p:spPr>
            <a:xfrm>
              <a:off x="11633276" y="338895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3" name="Овал 332"/>
            <p:cNvSpPr/>
            <p:nvPr/>
          </p:nvSpPr>
          <p:spPr>
            <a:xfrm>
              <a:off x="11702615" y="351073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4" name="Овал 333"/>
            <p:cNvSpPr/>
            <p:nvPr/>
          </p:nvSpPr>
          <p:spPr>
            <a:xfrm>
              <a:off x="11784805" y="351073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5" name="Овал 334"/>
            <p:cNvSpPr/>
            <p:nvPr/>
          </p:nvSpPr>
          <p:spPr>
            <a:xfrm>
              <a:off x="11804529" y="334245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6" name="Овал 335"/>
            <p:cNvSpPr/>
            <p:nvPr/>
          </p:nvSpPr>
          <p:spPr>
            <a:xfrm>
              <a:off x="11886719" y="334245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7" name="Овал 336"/>
            <p:cNvSpPr/>
            <p:nvPr/>
          </p:nvSpPr>
          <p:spPr>
            <a:xfrm>
              <a:off x="11942256" y="321038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8" name="Овал 337"/>
            <p:cNvSpPr/>
            <p:nvPr/>
          </p:nvSpPr>
          <p:spPr>
            <a:xfrm>
              <a:off x="12024446" y="321038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9" name="Овал 338"/>
            <p:cNvSpPr/>
            <p:nvPr/>
          </p:nvSpPr>
          <p:spPr>
            <a:xfrm>
              <a:off x="12002759" y="346396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0" name="Овал 339"/>
            <p:cNvSpPr/>
            <p:nvPr/>
          </p:nvSpPr>
          <p:spPr>
            <a:xfrm>
              <a:off x="12084949" y="346396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1" name="Овал 340"/>
            <p:cNvSpPr/>
            <p:nvPr/>
          </p:nvSpPr>
          <p:spPr>
            <a:xfrm>
              <a:off x="12161156" y="32556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2" name="Овал 341"/>
            <p:cNvSpPr/>
            <p:nvPr/>
          </p:nvSpPr>
          <p:spPr>
            <a:xfrm>
              <a:off x="12243346" y="32556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3" name="Овал 342"/>
          <p:cNvSpPr/>
          <p:nvPr/>
        </p:nvSpPr>
        <p:spPr>
          <a:xfrm>
            <a:off x="3528143" y="2130408"/>
            <a:ext cx="2636401" cy="26364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465558"/>
              </p:ext>
            </p:extLst>
          </p:nvPr>
        </p:nvGraphicFramePr>
        <p:xfrm>
          <a:off x="6221791" y="2306800"/>
          <a:ext cx="5825658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9113">
                  <a:extLst>
                    <a:ext uri="{9D8B030D-6E8A-4147-A177-3AD203B41FA5}">
                      <a16:colId xmlns:a16="http://schemas.microsoft.com/office/drawing/2014/main" val="2438464099"/>
                    </a:ext>
                  </a:extLst>
                </a:gridCol>
                <a:gridCol w="1587792">
                  <a:extLst>
                    <a:ext uri="{9D8B030D-6E8A-4147-A177-3AD203B41FA5}">
                      <a16:colId xmlns:a16="http://schemas.microsoft.com/office/drawing/2014/main" val="3994553422"/>
                    </a:ext>
                  </a:extLst>
                </a:gridCol>
                <a:gridCol w="1812339">
                  <a:extLst>
                    <a:ext uri="{9D8B030D-6E8A-4147-A177-3AD203B41FA5}">
                      <a16:colId xmlns:a16="http://schemas.microsoft.com/office/drawing/2014/main" val="250077378"/>
                    </a:ext>
                  </a:extLst>
                </a:gridCol>
                <a:gridCol w="1456414">
                  <a:extLst>
                    <a:ext uri="{9D8B030D-6E8A-4147-A177-3AD203B41FA5}">
                      <a16:colId xmlns:a16="http://schemas.microsoft.com/office/drawing/2014/main" val="378947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Высоконапорный поток (</a:t>
                      </a:r>
                      <a:r>
                        <a:rPr lang="ru-RU" sz="1600" b="1" dirty="0" err="1" smtClean="0">
                          <a:latin typeface="Candara" panose="020E0502030303020204" pitchFamily="34" charset="0"/>
                        </a:rPr>
                        <a:t>Скв</a:t>
                      </a:r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. Т18)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Низконапорный поток (</a:t>
                      </a:r>
                      <a:r>
                        <a:rPr lang="ru-RU" sz="1600" b="1" dirty="0" err="1" smtClean="0">
                          <a:latin typeface="Candara" panose="020E0502030303020204" pitchFamily="34" charset="0"/>
                        </a:rPr>
                        <a:t>Скв</a:t>
                      </a:r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. </a:t>
                      </a:r>
                      <a:r>
                        <a:rPr lang="en-US" sz="1600" b="1" dirty="0" smtClean="0">
                          <a:latin typeface="Candara" panose="020E0502030303020204" pitchFamily="34" charset="0"/>
                        </a:rPr>
                        <a:t>VF4)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4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60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</a:rPr>
                        <a:t>Без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</a:rPr>
                        <a:t> эжектора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70AD47"/>
                          </a:solidFill>
                          <a:latin typeface="Candara" panose="020E0502030303020204" pitchFamily="34" charset="0"/>
                        </a:rPr>
                        <a:t>С эжектором</a:t>
                      </a:r>
                      <a:endParaRPr lang="ru-RU" sz="1600" b="1" dirty="0">
                        <a:solidFill>
                          <a:srgbClr val="70AD47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3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Флюид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Нефть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Нефть + Газ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Нефть + Газ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56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Давление,</a:t>
                      </a:r>
                      <a:r>
                        <a:rPr lang="ru-RU" sz="1600" b="1" baseline="0" dirty="0" smtClean="0">
                          <a:latin typeface="Candara" panose="020E0502030303020204" pitchFamily="34" charset="0"/>
                        </a:rPr>
                        <a:t> бар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73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60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52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97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Расход нефти, м</a:t>
                      </a:r>
                      <a:r>
                        <a:rPr lang="ru-RU" sz="1600" b="1" baseline="30000" dirty="0" smtClean="0">
                          <a:latin typeface="Candara" panose="020E0502030303020204" pitchFamily="34" charset="0"/>
                        </a:rPr>
                        <a:t>3</a:t>
                      </a:r>
                      <a:r>
                        <a:rPr lang="en-US" sz="1600" b="1" dirty="0" smtClean="0">
                          <a:latin typeface="Candara" panose="020E050203030302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ndara" panose="020E0502030303020204" pitchFamily="34" charset="0"/>
                        </a:rPr>
                        <a:t>сут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1320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90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andara" panose="020E0502030303020204" pitchFamily="34" charset="0"/>
                        </a:rPr>
                        <a:t>120</a:t>
                      </a:r>
                      <a:endParaRPr lang="ru-RU" sz="24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699489"/>
                  </a:ext>
                </a:extLst>
              </a:tr>
            </a:tbl>
          </a:graphicData>
        </a:graphic>
      </p:graphicFrame>
      <p:cxnSp>
        <p:nvCxnSpPr>
          <p:cNvPr id="346" name="Прямая соединительная линия 345"/>
          <p:cNvCxnSpPr/>
          <p:nvPr/>
        </p:nvCxnSpPr>
        <p:spPr>
          <a:xfrm flipH="1">
            <a:off x="6213842" y="3142431"/>
            <a:ext cx="5866692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Прямая соединительная линия 346"/>
          <p:cNvCxnSpPr/>
          <p:nvPr/>
        </p:nvCxnSpPr>
        <p:spPr>
          <a:xfrm>
            <a:off x="6221791" y="3493433"/>
            <a:ext cx="5825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8" name="Прямая соединительная линия 347"/>
          <p:cNvCxnSpPr/>
          <p:nvPr/>
        </p:nvCxnSpPr>
        <p:spPr>
          <a:xfrm>
            <a:off x="6213842" y="3861157"/>
            <a:ext cx="58336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9" name="Прямая соединительная линия 348"/>
          <p:cNvCxnSpPr/>
          <p:nvPr/>
        </p:nvCxnSpPr>
        <p:spPr>
          <a:xfrm>
            <a:off x="6213842" y="4449713"/>
            <a:ext cx="58336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0" name="Прямая соединительная линия 349"/>
          <p:cNvCxnSpPr/>
          <p:nvPr/>
        </p:nvCxnSpPr>
        <p:spPr>
          <a:xfrm>
            <a:off x="6221791" y="5273520"/>
            <a:ext cx="5825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6625221" y="633633"/>
            <a:ext cx="5046949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Показатели скважины </a:t>
            </a:r>
            <a:r>
              <a:rPr lang="en-US" sz="2000" dirty="0" smtClean="0">
                <a:latin typeface="Candara" panose="020E0502030303020204" pitchFamily="34" charset="0"/>
              </a:rPr>
              <a:t>VF4</a:t>
            </a:r>
            <a:r>
              <a:rPr lang="ru-RU" sz="2000" dirty="0" smtClean="0">
                <a:latin typeface="Candara" panose="020E0502030303020204" pitchFamily="34" charset="0"/>
              </a:rPr>
              <a:t> (</a:t>
            </a:r>
            <a:r>
              <a:rPr lang="en-US" sz="2000" dirty="0" err="1" smtClean="0">
                <a:latin typeface="Candara" panose="020E0502030303020204" pitchFamily="34" charset="0"/>
              </a:rPr>
              <a:t>Villafortuna</a:t>
            </a:r>
            <a:r>
              <a:rPr lang="en-US" sz="2000" dirty="0" smtClean="0">
                <a:latin typeface="Candara" panose="020E0502030303020204" pitchFamily="34" charset="0"/>
              </a:rPr>
              <a:t> oilfield) 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51" name="Прямоугольник 350"/>
          <p:cNvSpPr/>
          <p:nvPr/>
        </p:nvSpPr>
        <p:spPr>
          <a:xfrm>
            <a:off x="6164449" y="582263"/>
            <a:ext cx="6108296" cy="5582669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03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Применение </a:t>
            </a:r>
            <a:r>
              <a:rPr lang="ru-RU" sz="2400" b="1" cap="all" dirty="0" err="1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ЭжЕКТОРОВ</a:t>
            </a: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В СИСТЕМЕ СБОРА ПРИРОДНОГО ГАЗА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82531" y="626359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21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grpSp>
        <p:nvGrpSpPr>
          <p:cNvPr id="91" name="Группа 90"/>
          <p:cNvGrpSpPr/>
          <p:nvPr/>
        </p:nvGrpSpPr>
        <p:grpSpPr>
          <a:xfrm>
            <a:off x="129023" y="1244501"/>
            <a:ext cx="6008388" cy="2398788"/>
            <a:chOff x="-637400" y="638874"/>
            <a:chExt cx="6917277" cy="3011472"/>
          </a:xfrm>
        </p:grpSpPr>
        <p:sp>
          <p:nvSpPr>
            <p:cNvPr id="8" name="Овал 7"/>
            <p:cNvSpPr/>
            <p:nvPr/>
          </p:nvSpPr>
          <p:spPr>
            <a:xfrm>
              <a:off x="1799722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201203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658403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93093" y="3455274"/>
              <a:ext cx="160255" cy="16025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/>
            <p:cNvCxnSpPr>
              <a:stCxn id="8" idx="0"/>
            </p:cNvCxnSpPr>
            <p:nvPr/>
          </p:nvCxnSpPr>
          <p:spPr>
            <a:xfrm flipH="1" flipV="1">
              <a:off x="1879849" y="3111949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 flipV="1">
              <a:off x="2281330" y="3111948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H="1" flipV="1">
              <a:off x="2738529" y="3111947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 flipV="1">
              <a:off x="3173514" y="3111946"/>
              <a:ext cx="1" cy="3433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1879849" y="3112918"/>
              <a:ext cx="1293371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V="1">
              <a:off x="2526534" y="2755333"/>
              <a:ext cx="0" cy="3566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H="1" flipV="1">
              <a:off x="2526535" y="2412978"/>
              <a:ext cx="1" cy="357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Овал 45"/>
            <p:cNvSpPr/>
            <p:nvPr/>
          </p:nvSpPr>
          <p:spPr>
            <a:xfrm>
              <a:off x="373258" y="1272906"/>
              <a:ext cx="160255" cy="160255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0" name="Прямая со стрелкой 29"/>
            <p:cNvCxnSpPr>
              <a:stCxn id="46" idx="6"/>
            </p:cNvCxnSpPr>
            <p:nvPr/>
          </p:nvCxnSpPr>
          <p:spPr>
            <a:xfrm flipV="1">
              <a:off x="533513" y="1353033"/>
              <a:ext cx="603818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149523" y="1353033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1579134" y="1352799"/>
              <a:ext cx="1" cy="5460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579134" y="1854200"/>
              <a:ext cx="0" cy="3765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 flipH="1">
              <a:off x="1568815" y="2231678"/>
              <a:ext cx="782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flipH="1">
              <a:off x="2848310" y="2230720"/>
              <a:ext cx="782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3639985" y="1349531"/>
              <a:ext cx="0" cy="46714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 flipV="1">
              <a:off x="3639985" y="1785924"/>
              <a:ext cx="1" cy="4511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Группа 65"/>
            <p:cNvGrpSpPr/>
            <p:nvPr/>
          </p:nvGrpSpPr>
          <p:grpSpPr>
            <a:xfrm>
              <a:off x="2467106" y="1077802"/>
              <a:ext cx="289047" cy="345305"/>
              <a:chOff x="2586816" y="3011516"/>
              <a:chExt cx="374189" cy="447019"/>
            </a:xfrm>
          </p:grpSpPr>
          <p:sp>
            <p:nvSpPr>
              <p:cNvPr id="44" name="Равнобедренный треугольник 43"/>
              <p:cNvSpPr/>
              <p:nvPr/>
            </p:nvSpPr>
            <p:spPr>
              <a:xfrm rot="5400000">
                <a:off x="2572512" y="3265438"/>
                <a:ext cx="207401" cy="178794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Равнобедренный треугольник 64"/>
              <p:cNvSpPr/>
              <p:nvPr/>
            </p:nvSpPr>
            <p:spPr>
              <a:xfrm rot="-5400000">
                <a:off x="2767907" y="3265438"/>
                <a:ext cx="207401" cy="178794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7" name="Прямая соединительная линия 46"/>
              <p:cNvCxnSpPr/>
              <p:nvPr/>
            </p:nvCxnSpPr>
            <p:spPr>
              <a:xfrm flipH="1" flipV="1">
                <a:off x="2773909" y="3144260"/>
                <a:ext cx="1" cy="21374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Овал 49"/>
              <p:cNvSpPr/>
              <p:nvPr/>
            </p:nvSpPr>
            <p:spPr>
              <a:xfrm>
                <a:off x="2607931" y="3011516"/>
                <a:ext cx="331956" cy="147117"/>
              </a:xfrm>
              <a:custGeom>
                <a:avLst/>
                <a:gdLst>
                  <a:gd name="connsiteX0" fmla="*/ 0 w 268605"/>
                  <a:gd name="connsiteY0" fmla="*/ 134303 h 268605"/>
                  <a:gd name="connsiteX1" fmla="*/ 134303 w 268605"/>
                  <a:gd name="connsiteY1" fmla="*/ 0 h 268605"/>
                  <a:gd name="connsiteX2" fmla="*/ 268606 w 268605"/>
                  <a:gd name="connsiteY2" fmla="*/ 134303 h 268605"/>
                  <a:gd name="connsiteX3" fmla="*/ 134303 w 268605"/>
                  <a:gd name="connsiteY3" fmla="*/ 268606 h 268605"/>
                  <a:gd name="connsiteX4" fmla="*/ 0 w 268605"/>
                  <a:gd name="connsiteY4" fmla="*/ 134303 h 268605"/>
                  <a:gd name="connsiteX0" fmla="*/ 1 w 268607"/>
                  <a:gd name="connsiteY0" fmla="*/ 134303 h 167517"/>
                  <a:gd name="connsiteX1" fmla="*/ 134304 w 268607"/>
                  <a:gd name="connsiteY1" fmla="*/ 0 h 167517"/>
                  <a:gd name="connsiteX2" fmla="*/ 268607 w 268607"/>
                  <a:gd name="connsiteY2" fmla="*/ 134303 h 167517"/>
                  <a:gd name="connsiteX3" fmla="*/ 132399 w 268607"/>
                  <a:gd name="connsiteY3" fmla="*/ 135256 h 167517"/>
                  <a:gd name="connsiteX4" fmla="*/ 1 w 268607"/>
                  <a:gd name="connsiteY4" fmla="*/ 134303 h 167517"/>
                  <a:gd name="connsiteX0" fmla="*/ 1 w 268607"/>
                  <a:gd name="connsiteY0" fmla="*/ 134303 h 167092"/>
                  <a:gd name="connsiteX1" fmla="*/ 134304 w 268607"/>
                  <a:gd name="connsiteY1" fmla="*/ 0 h 167092"/>
                  <a:gd name="connsiteX2" fmla="*/ 268607 w 268607"/>
                  <a:gd name="connsiteY2" fmla="*/ 134303 h 167092"/>
                  <a:gd name="connsiteX3" fmla="*/ 132399 w 268607"/>
                  <a:gd name="connsiteY3" fmla="*/ 135256 h 167092"/>
                  <a:gd name="connsiteX4" fmla="*/ 1 w 268607"/>
                  <a:gd name="connsiteY4" fmla="*/ 134303 h 167092"/>
                  <a:gd name="connsiteX0" fmla="*/ 1 w 306707"/>
                  <a:gd name="connsiteY0" fmla="*/ 134868 h 146506"/>
                  <a:gd name="connsiteX1" fmla="*/ 134304 w 306707"/>
                  <a:gd name="connsiteY1" fmla="*/ 565 h 146506"/>
                  <a:gd name="connsiteX2" fmla="*/ 306707 w 306707"/>
                  <a:gd name="connsiteY2" fmla="*/ 102483 h 146506"/>
                  <a:gd name="connsiteX3" fmla="*/ 132399 w 306707"/>
                  <a:gd name="connsiteY3" fmla="*/ 135821 h 146506"/>
                  <a:gd name="connsiteX4" fmla="*/ 1 w 306707"/>
                  <a:gd name="connsiteY4" fmla="*/ 134868 h 146506"/>
                  <a:gd name="connsiteX0" fmla="*/ 6875 w 313581"/>
                  <a:gd name="connsiteY0" fmla="*/ 135947 h 146233"/>
                  <a:gd name="connsiteX1" fmla="*/ 31640 w 313581"/>
                  <a:gd name="connsiteY1" fmla="*/ 47365 h 146233"/>
                  <a:gd name="connsiteX2" fmla="*/ 141178 w 313581"/>
                  <a:gd name="connsiteY2" fmla="*/ 1644 h 146233"/>
                  <a:gd name="connsiteX3" fmla="*/ 313581 w 313581"/>
                  <a:gd name="connsiteY3" fmla="*/ 103562 h 146233"/>
                  <a:gd name="connsiteX4" fmla="*/ 139273 w 313581"/>
                  <a:gd name="connsiteY4" fmla="*/ 136900 h 146233"/>
                  <a:gd name="connsiteX5" fmla="*/ 6875 w 313581"/>
                  <a:gd name="connsiteY5" fmla="*/ 135947 h 146233"/>
                  <a:gd name="connsiteX0" fmla="*/ 6875 w 316767"/>
                  <a:gd name="connsiteY0" fmla="*/ 135660 h 144005"/>
                  <a:gd name="connsiteX1" fmla="*/ 31640 w 316767"/>
                  <a:gd name="connsiteY1" fmla="*/ 47078 h 144005"/>
                  <a:gd name="connsiteX2" fmla="*/ 141178 w 316767"/>
                  <a:gd name="connsiteY2" fmla="*/ 1357 h 144005"/>
                  <a:gd name="connsiteX3" fmla="*/ 250715 w 316767"/>
                  <a:gd name="connsiteY3" fmla="*/ 20409 h 144005"/>
                  <a:gd name="connsiteX4" fmla="*/ 313581 w 316767"/>
                  <a:gd name="connsiteY4" fmla="*/ 103275 h 144005"/>
                  <a:gd name="connsiteX5" fmla="*/ 139273 w 316767"/>
                  <a:gd name="connsiteY5" fmla="*/ 136613 h 144005"/>
                  <a:gd name="connsiteX6" fmla="*/ 6875 w 316767"/>
                  <a:gd name="connsiteY6" fmla="*/ 135660 h 144005"/>
                  <a:gd name="connsiteX0" fmla="*/ 6875 w 329555"/>
                  <a:gd name="connsiteY0" fmla="*/ 135660 h 142859"/>
                  <a:gd name="connsiteX1" fmla="*/ 31640 w 329555"/>
                  <a:gd name="connsiteY1" fmla="*/ 47078 h 142859"/>
                  <a:gd name="connsiteX2" fmla="*/ 141178 w 329555"/>
                  <a:gd name="connsiteY2" fmla="*/ 1357 h 142859"/>
                  <a:gd name="connsiteX3" fmla="*/ 250715 w 329555"/>
                  <a:gd name="connsiteY3" fmla="*/ 20409 h 142859"/>
                  <a:gd name="connsiteX4" fmla="*/ 326916 w 329555"/>
                  <a:gd name="connsiteY4" fmla="*/ 128040 h 142859"/>
                  <a:gd name="connsiteX5" fmla="*/ 139273 w 329555"/>
                  <a:gd name="connsiteY5" fmla="*/ 136613 h 142859"/>
                  <a:gd name="connsiteX6" fmla="*/ 6875 w 329555"/>
                  <a:gd name="connsiteY6" fmla="*/ 135660 h 142859"/>
                  <a:gd name="connsiteX0" fmla="*/ 7424 w 330104"/>
                  <a:gd name="connsiteY0" fmla="*/ 135660 h 146522"/>
                  <a:gd name="connsiteX1" fmla="*/ 32189 w 330104"/>
                  <a:gd name="connsiteY1" fmla="*/ 47078 h 146522"/>
                  <a:gd name="connsiteX2" fmla="*/ 141727 w 330104"/>
                  <a:gd name="connsiteY2" fmla="*/ 1357 h 146522"/>
                  <a:gd name="connsiteX3" fmla="*/ 251264 w 330104"/>
                  <a:gd name="connsiteY3" fmla="*/ 20409 h 146522"/>
                  <a:gd name="connsiteX4" fmla="*/ 327465 w 330104"/>
                  <a:gd name="connsiteY4" fmla="*/ 128040 h 146522"/>
                  <a:gd name="connsiteX5" fmla="*/ 147442 w 330104"/>
                  <a:gd name="connsiteY5" fmla="*/ 144233 h 146522"/>
                  <a:gd name="connsiteX6" fmla="*/ 7424 w 330104"/>
                  <a:gd name="connsiteY6" fmla="*/ 135660 h 146522"/>
                  <a:gd name="connsiteX0" fmla="*/ 7424 w 331956"/>
                  <a:gd name="connsiteY0" fmla="*/ 134355 h 145217"/>
                  <a:gd name="connsiteX1" fmla="*/ 32189 w 331956"/>
                  <a:gd name="connsiteY1" fmla="*/ 45773 h 145217"/>
                  <a:gd name="connsiteX2" fmla="*/ 141727 w 331956"/>
                  <a:gd name="connsiteY2" fmla="*/ 52 h 145217"/>
                  <a:gd name="connsiteX3" fmla="*/ 283649 w 331956"/>
                  <a:gd name="connsiteY3" fmla="*/ 38154 h 145217"/>
                  <a:gd name="connsiteX4" fmla="*/ 327465 w 331956"/>
                  <a:gd name="connsiteY4" fmla="*/ 126735 h 145217"/>
                  <a:gd name="connsiteX5" fmla="*/ 147442 w 331956"/>
                  <a:gd name="connsiteY5" fmla="*/ 142928 h 145217"/>
                  <a:gd name="connsiteX6" fmla="*/ 7424 w 331956"/>
                  <a:gd name="connsiteY6" fmla="*/ 134355 h 145217"/>
                  <a:gd name="connsiteX0" fmla="*/ 7424 w 331956"/>
                  <a:gd name="connsiteY0" fmla="*/ 136255 h 147117"/>
                  <a:gd name="connsiteX1" fmla="*/ 32189 w 331956"/>
                  <a:gd name="connsiteY1" fmla="*/ 47673 h 147117"/>
                  <a:gd name="connsiteX2" fmla="*/ 160777 w 331956"/>
                  <a:gd name="connsiteY2" fmla="*/ 47 h 147117"/>
                  <a:gd name="connsiteX3" fmla="*/ 283649 w 331956"/>
                  <a:gd name="connsiteY3" fmla="*/ 40054 h 147117"/>
                  <a:gd name="connsiteX4" fmla="*/ 327465 w 331956"/>
                  <a:gd name="connsiteY4" fmla="*/ 128635 h 147117"/>
                  <a:gd name="connsiteX5" fmla="*/ 147442 w 331956"/>
                  <a:gd name="connsiteY5" fmla="*/ 144828 h 147117"/>
                  <a:gd name="connsiteX6" fmla="*/ 7424 w 331956"/>
                  <a:gd name="connsiteY6" fmla="*/ 136255 h 14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1956" h="147117">
                    <a:moveTo>
                      <a:pt x="7424" y="136255"/>
                    </a:moveTo>
                    <a:cubicBezTo>
                      <a:pt x="-11785" y="120063"/>
                      <a:pt x="9805" y="70057"/>
                      <a:pt x="32189" y="47673"/>
                    </a:cubicBezTo>
                    <a:cubicBezTo>
                      <a:pt x="54573" y="25289"/>
                      <a:pt x="118867" y="1317"/>
                      <a:pt x="160777" y="47"/>
                    </a:cubicBezTo>
                    <a:cubicBezTo>
                      <a:pt x="202687" y="-1223"/>
                      <a:pt x="254915" y="23068"/>
                      <a:pt x="283649" y="40054"/>
                    </a:cubicBezTo>
                    <a:cubicBezTo>
                      <a:pt x="312383" y="57040"/>
                      <a:pt x="343816" y="110220"/>
                      <a:pt x="327465" y="128635"/>
                    </a:cubicBezTo>
                    <a:cubicBezTo>
                      <a:pt x="311114" y="147050"/>
                      <a:pt x="200782" y="143558"/>
                      <a:pt x="147442" y="144828"/>
                    </a:cubicBezTo>
                    <a:cubicBezTo>
                      <a:pt x="94102" y="146098"/>
                      <a:pt x="26633" y="152447"/>
                      <a:pt x="7424" y="1362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67" name="Прямая соединительная линия 66"/>
            <p:cNvCxnSpPr/>
            <p:nvPr/>
          </p:nvCxnSpPr>
          <p:spPr>
            <a:xfrm>
              <a:off x="2738529" y="1349531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 стрелкой 67"/>
            <p:cNvCxnSpPr/>
            <p:nvPr/>
          </p:nvCxnSpPr>
          <p:spPr>
            <a:xfrm>
              <a:off x="4049169" y="1349531"/>
              <a:ext cx="84085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-533378" y="695698"/>
              <a:ext cx="2316956" cy="811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dirty="0" smtClean="0">
                  <a:latin typeface="Candara" panose="020E0502030303020204" pitchFamily="34" charset="0"/>
                </a:rPr>
                <a:t>High Pressure Gas Wells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-637400" y="3210523"/>
              <a:ext cx="2516045" cy="43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dirty="0" smtClean="0">
                  <a:latin typeface="Candara" panose="020E0502030303020204" pitchFamily="34" charset="0"/>
                </a:rPr>
                <a:t>Low Pressure Wells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202332" y="1679780"/>
              <a:ext cx="1763936" cy="43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dirty="0" smtClean="0">
                  <a:solidFill>
                    <a:srgbClr val="FF0000"/>
                  </a:solidFill>
                  <a:latin typeface="Candara" panose="020E0502030303020204" pitchFamily="34" charset="0"/>
                </a:rPr>
                <a:t>Ejector</a:t>
              </a:r>
              <a:endParaRPr lang="ru-RU" dirty="0">
                <a:solidFill>
                  <a:srgbClr val="FF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227899" y="638874"/>
              <a:ext cx="1626409" cy="43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dirty="0" smtClean="0">
                  <a:latin typeface="Candara" panose="020E0502030303020204" pitchFamily="34" charset="0"/>
                </a:rPr>
                <a:t>Choke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425077" y="868278"/>
              <a:ext cx="1854800" cy="43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dirty="0" smtClean="0">
                  <a:latin typeface="Candara" panose="020E0502030303020204" pitchFamily="34" charset="0"/>
                </a:rPr>
                <a:t>Export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grpSp>
          <p:nvGrpSpPr>
            <p:cNvPr id="86" name="Группа 85"/>
            <p:cNvGrpSpPr/>
            <p:nvPr/>
          </p:nvGrpSpPr>
          <p:grpSpPr>
            <a:xfrm>
              <a:off x="2351742" y="2158331"/>
              <a:ext cx="496568" cy="254161"/>
              <a:chOff x="8200390" y="3543139"/>
              <a:chExt cx="496568" cy="254161"/>
            </a:xfrm>
          </p:grpSpPr>
          <p:cxnSp>
            <p:nvCxnSpPr>
              <p:cNvPr id="78" name="Прямая соединительная линия 77"/>
              <p:cNvCxnSpPr/>
              <p:nvPr/>
            </p:nvCxnSpPr>
            <p:spPr>
              <a:xfrm flipV="1">
                <a:off x="8379460" y="3687919"/>
                <a:ext cx="0" cy="10938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>
                <a:endCxn id="80" idx="1"/>
              </p:cNvCxnSpPr>
              <p:nvPr/>
            </p:nvCxnSpPr>
            <p:spPr>
              <a:xfrm>
                <a:off x="8200390" y="3615529"/>
                <a:ext cx="11303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0" name="Прямоугольник 79"/>
              <p:cNvSpPr/>
              <p:nvPr/>
            </p:nvSpPr>
            <p:spPr>
              <a:xfrm>
                <a:off x="8313428" y="3543139"/>
                <a:ext cx="144780" cy="1447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Трапеция 84"/>
              <p:cNvSpPr/>
              <p:nvPr/>
            </p:nvSpPr>
            <p:spPr>
              <a:xfrm rot="-5400000">
                <a:off x="8505193" y="3496154"/>
                <a:ext cx="144780" cy="238750"/>
              </a:xfrm>
              <a:prstGeom prst="trapezoid">
                <a:avLst>
                  <a:gd name="adj" fmla="val 42544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37223" y="642532"/>
            <a:ext cx="5529944" cy="707886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Пример применения газового эжектора при добычи ННГ и ВНГ на одном промысле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131" name="Параллелограмм 130"/>
          <p:cNvSpPr/>
          <p:nvPr/>
        </p:nvSpPr>
        <p:spPr>
          <a:xfrm>
            <a:off x="61" y="4928586"/>
            <a:ext cx="6067148" cy="1416403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Параллелограмм 131"/>
          <p:cNvSpPr/>
          <p:nvPr/>
        </p:nvSpPr>
        <p:spPr>
          <a:xfrm>
            <a:off x="-28792" y="4851065"/>
            <a:ext cx="6013111" cy="1349056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TextBox 127"/>
          <p:cNvSpPr txBox="1"/>
          <p:nvPr/>
        </p:nvSpPr>
        <p:spPr>
          <a:xfrm>
            <a:off x="218999" y="5021550"/>
            <a:ext cx="5627610" cy="1015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Роль эжектора</a:t>
            </a:r>
            <a:r>
              <a:rPr lang="ru-RU" sz="2000" dirty="0" smtClean="0">
                <a:latin typeface="Candara" panose="020E0502030303020204" pitchFamily="34" charset="0"/>
              </a:rPr>
              <a:t>: Использование энергии высоконапорного газа для увеличения эффективности сбора низконапорного газа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451938" y="1924239"/>
            <a:ext cx="1048286" cy="1048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337464" y="2840199"/>
            <a:ext cx="263833" cy="1857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3540328" y="3142432"/>
            <a:ext cx="2618920" cy="902913"/>
            <a:chOff x="7208853" y="2753088"/>
            <a:chExt cx="5222449" cy="1800520"/>
          </a:xfrm>
        </p:grpSpPr>
        <p:pic>
          <p:nvPicPr>
            <p:cNvPr id="136" name="Рисунок 13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85" t="16653" r="38660" b="12592"/>
            <a:stretch/>
          </p:blipFill>
          <p:spPr>
            <a:xfrm rot="5400000">
              <a:off x="8919818" y="1042123"/>
              <a:ext cx="1800520" cy="5222449"/>
            </a:xfrm>
            <a:prstGeom prst="rect">
              <a:avLst/>
            </a:prstGeom>
          </p:spPr>
        </p:pic>
        <p:sp>
          <p:nvSpPr>
            <p:cNvPr id="137" name="Овал 136"/>
            <p:cNvSpPr/>
            <p:nvPr/>
          </p:nvSpPr>
          <p:spPr>
            <a:xfrm>
              <a:off x="7388983" y="31236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Овал 137"/>
            <p:cNvSpPr/>
            <p:nvPr/>
          </p:nvSpPr>
          <p:spPr>
            <a:xfrm>
              <a:off x="7388983" y="321406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Овал 138"/>
            <p:cNvSpPr/>
            <p:nvPr/>
          </p:nvSpPr>
          <p:spPr>
            <a:xfrm>
              <a:off x="7350883" y="330452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Овал 139"/>
            <p:cNvSpPr/>
            <p:nvPr/>
          </p:nvSpPr>
          <p:spPr>
            <a:xfrm>
              <a:off x="7350883" y="340595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7388983" y="350739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7388983" y="36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7481449" y="36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Овал 143"/>
            <p:cNvSpPr/>
            <p:nvPr/>
          </p:nvSpPr>
          <p:spPr>
            <a:xfrm>
              <a:off x="7481449" y="35373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7458451" y="343119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Овал 145"/>
            <p:cNvSpPr/>
            <p:nvPr/>
          </p:nvSpPr>
          <p:spPr>
            <a:xfrm>
              <a:off x="7435534" y="334073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7489340" y="326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7484846" y="316489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Овал 148"/>
            <p:cNvSpPr/>
            <p:nvPr/>
          </p:nvSpPr>
          <p:spPr>
            <a:xfrm>
              <a:off x="7572044" y="31236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Овал 149"/>
            <p:cNvSpPr/>
            <p:nvPr/>
          </p:nvSpPr>
          <p:spPr>
            <a:xfrm>
              <a:off x="7579559" y="33288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7575065" y="32335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Овал 151"/>
            <p:cNvSpPr/>
            <p:nvPr/>
          </p:nvSpPr>
          <p:spPr>
            <a:xfrm>
              <a:off x="7568177" y="352115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Овал 152"/>
            <p:cNvSpPr/>
            <p:nvPr/>
          </p:nvSpPr>
          <p:spPr>
            <a:xfrm>
              <a:off x="7563683" y="34258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Овал 153"/>
            <p:cNvSpPr/>
            <p:nvPr/>
          </p:nvSpPr>
          <p:spPr>
            <a:xfrm>
              <a:off x="7679547" y="36135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Овал 154"/>
            <p:cNvSpPr/>
            <p:nvPr/>
          </p:nvSpPr>
          <p:spPr>
            <a:xfrm>
              <a:off x="7675053" y="35182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Овал 155"/>
            <p:cNvSpPr/>
            <p:nvPr/>
          </p:nvSpPr>
          <p:spPr>
            <a:xfrm>
              <a:off x="7687197" y="34050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Овал 156"/>
            <p:cNvSpPr/>
            <p:nvPr/>
          </p:nvSpPr>
          <p:spPr>
            <a:xfrm>
              <a:off x="7682703" y="33097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Овал 157"/>
            <p:cNvSpPr/>
            <p:nvPr/>
          </p:nvSpPr>
          <p:spPr>
            <a:xfrm>
              <a:off x="7684028" y="32273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Овал 158"/>
            <p:cNvSpPr/>
            <p:nvPr/>
          </p:nvSpPr>
          <p:spPr>
            <a:xfrm>
              <a:off x="7679534" y="313201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Овал 159"/>
            <p:cNvSpPr/>
            <p:nvPr/>
          </p:nvSpPr>
          <p:spPr>
            <a:xfrm>
              <a:off x="7780817" y="321504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Овал 160"/>
            <p:cNvSpPr/>
            <p:nvPr/>
          </p:nvSpPr>
          <p:spPr>
            <a:xfrm>
              <a:off x="7776323" y="311975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Овал 161"/>
            <p:cNvSpPr/>
            <p:nvPr/>
          </p:nvSpPr>
          <p:spPr>
            <a:xfrm>
              <a:off x="7769901" y="341693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Овал 162"/>
            <p:cNvSpPr/>
            <p:nvPr/>
          </p:nvSpPr>
          <p:spPr>
            <a:xfrm>
              <a:off x="7765407" y="332164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Овал 163"/>
            <p:cNvSpPr/>
            <p:nvPr/>
          </p:nvSpPr>
          <p:spPr>
            <a:xfrm>
              <a:off x="7770541" y="36277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Овал 164"/>
            <p:cNvSpPr/>
            <p:nvPr/>
          </p:nvSpPr>
          <p:spPr>
            <a:xfrm>
              <a:off x="7766047" y="35324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Овал 165"/>
            <p:cNvSpPr/>
            <p:nvPr/>
          </p:nvSpPr>
          <p:spPr>
            <a:xfrm>
              <a:off x="7877851" y="36277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Овал 166"/>
            <p:cNvSpPr/>
            <p:nvPr/>
          </p:nvSpPr>
          <p:spPr>
            <a:xfrm>
              <a:off x="7873357" y="35324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Овал 167"/>
            <p:cNvSpPr/>
            <p:nvPr/>
          </p:nvSpPr>
          <p:spPr>
            <a:xfrm>
              <a:off x="7870798" y="341693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Овал 168"/>
            <p:cNvSpPr/>
            <p:nvPr/>
          </p:nvSpPr>
          <p:spPr>
            <a:xfrm>
              <a:off x="7866304" y="332164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Овал 169"/>
            <p:cNvSpPr/>
            <p:nvPr/>
          </p:nvSpPr>
          <p:spPr>
            <a:xfrm>
              <a:off x="7877951" y="323078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Овал 170"/>
            <p:cNvSpPr/>
            <p:nvPr/>
          </p:nvSpPr>
          <p:spPr>
            <a:xfrm>
              <a:off x="7873457" y="313550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Овал 171"/>
            <p:cNvSpPr/>
            <p:nvPr/>
          </p:nvSpPr>
          <p:spPr>
            <a:xfrm>
              <a:off x="7978108" y="35705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/>
            <p:cNvSpPr/>
            <p:nvPr/>
          </p:nvSpPr>
          <p:spPr>
            <a:xfrm>
              <a:off x="7973614" y="34752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Овал 173"/>
            <p:cNvSpPr/>
            <p:nvPr/>
          </p:nvSpPr>
          <p:spPr>
            <a:xfrm>
              <a:off x="7971159" y="33877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Овал 174"/>
            <p:cNvSpPr/>
            <p:nvPr/>
          </p:nvSpPr>
          <p:spPr>
            <a:xfrm>
              <a:off x="7966665" y="329248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Овал 175"/>
            <p:cNvSpPr/>
            <p:nvPr/>
          </p:nvSpPr>
          <p:spPr>
            <a:xfrm>
              <a:off x="8067972" y="35182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Овал 176"/>
            <p:cNvSpPr/>
            <p:nvPr/>
          </p:nvSpPr>
          <p:spPr>
            <a:xfrm>
              <a:off x="8063478" y="342299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Овал 177"/>
            <p:cNvSpPr/>
            <p:nvPr/>
          </p:nvSpPr>
          <p:spPr>
            <a:xfrm>
              <a:off x="8064508" y="33348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Овал 178"/>
            <p:cNvSpPr/>
            <p:nvPr/>
          </p:nvSpPr>
          <p:spPr>
            <a:xfrm>
              <a:off x="8060014" y="323957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Овал 179"/>
            <p:cNvSpPr/>
            <p:nvPr/>
          </p:nvSpPr>
          <p:spPr>
            <a:xfrm>
              <a:off x="8161321" y="348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Овал 180"/>
            <p:cNvSpPr/>
            <p:nvPr/>
          </p:nvSpPr>
          <p:spPr>
            <a:xfrm>
              <a:off x="8156827" y="338489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Овал 181"/>
            <p:cNvSpPr/>
            <p:nvPr/>
          </p:nvSpPr>
          <p:spPr>
            <a:xfrm>
              <a:off x="8248317" y="34562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Овал 182"/>
            <p:cNvSpPr/>
            <p:nvPr/>
          </p:nvSpPr>
          <p:spPr>
            <a:xfrm>
              <a:off x="8243823" y="33609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Овал 183"/>
            <p:cNvSpPr/>
            <p:nvPr/>
          </p:nvSpPr>
          <p:spPr>
            <a:xfrm>
              <a:off x="8353857" y="34371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Овал 184"/>
            <p:cNvSpPr/>
            <p:nvPr/>
          </p:nvSpPr>
          <p:spPr>
            <a:xfrm>
              <a:off x="8349363" y="334185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Овал 185"/>
            <p:cNvSpPr/>
            <p:nvPr/>
          </p:nvSpPr>
          <p:spPr>
            <a:xfrm>
              <a:off x="8454754" y="34258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Овал 186"/>
            <p:cNvSpPr/>
            <p:nvPr/>
          </p:nvSpPr>
          <p:spPr>
            <a:xfrm>
              <a:off x="8450260" y="333058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Овал 187"/>
            <p:cNvSpPr/>
            <p:nvPr/>
          </p:nvSpPr>
          <p:spPr>
            <a:xfrm>
              <a:off x="8552876" y="34290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Овал 188"/>
            <p:cNvSpPr/>
            <p:nvPr/>
          </p:nvSpPr>
          <p:spPr>
            <a:xfrm>
              <a:off x="8548382" y="333372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Овал 189"/>
            <p:cNvSpPr/>
            <p:nvPr/>
          </p:nvSpPr>
          <p:spPr>
            <a:xfrm>
              <a:off x="8644380" y="342520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Овал 190"/>
            <p:cNvSpPr/>
            <p:nvPr/>
          </p:nvSpPr>
          <p:spPr>
            <a:xfrm>
              <a:off x="8639886" y="332991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Овал 191"/>
            <p:cNvSpPr/>
            <p:nvPr/>
          </p:nvSpPr>
          <p:spPr>
            <a:xfrm>
              <a:off x="8728508" y="343067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Овал 192"/>
            <p:cNvSpPr/>
            <p:nvPr/>
          </p:nvSpPr>
          <p:spPr>
            <a:xfrm>
              <a:off x="8724014" y="333538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Овал 193"/>
            <p:cNvSpPr/>
            <p:nvPr/>
          </p:nvSpPr>
          <p:spPr>
            <a:xfrm>
              <a:off x="7580827" y="361644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Овал 194"/>
            <p:cNvSpPr/>
            <p:nvPr/>
          </p:nvSpPr>
          <p:spPr>
            <a:xfrm>
              <a:off x="7972947" y="320147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Овал 195"/>
            <p:cNvSpPr/>
            <p:nvPr/>
          </p:nvSpPr>
          <p:spPr>
            <a:xfrm>
              <a:off x="8167582" y="328290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Овал 196"/>
            <p:cNvSpPr/>
            <p:nvPr/>
          </p:nvSpPr>
          <p:spPr>
            <a:xfrm>
              <a:off x="8831652" y="33051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8" name="Овал 197"/>
            <p:cNvSpPr/>
            <p:nvPr/>
          </p:nvSpPr>
          <p:spPr>
            <a:xfrm>
              <a:off x="8921932" y="325216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9" name="Овал 198"/>
            <p:cNvSpPr/>
            <p:nvPr/>
          </p:nvSpPr>
          <p:spPr>
            <a:xfrm>
              <a:off x="9001902" y="320341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0" name="Овал 199"/>
            <p:cNvSpPr/>
            <p:nvPr/>
          </p:nvSpPr>
          <p:spPr>
            <a:xfrm>
              <a:off x="9086553" y="31511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1" name="Овал 200"/>
            <p:cNvSpPr/>
            <p:nvPr/>
          </p:nvSpPr>
          <p:spPr>
            <a:xfrm>
              <a:off x="8837395" y="34050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Овал 201"/>
            <p:cNvSpPr/>
            <p:nvPr/>
          </p:nvSpPr>
          <p:spPr>
            <a:xfrm>
              <a:off x="8938400" y="340281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3" name="Овал 202"/>
            <p:cNvSpPr/>
            <p:nvPr/>
          </p:nvSpPr>
          <p:spPr>
            <a:xfrm>
              <a:off x="9052352" y="34050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4" name="Овал 203"/>
            <p:cNvSpPr/>
            <p:nvPr/>
          </p:nvSpPr>
          <p:spPr>
            <a:xfrm>
              <a:off x="9161315" y="33990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5" name="Овал 204"/>
            <p:cNvSpPr/>
            <p:nvPr/>
          </p:nvSpPr>
          <p:spPr>
            <a:xfrm>
              <a:off x="8844484" y="350964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Овал 205"/>
            <p:cNvSpPr/>
            <p:nvPr/>
          </p:nvSpPr>
          <p:spPr>
            <a:xfrm>
              <a:off x="8922694" y="357490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7" name="Овал 206"/>
            <p:cNvSpPr/>
            <p:nvPr/>
          </p:nvSpPr>
          <p:spPr>
            <a:xfrm>
              <a:off x="9015452" y="36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8" name="Овал 207"/>
            <p:cNvSpPr/>
            <p:nvPr/>
          </p:nvSpPr>
          <p:spPr>
            <a:xfrm>
              <a:off x="9104595" y="36611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9" name="Овал 208"/>
            <p:cNvSpPr/>
            <p:nvPr/>
          </p:nvSpPr>
          <p:spPr>
            <a:xfrm>
              <a:off x="9086553" y="328734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0" name="Овал 209"/>
            <p:cNvSpPr/>
            <p:nvPr/>
          </p:nvSpPr>
          <p:spPr>
            <a:xfrm>
              <a:off x="9104595" y="353341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1" name="Овал 210"/>
            <p:cNvSpPr/>
            <p:nvPr/>
          </p:nvSpPr>
          <p:spPr>
            <a:xfrm>
              <a:off x="8243782" y="438342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2" name="Овал 211"/>
            <p:cNvSpPr/>
            <p:nvPr/>
          </p:nvSpPr>
          <p:spPr>
            <a:xfrm>
              <a:off x="8329970" y="438342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3" name="Овал 212"/>
            <p:cNvSpPr/>
            <p:nvPr/>
          </p:nvSpPr>
          <p:spPr>
            <a:xfrm>
              <a:off x="8412160" y="438827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4" name="Овал 213"/>
            <p:cNvSpPr/>
            <p:nvPr/>
          </p:nvSpPr>
          <p:spPr>
            <a:xfrm>
              <a:off x="8243782" y="428813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5" name="Овал 214"/>
            <p:cNvSpPr/>
            <p:nvPr/>
          </p:nvSpPr>
          <p:spPr>
            <a:xfrm>
              <a:off x="8329970" y="428813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6" name="Овал 215"/>
            <p:cNvSpPr/>
            <p:nvPr/>
          </p:nvSpPr>
          <p:spPr>
            <a:xfrm>
              <a:off x="8412160" y="428813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7" name="Овал 216"/>
            <p:cNvSpPr/>
            <p:nvPr/>
          </p:nvSpPr>
          <p:spPr>
            <a:xfrm>
              <a:off x="8250364" y="41863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8" name="Овал 217"/>
            <p:cNvSpPr/>
            <p:nvPr/>
          </p:nvSpPr>
          <p:spPr>
            <a:xfrm>
              <a:off x="8336552" y="41863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9" name="Овал 218"/>
            <p:cNvSpPr/>
            <p:nvPr/>
          </p:nvSpPr>
          <p:spPr>
            <a:xfrm>
              <a:off x="8418742" y="41863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0" name="Овал 219"/>
            <p:cNvSpPr/>
            <p:nvPr/>
          </p:nvSpPr>
          <p:spPr>
            <a:xfrm>
              <a:off x="8248754" y="407509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1" name="Овал 220"/>
            <p:cNvSpPr/>
            <p:nvPr/>
          </p:nvSpPr>
          <p:spPr>
            <a:xfrm>
              <a:off x="8334942" y="407509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2" name="Овал 221"/>
            <p:cNvSpPr/>
            <p:nvPr/>
          </p:nvSpPr>
          <p:spPr>
            <a:xfrm>
              <a:off x="8417132" y="407509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3" name="Овал 222"/>
            <p:cNvSpPr/>
            <p:nvPr/>
          </p:nvSpPr>
          <p:spPr>
            <a:xfrm>
              <a:off x="8240376" y="39685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4" name="Овал 223"/>
            <p:cNvSpPr/>
            <p:nvPr/>
          </p:nvSpPr>
          <p:spPr>
            <a:xfrm>
              <a:off x="8326564" y="39685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5" name="Овал 224"/>
            <p:cNvSpPr/>
            <p:nvPr/>
          </p:nvSpPr>
          <p:spPr>
            <a:xfrm>
              <a:off x="8408754" y="39685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6" name="Овал 225"/>
            <p:cNvSpPr/>
            <p:nvPr/>
          </p:nvSpPr>
          <p:spPr>
            <a:xfrm>
              <a:off x="8266451" y="381467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7" name="Овал 226"/>
            <p:cNvSpPr/>
            <p:nvPr/>
          </p:nvSpPr>
          <p:spPr>
            <a:xfrm>
              <a:off x="8340263" y="370811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8" name="Овал 227"/>
            <p:cNvSpPr/>
            <p:nvPr/>
          </p:nvSpPr>
          <p:spPr>
            <a:xfrm>
              <a:off x="8394076" y="381059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9" name="Овал 228"/>
            <p:cNvSpPr/>
            <p:nvPr/>
          </p:nvSpPr>
          <p:spPr>
            <a:xfrm>
              <a:off x="8467888" y="370403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0" name="Овал 229"/>
            <p:cNvSpPr/>
            <p:nvPr/>
          </p:nvSpPr>
          <p:spPr>
            <a:xfrm>
              <a:off x="8500147" y="385517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1" name="Овал 230"/>
            <p:cNvSpPr/>
            <p:nvPr/>
          </p:nvSpPr>
          <p:spPr>
            <a:xfrm>
              <a:off x="8573959" y="374861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2" name="Овал 231"/>
            <p:cNvSpPr/>
            <p:nvPr/>
          </p:nvSpPr>
          <p:spPr>
            <a:xfrm>
              <a:off x="8666992" y="381707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3" name="Овал 232"/>
            <p:cNvSpPr/>
            <p:nvPr/>
          </p:nvSpPr>
          <p:spPr>
            <a:xfrm>
              <a:off x="8740804" y="371051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4" name="Овал 233"/>
            <p:cNvSpPr/>
            <p:nvPr/>
          </p:nvSpPr>
          <p:spPr>
            <a:xfrm>
              <a:off x="8656182" y="367404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5" name="Овал 234"/>
            <p:cNvSpPr/>
            <p:nvPr/>
          </p:nvSpPr>
          <p:spPr>
            <a:xfrm>
              <a:off x="8729994" y="356748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6" name="Овал 235"/>
            <p:cNvSpPr/>
            <p:nvPr/>
          </p:nvSpPr>
          <p:spPr>
            <a:xfrm>
              <a:off x="8757637" y="379471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7" name="Овал 236"/>
            <p:cNvSpPr/>
            <p:nvPr/>
          </p:nvSpPr>
          <p:spPr>
            <a:xfrm>
              <a:off x="8831449" y="368815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8" name="Овал 237"/>
            <p:cNvSpPr/>
            <p:nvPr/>
          </p:nvSpPr>
          <p:spPr>
            <a:xfrm>
              <a:off x="8946179" y="364780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9" name="Овал 238"/>
            <p:cNvSpPr/>
            <p:nvPr/>
          </p:nvSpPr>
          <p:spPr>
            <a:xfrm>
              <a:off x="9019991" y="35412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0" name="Овал 239"/>
            <p:cNvSpPr/>
            <p:nvPr/>
          </p:nvSpPr>
          <p:spPr>
            <a:xfrm>
              <a:off x="8946958" y="347010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1" name="Овал 240"/>
            <p:cNvSpPr/>
            <p:nvPr/>
          </p:nvSpPr>
          <p:spPr>
            <a:xfrm>
              <a:off x="9020770" y="33635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2" name="Овал 241"/>
            <p:cNvSpPr/>
            <p:nvPr/>
          </p:nvSpPr>
          <p:spPr>
            <a:xfrm>
              <a:off x="8972853" y="330729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3" name="Овал 242"/>
            <p:cNvSpPr/>
            <p:nvPr/>
          </p:nvSpPr>
          <p:spPr>
            <a:xfrm>
              <a:off x="9046665" y="3200734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4" name="Овал 243"/>
            <p:cNvSpPr/>
            <p:nvPr/>
          </p:nvSpPr>
          <p:spPr>
            <a:xfrm>
              <a:off x="8336752" y="388456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5" name="Овал 244"/>
            <p:cNvSpPr/>
            <p:nvPr/>
          </p:nvSpPr>
          <p:spPr>
            <a:xfrm>
              <a:off x="8544518" y="3630983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6" name="Овал 245"/>
            <p:cNvSpPr/>
            <p:nvPr/>
          </p:nvSpPr>
          <p:spPr>
            <a:xfrm>
              <a:off x="8822752" y="3616030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Овал 246"/>
            <p:cNvSpPr/>
            <p:nvPr/>
          </p:nvSpPr>
          <p:spPr>
            <a:xfrm>
              <a:off x="9162685" y="3580816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8" name="Овал 247"/>
            <p:cNvSpPr/>
            <p:nvPr/>
          </p:nvSpPr>
          <p:spPr>
            <a:xfrm>
              <a:off x="9200060" y="348992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9" name="Овал 248"/>
            <p:cNvSpPr/>
            <p:nvPr/>
          </p:nvSpPr>
          <p:spPr>
            <a:xfrm>
              <a:off x="9078915" y="347010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0" name="Овал 249"/>
            <p:cNvSpPr/>
            <p:nvPr/>
          </p:nvSpPr>
          <p:spPr>
            <a:xfrm>
              <a:off x="9173907" y="3261370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1" name="Овал 250"/>
            <p:cNvSpPr/>
            <p:nvPr/>
          </p:nvSpPr>
          <p:spPr>
            <a:xfrm>
              <a:off x="9246024" y="3330266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2" name="Овал 251"/>
            <p:cNvSpPr/>
            <p:nvPr/>
          </p:nvSpPr>
          <p:spPr>
            <a:xfrm>
              <a:off x="9332752" y="331405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3" name="Овал 252"/>
            <p:cNvSpPr/>
            <p:nvPr/>
          </p:nvSpPr>
          <p:spPr>
            <a:xfrm>
              <a:off x="9235496" y="316258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4" name="Овал 253"/>
            <p:cNvSpPr/>
            <p:nvPr/>
          </p:nvSpPr>
          <p:spPr>
            <a:xfrm>
              <a:off x="9322224" y="314637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5" name="Овал 254"/>
            <p:cNvSpPr/>
            <p:nvPr/>
          </p:nvSpPr>
          <p:spPr>
            <a:xfrm>
              <a:off x="9353525" y="3493346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6" name="Овал 255"/>
            <p:cNvSpPr/>
            <p:nvPr/>
          </p:nvSpPr>
          <p:spPr>
            <a:xfrm>
              <a:off x="9440253" y="347713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7" name="Овал 256"/>
            <p:cNvSpPr/>
            <p:nvPr/>
          </p:nvSpPr>
          <p:spPr>
            <a:xfrm>
              <a:off x="9482438" y="332637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8" name="Овал 257"/>
            <p:cNvSpPr/>
            <p:nvPr/>
          </p:nvSpPr>
          <p:spPr>
            <a:xfrm>
              <a:off x="9569166" y="33101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9" name="Овал 258"/>
            <p:cNvSpPr/>
            <p:nvPr/>
          </p:nvSpPr>
          <p:spPr>
            <a:xfrm>
              <a:off x="9625039" y="345798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0" name="Овал 259"/>
            <p:cNvSpPr/>
            <p:nvPr/>
          </p:nvSpPr>
          <p:spPr>
            <a:xfrm>
              <a:off x="9711767" y="344176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1" name="Овал 260"/>
            <p:cNvSpPr/>
            <p:nvPr/>
          </p:nvSpPr>
          <p:spPr>
            <a:xfrm>
              <a:off x="9500211" y="320890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2" name="Овал 261"/>
            <p:cNvSpPr/>
            <p:nvPr/>
          </p:nvSpPr>
          <p:spPr>
            <a:xfrm>
              <a:off x="9586939" y="319268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3" name="Овал 262"/>
            <p:cNvSpPr/>
            <p:nvPr/>
          </p:nvSpPr>
          <p:spPr>
            <a:xfrm>
              <a:off x="9913444" y="345335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4" name="Овал 263"/>
            <p:cNvSpPr/>
            <p:nvPr/>
          </p:nvSpPr>
          <p:spPr>
            <a:xfrm>
              <a:off x="10000172" y="343714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5" name="Овал 264"/>
            <p:cNvSpPr/>
            <p:nvPr/>
          </p:nvSpPr>
          <p:spPr>
            <a:xfrm>
              <a:off x="9786571" y="332593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6" name="Овал 265"/>
            <p:cNvSpPr/>
            <p:nvPr/>
          </p:nvSpPr>
          <p:spPr>
            <a:xfrm>
              <a:off x="9873299" y="33097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7" name="Овал 266"/>
            <p:cNvSpPr/>
            <p:nvPr/>
          </p:nvSpPr>
          <p:spPr>
            <a:xfrm>
              <a:off x="10081045" y="333721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8" name="Овал 267"/>
            <p:cNvSpPr/>
            <p:nvPr/>
          </p:nvSpPr>
          <p:spPr>
            <a:xfrm>
              <a:off x="10167773" y="332100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9" name="Овал 268"/>
            <p:cNvSpPr/>
            <p:nvPr/>
          </p:nvSpPr>
          <p:spPr>
            <a:xfrm>
              <a:off x="10182078" y="344821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0" name="Овал 269"/>
            <p:cNvSpPr/>
            <p:nvPr/>
          </p:nvSpPr>
          <p:spPr>
            <a:xfrm>
              <a:off x="10268806" y="343200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1" name="Овал 270"/>
            <p:cNvSpPr/>
            <p:nvPr/>
          </p:nvSpPr>
          <p:spPr>
            <a:xfrm>
              <a:off x="10426803" y="332637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2" name="Овал 271"/>
            <p:cNvSpPr/>
            <p:nvPr/>
          </p:nvSpPr>
          <p:spPr>
            <a:xfrm>
              <a:off x="10513531" y="33101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3" name="Овал 272"/>
            <p:cNvSpPr/>
            <p:nvPr/>
          </p:nvSpPr>
          <p:spPr>
            <a:xfrm>
              <a:off x="10518105" y="34849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4" name="Овал 273"/>
            <p:cNvSpPr/>
            <p:nvPr/>
          </p:nvSpPr>
          <p:spPr>
            <a:xfrm>
              <a:off x="10604833" y="346877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5" name="Овал 274"/>
            <p:cNvSpPr/>
            <p:nvPr/>
          </p:nvSpPr>
          <p:spPr>
            <a:xfrm>
              <a:off x="10715972" y="331297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6" name="Овал 275"/>
            <p:cNvSpPr/>
            <p:nvPr/>
          </p:nvSpPr>
          <p:spPr>
            <a:xfrm>
              <a:off x="10802700" y="329675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7" name="Овал 276"/>
            <p:cNvSpPr/>
            <p:nvPr/>
          </p:nvSpPr>
          <p:spPr>
            <a:xfrm>
              <a:off x="10845405" y="348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8" name="Овал 277"/>
            <p:cNvSpPr/>
            <p:nvPr/>
          </p:nvSpPr>
          <p:spPr>
            <a:xfrm>
              <a:off x="10932133" y="34639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9" name="Овал 278"/>
            <p:cNvSpPr/>
            <p:nvPr/>
          </p:nvSpPr>
          <p:spPr>
            <a:xfrm>
              <a:off x="10982005" y="3358068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0" name="Овал 279"/>
            <p:cNvSpPr/>
            <p:nvPr/>
          </p:nvSpPr>
          <p:spPr>
            <a:xfrm>
              <a:off x="11068733" y="3341853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1" name="Овал 280"/>
            <p:cNvSpPr/>
            <p:nvPr/>
          </p:nvSpPr>
          <p:spPr>
            <a:xfrm>
              <a:off x="11133440" y="35011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2" name="Овал 281"/>
            <p:cNvSpPr/>
            <p:nvPr/>
          </p:nvSpPr>
          <p:spPr>
            <a:xfrm>
              <a:off x="11220168" y="348495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3" name="Овал 282"/>
            <p:cNvSpPr/>
            <p:nvPr/>
          </p:nvSpPr>
          <p:spPr>
            <a:xfrm>
              <a:off x="11209640" y="3250966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4" name="Овал 283"/>
            <p:cNvSpPr/>
            <p:nvPr/>
          </p:nvSpPr>
          <p:spPr>
            <a:xfrm>
              <a:off x="11296368" y="323475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5" name="Овал 284"/>
            <p:cNvSpPr/>
            <p:nvPr/>
          </p:nvSpPr>
          <p:spPr>
            <a:xfrm>
              <a:off x="11351359" y="338312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6" name="Овал 285"/>
            <p:cNvSpPr/>
            <p:nvPr/>
          </p:nvSpPr>
          <p:spPr>
            <a:xfrm>
              <a:off x="11438087" y="33669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7" name="Овал 286"/>
            <p:cNvSpPr/>
            <p:nvPr/>
          </p:nvSpPr>
          <p:spPr>
            <a:xfrm>
              <a:off x="11494611" y="350436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8" name="Овал 287"/>
            <p:cNvSpPr/>
            <p:nvPr/>
          </p:nvSpPr>
          <p:spPr>
            <a:xfrm>
              <a:off x="11581339" y="348815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9" name="Овал 288"/>
            <p:cNvSpPr/>
            <p:nvPr/>
          </p:nvSpPr>
          <p:spPr>
            <a:xfrm>
              <a:off x="11596188" y="327639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0" name="Овал 289"/>
            <p:cNvSpPr/>
            <p:nvPr/>
          </p:nvSpPr>
          <p:spPr>
            <a:xfrm>
              <a:off x="11682916" y="326018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1" name="Овал 290"/>
            <p:cNvSpPr/>
            <p:nvPr/>
          </p:nvSpPr>
          <p:spPr>
            <a:xfrm>
              <a:off x="11779582" y="3417857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2" name="Овал 291"/>
            <p:cNvSpPr/>
            <p:nvPr/>
          </p:nvSpPr>
          <p:spPr>
            <a:xfrm>
              <a:off x="11866310" y="3401642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3" name="Овал 292"/>
            <p:cNvSpPr/>
            <p:nvPr/>
          </p:nvSpPr>
          <p:spPr>
            <a:xfrm>
              <a:off x="11865654" y="3539269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4" name="Овал 293"/>
            <p:cNvSpPr/>
            <p:nvPr/>
          </p:nvSpPr>
          <p:spPr>
            <a:xfrm>
              <a:off x="11952382" y="3523054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5" name="Овал 294"/>
            <p:cNvSpPr/>
            <p:nvPr/>
          </p:nvSpPr>
          <p:spPr>
            <a:xfrm>
              <a:off x="11815118" y="327986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6" name="Овал 295"/>
            <p:cNvSpPr/>
            <p:nvPr/>
          </p:nvSpPr>
          <p:spPr>
            <a:xfrm>
              <a:off x="11901846" y="326365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7" name="Овал 296"/>
            <p:cNvSpPr/>
            <p:nvPr/>
          </p:nvSpPr>
          <p:spPr>
            <a:xfrm>
              <a:off x="12109931" y="334502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8" name="Овал 297"/>
            <p:cNvSpPr/>
            <p:nvPr/>
          </p:nvSpPr>
          <p:spPr>
            <a:xfrm>
              <a:off x="12196659" y="332880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" name="Овал 298"/>
            <p:cNvSpPr/>
            <p:nvPr/>
          </p:nvSpPr>
          <p:spPr>
            <a:xfrm>
              <a:off x="12120542" y="352309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0" name="Овал 299"/>
            <p:cNvSpPr/>
            <p:nvPr/>
          </p:nvSpPr>
          <p:spPr>
            <a:xfrm>
              <a:off x="12207270" y="3506875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1" name="Овал 300"/>
            <p:cNvSpPr/>
            <p:nvPr/>
          </p:nvSpPr>
          <p:spPr>
            <a:xfrm>
              <a:off x="9289513" y="341492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2" name="Овал 301"/>
            <p:cNvSpPr/>
            <p:nvPr/>
          </p:nvSpPr>
          <p:spPr>
            <a:xfrm>
              <a:off x="9371703" y="341492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3" name="Овал 302"/>
            <p:cNvSpPr/>
            <p:nvPr/>
          </p:nvSpPr>
          <p:spPr>
            <a:xfrm>
              <a:off x="9340911" y="32367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4" name="Овал 303"/>
            <p:cNvSpPr/>
            <p:nvPr/>
          </p:nvSpPr>
          <p:spPr>
            <a:xfrm>
              <a:off x="9423101" y="32367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5" name="Овал 304"/>
            <p:cNvSpPr/>
            <p:nvPr/>
          </p:nvSpPr>
          <p:spPr>
            <a:xfrm>
              <a:off x="9549201" y="33824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6" name="Овал 305"/>
            <p:cNvSpPr/>
            <p:nvPr/>
          </p:nvSpPr>
          <p:spPr>
            <a:xfrm>
              <a:off x="9631391" y="338241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7" name="Овал 306"/>
            <p:cNvSpPr/>
            <p:nvPr/>
          </p:nvSpPr>
          <p:spPr>
            <a:xfrm>
              <a:off x="9666097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8" name="Овал 307"/>
            <p:cNvSpPr/>
            <p:nvPr/>
          </p:nvSpPr>
          <p:spPr>
            <a:xfrm>
              <a:off x="9748287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9" name="Овал 308"/>
            <p:cNvSpPr/>
            <p:nvPr/>
          </p:nvSpPr>
          <p:spPr>
            <a:xfrm>
              <a:off x="9754516" y="34974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0" name="Овал 309"/>
            <p:cNvSpPr/>
            <p:nvPr/>
          </p:nvSpPr>
          <p:spPr>
            <a:xfrm>
              <a:off x="9836706" y="34974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1" name="Овал 310"/>
            <p:cNvSpPr/>
            <p:nvPr/>
          </p:nvSpPr>
          <p:spPr>
            <a:xfrm>
              <a:off x="9892642" y="3370943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2" name="Овал 311"/>
            <p:cNvSpPr/>
            <p:nvPr/>
          </p:nvSpPr>
          <p:spPr>
            <a:xfrm>
              <a:off x="9974832" y="3370943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3" name="Овал 312"/>
            <p:cNvSpPr/>
            <p:nvPr/>
          </p:nvSpPr>
          <p:spPr>
            <a:xfrm>
              <a:off x="10106541" y="34016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4" name="Овал 313"/>
            <p:cNvSpPr/>
            <p:nvPr/>
          </p:nvSpPr>
          <p:spPr>
            <a:xfrm>
              <a:off x="10188731" y="340164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5" name="Овал 314"/>
            <p:cNvSpPr/>
            <p:nvPr/>
          </p:nvSpPr>
          <p:spPr>
            <a:xfrm>
              <a:off x="10274295" y="331015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6" name="Овал 315"/>
            <p:cNvSpPr/>
            <p:nvPr/>
          </p:nvSpPr>
          <p:spPr>
            <a:xfrm>
              <a:off x="10356485" y="3310159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7" name="Овал 316"/>
            <p:cNvSpPr/>
            <p:nvPr/>
          </p:nvSpPr>
          <p:spPr>
            <a:xfrm>
              <a:off x="1041835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8" name="Овал 317"/>
            <p:cNvSpPr/>
            <p:nvPr/>
          </p:nvSpPr>
          <p:spPr>
            <a:xfrm>
              <a:off x="1050054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9" name="Овал 318"/>
            <p:cNvSpPr/>
            <p:nvPr/>
          </p:nvSpPr>
          <p:spPr>
            <a:xfrm>
              <a:off x="1067870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0" name="Овал 319"/>
            <p:cNvSpPr/>
            <p:nvPr/>
          </p:nvSpPr>
          <p:spPr>
            <a:xfrm>
              <a:off x="10760893" y="342120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1" name="Овал 320"/>
            <p:cNvSpPr/>
            <p:nvPr/>
          </p:nvSpPr>
          <p:spPr>
            <a:xfrm>
              <a:off x="10916212" y="327360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2" name="Овал 321"/>
            <p:cNvSpPr/>
            <p:nvPr/>
          </p:nvSpPr>
          <p:spPr>
            <a:xfrm>
              <a:off x="10998402" y="327360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3" name="Овал 322"/>
            <p:cNvSpPr/>
            <p:nvPr/>
          </p:nvSpPr>
          <p:spPr>
            <a:xfrm>
              <a:off x="10982164" y="341626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4" name="Овал 323"/>
            <p:cNvSpPr/>
            <p:nvPr/>
          </p:nvSpPr>
          <p:spPr>
            <a:xfrm>
              <a:off x="11064354" y="341626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5" name="Овал 324"/>
            <p:cNvSpPr/>
            <p:nvPr/>
          </p:nvSpPr>
          <p:spPr>
            <a:xfrm>
              <a:off x="11182245" y="331498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6" name="Овал 325"/>
            <p:cNvSpPr/>
            <p:nvPr/>
          </p:nvSpPr>
          <p:spPr>
            <a:xfrm>
              <a:off x="11264435" y="331498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7" name="Овал 326"/>
            <p:cNvSpPr/>
            <p:nvPr/>
          </p:nvSpPr>
          <p:spPr>
            <a:xfrm>
              <a:off x="11415363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8" name="Овал 327"/>
            <p:cNvSpPr/>
            <p:nvPr/>
          </p:nvSpPr>
          <p:spPr>
            <a:xfrm>
              <a:off x="11497553" y="325314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9" name="Овал 328"/>
            <p:cNvSpPr/>
            <p:nvPr/>
          </p:nvSpPr>
          <p:spPr>
            <a:xfrm>
              <a:off x="11322353" y="347713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0" name="Овал 329"/>
            <p:cNvSpPr/>
            <p:nvPr/>
          </p:nvSpPr>
          <p:spPr>
            <a:xfrm>
              <a:off x="11404543" y="3477131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1" name="Овал 330"/>
            <p:cNvSpPr/>
            <p:nvPr/>
          </p:nvSpPr>
          <p:spPr>
            <a:xfrm>
              <a:off x="11551086" y="338895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2" name="Овал 331"/>
            <p:cNvSpPr/>
            <p:nvPr/>
          </p:nvSpPr>
          <p:spPr>
            <a:xfrm>
              <a:off x="11633276" y="338895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3" name="Овал 332"/>
            <p:cNvSpPr/>
            <p:nvPr/>
          </p:nvSpPr>
          <p:spPr>
            <a:xfrm>
              <a:off x="11702615" y="351073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4" name="Овал 333"/>
            <p:cNvSpPr/>
            <p:nvPr/>
          </p:nvSpPr>
          <p:spPr>
            <a:xfrm>
              <a:off x="11784805" y="3510732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5" name="Овал 334"/>
            <p:cNvSpPr/>
            <p:nvPr/>
          </p:nvSpPr>
          <p:spPr>
            <a:xfrm>
              <a:off x="11804529" y="334245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6" name="Овал 335"/>
            <p:cNvSpPr/>
            <p:nvPr/>
          </p:nvSpPr>
          <p:spPr>
            <a:xfrm>
              <a:off x="11886719" y="334245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7" name="Овал 336"/>
            <p:cNvSpPr/>
            <p:nvPr/>
          </p:nvSpPr>
          <p:spPr>
            <a:xfrm>
              <a:off x="11942256" y="321038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8" name="Овал 337"/>
            <p:cNvSpPr/>
            <p:nvPr/>
          </p:nvSpPr>
          <p:spPr>
            <a:xfrm>
              <a:off x="12024446" y="3210385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9" name="Овал 338"/>
            <p:cNvSpPr/>
            <p:nvPr/>
          </p:nvSpPr>
          <p:spPr>
            <a:xfrm>
              <a:off x="12002759" y="346396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0" name="Овал 339"/>
            <p:cNvSpPr/>
            <p:nvPr/>
          </p:nvSpPr>
          <p:spPr>
            <a:xfrm>
              <a:off x="12084949" y="3463967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1" name="Овал 340"/>
            <p:cNvSpPr/>
            <p:nvPr/>
          </p:nvSpPr>
          <p:spPr>
            <a:xfrm>
              <a:off x="12161156" y="32556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2" name="Овал 341"/>
            <p:cNvSpPr/>
            <p:nvPr/>
          </p:nvSpPr>
          <p:spPr>
            <a:xfrm>
              <a:off x="12243346" y="3255638"/>
              <a:ext cx="76200" cy="76200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3" name="Овал 342"/>
          <p:cNvSpPr/>
          <p:nvPr/>
        </p:nvSpPr>
        <p:spPr>
          <a:xfrm>
            <a:off x="3528143" y="2130408"/>
            <a:ext cx="2636401" cy="26364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5" name="TextBox 344"/>
          <p:cNvSpPr txBox="1"/>
          <p:nvPr/>
        </p:nvSpPr>
        <p:spPr>
          <a:xfrm>
            <a:off x="6625221" y="633633"/>
            <a:ext cx="5046949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Показатели скважины </a:t>
            </a:r>
            <a:r>
              <a:rPr lang="en-US" sz="2000" dirty="0" smtClean="0">
                <a:latin typeface="Candara" panose="020E0502030303020204" pitchFamily="34" charset="0"/>
              </a:rPr>
              <a:t>VF4</a:t>
            </a:r>
            <a:r>
              <a:rPr lang="ru-RU" sz="2000" dirty="0" smtClean="0">
                <a:latin typeface="Candara" panose="020E0502030303020204" pitchFamily="34" charset="0"/>
              </a:rPr>
              <a:t> </a:t>
            </a:r>
            <a:endParaRPr lang="en-US" sz="2000" dirty="0" smtClean="0">
              <a:latin typeface="Candara" panose="020E0502030303020204" pitchFamily="34" charset="0"/>
            </a:endParaRPr>
          </a:p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(</a:t>
            </a:r>
            <a:r>
              <a:rPr lang="en-US" sz="2000" dirty="0" err="1" smtClean="0">
                <a:latin typeface="Candara" panose="020E0502030303020204" pitchFamily="34" charset="0"/>
              </a:rPr>
              <a:t>Villafortuna</a:t>
            </a:r>
            <a:r>
              <a:rPr lang="en-US" sz="2000" dirty="0" smtClean="0">
                <a:latin typeface="Candara" panose="020E0502030303020204" pitchFamily="34" charset="0"/>
              </a:rPr>
              <a:t> oilfield) </a:t>
            </a:r>
            <a:endParaRPr lang="ru-RU" sz="2000" dirty="0">
              <a:latin typeface="Candara" panose="020E0502030303020204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966569"/>
              </p:ext>
            </p:extLst>
          </p:nvPr>
        </p:nvGraphicFramePr>
        <p:xfrm>
          <a:off x="6205072" y="1577380"/>
          <a:ext cx="5825658" cy="3175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8408">
                  <a:extLst>
                    <a:ext uri="{9D8B030D-6E8A-4147-A177-3AD203B41FA5}">
                      <a16:colId xmlns:a16="http://schemas.microsoft.com/office/drawing/2014/main" val="2438464099"/>
                    </a:ext>
                  </a:extLst>
                </a:gridCol>
                <a:gridCol w="1819374">
                  <a:extLst>
                    <a:ext uri="{9D8B030D-6E8A-4147-A177-3AD203B41FA5}">
                      <a16:colId xmlns:a16="http://schemas.microsoft.com/office/drawing/2014/main" val="3994553422"/>
                    </a:ext>
                  </a:extLst>
                </a:gridCol>
                <a:gridCol w="1411462">
                  <a:extLst>
                    <a:ext uri="{9D8B030D-6E8A-4147-A177-3AD203B41FA5}">
                      <a16:colId xmlns:a16="http://schemas.microsoft.com/office/drawing/2014/main" val="250077378"/>
                    </a:ext>
                  </a:extLst>
                </a:gridCol>
                <a:gridCol w="1456414">
                  <a:extLst>
                    <a:ext uri="{9D8B030D-6E8A-4147-A177-3AD203B41FA5}">
                      <a16:colId xmlns:a16="http://schemas.microsoft.com/office/drawing/2014/main" val="378947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Высоконапорный поток </a:t>
                      </a:r>
                      <a:endParaRPr lang="en-US" sz="1600" b="1" dirty="0" smtClean="0">
                        <a:latin typeface="Candara" panose="020E0502030303020204" pitchFamily="34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(</a:t>
                      </a:r>
                      <a:r>
                        <a:rPr lang="ru-RU" sz="1600" b="1" dirty="0" err="1" smtClean="0">
                          <a:latin typeface="Candara" panose="020E0502030303020204" pitchFamily="34" charset="0"/>
                        </a:rPr>
                        <a:t>Скв</a:t>
                      </a:r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. Т18)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Низконапорный поток </a:t>
                      </a:r>
                      <a:endParaRPr lang="en-US" sz="1600" b="1" dirty="0" smtClean="0">
                        <a:latin typeface="Candara" panose="020E0502030303020204" pitchFamily="34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(</a:t>
                      </a:r>
                      <a:r>
                        <a:rPr lang="ru-RU" sz="1600" b="1" dirty="0" err="1" smtClean="0">
                          <a:latin typeface="Candara" panose="020E0502030303020204" pitchFamily="34" charset="0"/>
                        </a:rPr>
                        <a:t>Скв</a:t>
                      </a:r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. </a:t>
                      </a:r>
                      <a:r>
                        <a:rPr lang="en-US" sz="1600" b="1" dirty="0" smtClean="0">
                          <a:latin typeface="Candara" panose="020E0502030303020204" pitchFamily="34" charset="0"/>
                        </a:rPr>
                        <a:t>VF4)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4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60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</a:rPr>
                        <a:t>Без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</a:rPr>
                        <a:t> эжектора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70AD47"/>
                          </a:solidFill>
                          <a:latin typeface="Candara" panose="020E0502030303020204" pitchFamily="34" charset="0"/>
                        </a:rPr>
                        <a:t>С эжектором</a:t>
                      </a:r>
                      <a:endParaRPr lang="ru-RU" sz="1600" b="1" dirty="0">
                        <a:solidFill>
                          <a:srgbClr val="70AD47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3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Флюид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Нефть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Нефть + Газ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Нефть + Газ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56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Давление,</a:t>
                      </a:r>
                      <a:r>
                        <a:rPr lang="ru-RU" sz="1600" b="1" baseline="0" dirty="0" smtClean="0">
                          <a:latin typeface="Candara" panose="020E0502030303020204" pitchFamily="34" charset="0"/>
                        </a:rPr>
                        <a:t> бар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73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60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52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97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Расход нефти, м</a:t>
                      </a:r>
                      <a:r>
                        <a:rPr lang="ru-RU" sz="1600" b="1" baseline="30000" dirty="0" smtClean="0">
                          <a:latin typeface="Candara" panose="020E0502030303020204" pitchFamily="34" charset="0"/>
                        </a:rPr>
                        <a:t>3</a:t>
                      </a:r>
                      <a:r>
                        <a:rPr lang="en-US" sz="1600" b="1" dirty="0" smtClean="0">
                          <a:latin typeface="Candara" panose="020E050203030302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ndara" panose="020E0502030303020204" pitchFamily="34" charset="0"/>
                        </a:rPr>
                        <a:t>сут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1320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90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Candara" panose="020E0502030303020204" pitchFamily="34" charset="0"/>
                        </a:rPr>
                        <a:t>120</a:t>
                      </a:r>
                      <a:endParaRPr lang="ru-RU" sz="24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699489"/>
                  </a:ext>
                </a:extLst>
              </a:tr>
            </a:tbl>
          </a:graphicData>
        </a:graphic>
      </p:graphicFrame>
      <p:cxnSp>
        <p:nvCxnSpPr>
          <p:cNvPr id="346" name="Прямая соединительная линия 345"/>
          <p:cNvCxnSpPr/>
          <p:nvPr/>
        </p:nvCxnSpPr>
        <p:spPr>
          <a:xfrm flipH="1">
            <a:off x="6184808" y="2372405"/>
            <a:ext cx="5866692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Прямая соединительная линия 346"/>
          <p:cNvCxnSpPr/>
          <p:nvPr/>
        </p:nvCxnSpPr>
        <p:spPr>
          <a:xfrm>
            <a:off x="6205072" y="2972525"/>
            <a:ext cx="5825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8" name="Прямая соединительная линия 347"/>
          <p:cNvCxnSpPr/>
          <p:nvPr/>
        </p:nvCxnSpPr>
        <p:spPr>
          <a:xfrm>
            <a:off x="6197123" y="3332829"/>
            <a:ext cx="58336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9" name="Прямая соединительная линия 348"/>
          <p:cNvCxnSpPr/>
          <p:nvPr/>
        </p:nvCxnSpPr>
        <p:spPr>
          <a:xfrm>
            <a:off x="6184808" y="3919306"/>
            <a:ext cx="58336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1" name="Прямоугольник 350"/>
          <p:cNvSpPr/>
          <p:nvPr/>
        </p:nvSpPr>
        <p:spPr>
          <a:xfrm>
            <a:off x="709" y="557607"/>
            <a:ext cx="6187998" cy="6300393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2" name="Параллелограмм 351"/>
          <p:cNvSpPr/>
          <p:nvPr/>
        </p:nvSpPr>
        <p:spPr>
          <a:xfrm>
            <a:off x="6780046" y="4953436"/>
            <a:ext cx="4725741" cy="1646720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3" name="Параллелограмм 352"/>
          <p:cNvSpPr/>
          <p:nvPr/>
        </p:nvSpPr>
        <p:spPr>
          <a:xfrm>
            <a:off x="6751193" y="4875915"/>
            <a:ext cx="4683651" cy="1568422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100240" y="4823275"/>
            <a:ext cx="1222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ndara" panose="020E0502030303020204" pitchFamily="34" charset="0"/>
              </a:rPr>
              <a:t>Q</a:t>
            </a:r>
            <a:r>
              <a:rPr lang="ru-RU" sz="2800" baseline="-25000" dirty="0" smtClean="0">
                <a:latin typeface="Candara" panose="020E0502030303020204" pitchFamily="34" charset="0"/>
              </a:rPr>
              <a:t>нефти</a:t>
            </a:r>
            <a:endParaRPr lang="ru-RU" sz="2800" baseline="-25000" dirty="0">
              <a:latin typeface="Candara" panose="020E0502030303020204" pitchFamily="34" charset="0"/>
            </a:endParaRPr>
          </a:p>
        </p:txBody>
      </p:sp>
      <p:pic>
        <p:nvPicPr>
          <p:cNvPr id="344" name="Рисунок 34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5613" y="4835143"/>
            <a:ext cx="566698" cy="5666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3568" y="4851952"/>
            <a:ext cx="971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+30%</a:t>
            </a:r>
            <a:endParaRPr lang="ru-RU" sz="2800" dirty="0">
              <a:latin typeface="Candara" panose="020E0502030303020204" pitchFamily="34" charset="0"/>
            </a:endParaRPr>
          </a:p>
        </p:txBody>
      </p:sp>
      <p:pic>
        <p:nvPicPr>
          <p:cNvPr id="350" name="Рисунок 349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5207" y="5325324"/>
            <a:ext cx="566698" cy="566698"/>
          </a:xfrm>
          <a:prstGeom prst="rect">
            <a:avLst/>
          </a:prstGeom>
        </p:spPr>
      </p:pic>
      <p:sp>
        <p:nvSpPr>
          <p:cNvPr id="356" name="TextBox 355"/>
          <p:cNvSpPr txBox="1"/>
          <p:nvPr/>
        </p:nvSpPr>
        <p:spPr>
          <a:xfrm>
            <a:off x="7104275" y="5280446"/>
            <a:ext cx="1222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ndara" panose="020E0502030303020204" pitchFamily="34" charset="0"/>
              </a:rPr>
              <a:t>T</a:t>
            </a:r>
            <a:r>
              <a:rPr lang="ru-RU" sz="2800" baseline="-25000" dirty="0" err="1" smtClean="0">
                <a:latin typeface="Candara" panose="020E0502030303020204" pitchFamily="34" charset="0"/>
              </a:rPr>
              <a:t>скв</a:t>
            </a:r>
            <a:endParaRPr lang="ru-RU" sz="2800" baseline="-25000" dirty="0">
              <a:latin typeface="Candara" panose="020E0502030303020204" pitchFamily="34" charset="0"/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9154053" y="5280446"/>
            <a:ext cx="2169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+5 месяцев</a:t>
            </a:r>
            <a:endParaRPr lang="ru-RU" sz="2800" dirty="0">
              <a:latin typeface="Candara" panose="020E0502030303020204" pitchFamily="34" charset="0"/>
            </a:endParaRPr>
          </a:p>
        </p:txBody>
      </p:sp>
      <p:pic>
        <p:nvPicPr>
          <p:cNvPr id="358" name="Рисунок 35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3998" y="5773321"/>
            <a:ext cx="566698" cy="566698"/>
          </a:xfrm>
          <a:prstGeom prst="rect">
            <a:avLst/>
          </a:prstGeom>
        </p:spPr>
      </p:pic>
      <p:sp>
        <p:nvSpPr>
          <p:cNvPr id="359" name="TextBox 358"/>
          <p:cNvSpPr txBox="1"/>
          <p:nvPr/>
        </p:nvSpPr>
        <p:spPr>
          <a:xfrm>
            <a:off x="7133620" y="5810392"/>
            <a:ext cx="14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ndara" panose="020E0502030303020204" pitchFamily="34" charset="0"/>
              </a:rPr>
              <a:t>Q</a:t>
            </a:r>
            <a:r>
              <a:rPr lang="ru-RU" sz="2800" baseline="-25000" dirty="0" err="1" smtClean="0">
                <a:latin typeface="Candara" panose="020E0502030303020204" pitchFamily="34" charset="0"/>
              </a:rPr>
              <a:t>накоп</a:t>
            </a:r>
            <a:endParaRPr lang="ru-RU" sz="2800" baseline="-25000" dirty="0">
              <a:latin typeface="Candara" panose="020E0502030303020204" pitchFamily="34" charset="0"/>
            </a:endParaRPr>
          </a:p>
        </p:txBody>
      </p:sp>
      <p:sp>
        <p:nvSpPr>
          <p:cNvPr id="360" name="TextBox 359"/>
          <p:cNvSpPr txBox="1"/>
          <p:nvPr/>
        </p:nvSpPr>
        <p:spPr>
          <a:xfrm>
            <a:off x="9173647" y="5725675"/>
            <a:ext cx="2169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+16 000 м</a:t>
            </a:r>
            <a:r>
              <a:rPr lang="ru-RU" sz="2800" baseline="30000" dirty="0" smtClean="0">
                <a:latin typeface="Candara" panose="020E0502030303020204" pitchFamily="34" charset="0"/>
              </a:rPr>
              <a:t>3</a:t>
            </a:r>
            <a:endParaRPr lang="ru-RU" sz="2800" baseline="30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7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Экономический эффект от установки ГЭ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24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487830"/>
              </p:ext>
            </p:extLst>
          </p:nvPr>
        </p:nvGraphicFramePr>
        <p:xfrm>
          <a:off x="402188" y="497492"/>
          <a:ext cx="11460340" cy="55116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2068">
                  <a:extLst>
                    <a:ext uri="{9D8B030D-6E8A-4147-A177-3AD203B41FA5}">
                      <a16:colId xmlns:a16="http://schemas.microsoft.com/office/drawing/2014/main" val="994037979"/>
                    </a:ext>
                  </a:extLst>
                </a:gridCol>
                <a:gridCol w="2292068">
                  <a:extLst>
                    <a:ext uri="{9D8B030D-6E8A-4147-A177-3AD203B41FA5}">
                      <a16:colId xmlns:a16="http://schemas.microsoft.com/office/drawing/2014/main" val="3760481205"/>
                    </a:ext>
                  </a:extLst>
                </a:gridCol>
                <a:gridCol w="2292068">
                  <a:extLst>
                    <a:ext uri="{9D8B030D-6E8A-4147-A177-3AD203B41FA5}">
                      <a16:colId xmlns:a16="http://schemas.microsoft.com/office/drawing/2014/main" val="405148090"/>
                    </a:ext>
                  </a:extLst>
                </a:gridCol>
                <a:gridCol w="2292068">
                  <a:extLst>
                    <a:ext uri="{9D8B030D-6E8A-4147-A177-3AD203B41FA5}">
                      <a16:colId xmlns:a16="http://schemas.microsoft.com/office/drawing/2014/main" val="3991831090"/>
                    </a:ext>
                  </a:extLst>
                </a:gridCol>
                <a:gridCol w="2292068">
                  <a:extLst>
                    <a:ext uri="{9D8B030D-6E8A-4147-A177-3AD203B41FA5}">
                      <a16:colId xmlns:a16="http://schemas.microsoft.com/office/drawing/2014/main" val="3805129672"/>
                    </a:ext>
                  </a:extLst>
                </a:gridCol>
              </a:tblGrid>
              <a:tr h="1007491">
                <a:tc>
                  <a:txBody>
                    <a:bodyPr/>
                    <a:lstStyle/>
                    <a:p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ndara" panose="020E0502030303020204" pitchFamily="34" charset="0"/>
                        </a:rPr>
                        <a:t>Дата запуска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ndara" panose="020E0502030303020204" pitchFamily="34" charset="0"/>
                        </a:rPr>
                        <a:t>Затраты, тыс. руб.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ndara" panose="020E0502030303020204" pitchFamily="34" charset="0"/>
                        </a:rPr>
                        <a:t>Увеличение продукции, м</a:t>
                      </a:r>
                      <a:r>
                        <a:rPr lang="en-US" b="1" baseline="30000" dirty="0" smtClean="0">
                          <a:latin typeface="Candara" panose="020E0502030303020204" pitchFamily="34" charset="0"/>
                        </a:rPr>
                        <a:t>3</a:t>
                      </a:r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/</a:t>
                      </a:r>
                      <a:r>
                        <a:rPr lang="ru-RU" b="1" dirty="0" err="1" smtClean="0">
                          <a:latin typeface="Candara" panose="020E0502030303020204" pitchFamily="34" charset="0"/>
                        </a:rPr>
                        <a:t>сут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ndara" panose="020E0502030303020204" pitchFamily="34" charset="0"/>
                        </a:rPr>
                        <a:t>Окупаемость, мес.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5301666"/>
                  </a:ext>
                </a:extLst>
              </a:tr>
              <a:tr h="612247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andara" panose="020E0502030303020204" pitchFamily="34" charset="0"/>
                        </a:rPr>
                        <a:t>Spilamberto</a:t>
                      </a:r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 16 well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09.02.1995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557 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21</a:t>
                      </a:r>
                      <a:r>
                        <a:rPr lang="en-US" dirty="0" smtClean="0">
                          <a:latin typeface="Candara" panose="020E0502030303020204" pitchFamily="34" charset="0"/>
                        </a:rPr>
                        <a:t>.</a:t>
                      </a:r>
                      <a:r>
                        <a:rPr lang="en-US" baseline="0" dirty="0" smtClean="0">
                          <a:latin typeface="Candara" panose="020E0502030303020204" pitchFamily="34" charset="0"/>
                        </a:rPr>
                        <a:t>000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1,5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264303"/>
                  </a:ext>
                </a:extLst>
              </a:tr>
              <a:tr h="612247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andara" panose="020E0502030303020204" pitchFamily="34" charset="0"/>
                        </a:rPr>
                        <a:t>Spilamberto</a:t>
                      </a:r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 Gas Plant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21.11.1995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573,7</a:t>
                      </a:r>
                      <a:r>
                        <a:rPr lang="ru-RU" baseline="0" dirty="0" smtClean="0">
                          <a:latin typeface="Candara" panose="020E0502030303020204" pitchFamily="34" charset="0"/>
                        </a:rPr>
                        <a:t> 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25.000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1,4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838474"/>
                  </a:ext>
                </a:extLst>
              </a:tr>
              <a:tr h="612247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andara" panose="020E0502030303020204" pitchFamily="34" charset="0"/>
                        </a:rPr>
                        <a:t>Dosso</a:t>
                      </a:r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b="1" dirty="0" err="1" smtClean="0">
                          <a:latin typeface="Candara" panose="020E0502030303020204" pitchFamily="34" charset="0"/>
                        </a:rPr>
                        <a:t>degli</a:t>
                      </a:r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b="1" dirty="0" err="1" smtClean="0">
                          <a:latin typeface="Candara" panose="020E0502030303020204" pitchFamily="34" charset="0"/>
                        </a:rPr>
                        <a:t>Angeli</a:t>
                      </a:r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 field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14.02.1996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428,9 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30.000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1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6211603"/>
                  </a:ext>
                </a:extLst>
              </a:tr>
              <a:tr h="612247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andara" panose="020E0502030303020204" pitchFamily="34" charset="0"/>
                        </a:rPr>
                        <a:t>Fratello</a:t>
                      </a:r>
                      <a:r>
                        <a:rPr lang="en-US" b="1" baseline="0" dirty="0" smtClean="0">
                          <a:latin typeface="Candara" panose="020E0502030303020204" pitchFamily="34" charset="0"/>
                        </a:rPr>
                        <a:t> platform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02.08.1996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389,9 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12.000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2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107040"/>
                  </a:ext>
                </a:extLst>
              </a:tr>
              <a:tr h="6122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Garibaldi A platform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Раньше 1997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739,5</a:t>
                      </a:r>
                      <a:r>
                        <a:rPr lang="ru-RU" baseline="0" dirty="0" smtClean="0">
                          <a:latin typeface="Candara" panose="020E0502030303020204" pitchFamily="34" charset="0"/>
                        </a:rPr>
                        <a:t> 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50.000*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1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6213402"/>
                  </a:ext>
                </a:extLst>
              </a:tr>
              <a:tr h="774994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andara" panose="020E0502030303020204" pitchFamily="34" charset="0"/>
                        </a:rPr>
                        <a:t>Amelia C platform</a:t>
                      </a:r>
                      <a:endParaRPr lang="ru-RU" b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Candara" panose="020E0502030303020204" pitchFamily="34" charset="0"/>
                        </a:rPr>
                        <a:t>Раньше 1997</a:t>
                      </a:r>
                    </a:p>
                    <a:p>
                      <a:pPr algn="r"/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andara" panose="020E0502030303020204" pitchFamily="34" charset="0"/>
                        </a:rPr>
                        <a:t>961,9 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30.000*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andara" panose="020E0502030303020204" pitchFamily="34" charset="0"/>
                        </a:rPr>
                        <a:t>2</a:t>
                      </a:r>
                      <a:endParaRPr lang="ru-RU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169909"/>
                  </a:ext>
                </a:extLst>
              </a:tr>
              <a:tr h="6122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70AD47"/>
                          </a:solidFill>
                          <a:latin typeface="Candara" panose="020E0502030303020204" pitchFamily="34" charset="0"/>
                        </a:rPr>
                        <a:t>Среднее значение</a:t>
                      </a:r>
                      <a:endParaRPr lang="ru-RU" b="1" dirty="0">
                        <a:solidFill>
                          <a:srgbClr val="70AD47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>
                        <a:solidFill>
                          <a:srgbClr val="70AD47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rgbClr val="70AD47"/>
                          </a:solidFill>
                          <a:latin typeface="Candara" panose="020E0502030303020204" pitchFamily="34" charset="0"/>
                        </a:rPr>
                        <a:t>608</a:t>
                      </a:r>
                      <a:endParaRPr lang="ru-RU" sz="2400" b="1" dirty="0">
                        <a:solidFill>
                          <a:srgbClr val="70AD47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>
                          <a:solidFill>
                            <a:srgbClr val="70AD47"/>
                          </a:solidFill>
                          <a:latin typeface="Candara" panose="020E0502030303020204" pitchFamily="34" charset="0"/>
                        </a:rPr>
                        <a:t>28.000</a:t>
                      </a:r>
                      <a:endParaRPr lang="ru-RU" sz="2400" b="1" dirty="0">
                        <a:solidFill>
                          <a:srgbClr val="70AD47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>
                          <a:solidFill>
                            <a:srgbClr val="70AD47"/>
                          </a:solidFill>
                          <a:latin typeface="Candara" panose="020E0502030303020204" pitchFamily="34" charset="0"/>
                        </a:rPr>
                        <a:t>1,3</a:t>
                      </a:r>
                      <a:endParaRPr lang="ru-RU" sz="2400" b="1" dirty="0">
                        <a:solidFill>
                          <a:srgbClr val="70AD47"/>
                        </a:solidFill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46564"/>
                  </a:ext>
                </a:extLst>
              </a:tr>
            </a:tbl>
          </a:graphicData>
        </a:graphic>
      </p:graphicFrame>
      <p:cxnSp>
        <p:nvCxnSpPr>
          <p:cNvPr id="351" name="Прямая соединительная линия 350"/>
          <p:cNvCxnSpPr/>
          <p:nvPr/>
        </p:nvCxnSpPr>
        <p:spPr>
          <a:xfrm>
            <a:off x="402188" y="1507417"/>
            <a:ext cx="11460338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Прямая соединительная линия 351"/>
          <p:cNvCxnSpPr/>
          <p:nvPr/>
        </p:nvCxnSpPr>
        <p:spPr>
          <a:xfrm>
            <a:off x="365829" y="2103517"/>
            <a:ext cx="114603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3" name="Прямая соединительная линия 352"/>
          <p:cNvCxnSpPr/>
          <p:nvPr/>
        </p:nvCxnSpPr>
        <p:spPr>
          <a:xfrm>
            <a:off x="365829" y="2763472"/>
            <a:ext cx="114603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4" name="Прямая соединительная линия 353"/>
          <p:cNvCxnSpPr/>
          <p:nvPr/>
        </p:nvCxnSpPr>
        <p:spPr>
          <a:xfrm>
            <a:off x="365829" y="3399162"/>
            <a:ext cx="114603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5" name="Прямая соединительная линия 354"/>
          <p:cNvCxnSpPr/>
          <p:nvPr/>
        </p:nvCxnSpPr>
        <p:spPr>
          <a:xfrm>
            <a:off x="365829" y="4004049"/>
            <a:ext cx="114603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6" name="Прямая соединительная линия 355"/>
          <p:cNvCxnSpPr/>
          <p:nvPr/>
        </p:nvCxnSpPr>
        <p:spPr>
          <a:xfrm>
            <a:off x="365829" y="4618362"/>
            <a:ext cx="114603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7" name="Прямая соединительная линия 356"/>
          <p:cNvCxnSpPr/>
          <p:nvPr/>
        </p:nvCxnSpPr>
        <p:spPr>
          <a:xfrm>
            <a:off x="365829" y="5402359"/>
            <a:ext cx="114603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8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11643311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Оптимизация системы сбора путем замены 1 стадии </a:t>
            </a:r>
            <a:r>
              <a:rPr lang="ru-RU" sz="2400" b="1" cap="all" dirty="0" err="1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компримирования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22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133" name="Параллелограмм 132"/>
          <p:cNvSpPr/>
          <p:nvPr/>
        </p:nvSpPr>
        <p:spPr>
          <a:xfrm>
            <a:off x="1454528" y="5391622"/>
            <a:ext cx="8265360" cy="1342808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араллелограмм 133"/>
          <p:cNvSpPr/>
          <p:nvPr/>
        </p:nvSpPr>
        <p:spPr>
          <a:xfrm>
            <a:off x="1425675" y="5314100"/>
            <a:ext cx="8191745" cy="1278960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TextBox 128"/>
          <p:cNvSpPr txBox="1"/>
          <p:nvPr/>
        </p:nvSpPr>
        <p:spPr>
          <a:xfrm>
            <a:off x="1822498" y="5657254"/>
            <a:ext cx="740218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Роль эжектора</a:t>
            </a:r>
            <a:r>
              <a:rPr lang="ru-RU" sz="2000" dirty="0" smtClean="0">
                <a:latin typeface="Candara" panose="020E0502030303020204" pitchFamily="34" charset="0"/>
              </a:rPr>
              <a:t>: Замена компрессора на 1 стадии</a:t>
            </a:r>
            <a:r>
              <a:rPr lang="en-US" sz="2000" dirty="0" smtClean="0">
                <a:latin typeface="Candara" panose="020E0502030303020204" pitchFamily="34" charset="0"/>
              </a:rPr>
              <a:t> </a:t>
            </a:r>
            <a:r>
              <a:rPr lang="ru-RU" sz="2000" dirty="0" err="1" smtClean="0">
                <a:latin typeface="Candara" panose="020E0502030303020204" pitchFamily="34" charset="0"/>
              </a:rPr>
              <a:t>компримирования</a:t>
            </a:r>
            <a:r>
              <a:rPr lang="en-US" sz="2000" dirty="0" smtClean="0">
                <a:latin typeface="Candara" panose="020E0502030303020204" pitchFamily="34" charset="0"/>
              </a:rPr>
              <a:t>/</a:t>
            </a:r>
            <a:r>
              <a:rPr lang="ru-RU" sz="2000" dirty="0" smtClean="0">
                <a:latin typeface="Candara" panose="020E0502030303020204" pitchFamily="34" charset="0"/>
              </a:rPr>
              <a:t>уменьшение капитальных затрат.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8820" y="645108"/>
            <a:ext cx="570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Типовая схема обустройства месторождения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155148" y="453388"/>
            <a:ext cx="5707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Оптимизация системы сбора с помощью газового эжектора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7483" y="4151422"/>
            <a:ext cx="3532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CAPEX</a:t>
            </a:r>
            <a:r>
              <a:rPr lang="ru-RU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:</a:t>
            </a:r>
            <a:r>
              <a:rPr lang="en-US" sz="2400" b="1" dirty="0" smtClean="0">
                <a:latin typeface="Candara" panose="020E0502030303020204" pitchFamily="34" charset="0"/>
              </a:rPr>
              <a:t> </a:t>
            </a:r>
            <a:r>
              <a:rPr lang="ru-RU" sz="2400" b="1" dirty="0" smtClean="0">
                <a:latin typeface="Candara" panose="020E0502030303020204" pitchFamily="34" charset="0"/>
              </a:rPr>
              <a:t>200</a:t>
            </a:r>
            <a:r>
              <a:rPr lang="en-US" sz="2400" b="1" dirty="0" smtClean="0">
                <a:latin typeface="Candara" panose="020E0502030303020204" pitchFamily="34" charset="0"/>
              </a:rPr>
              <a:t> </a:t>
            </a:r>
            <a:r>
              <a:rPr lang="ru-RU" sz="2400" b="1" dirty="0" smtClean="0">
                <a:latin typeface="Candara" panose="020E0502030303020204" pitchFamily="34" charset="0"/>
              </a:rPr>
              <a:t>млн. руб.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711184" y="4146970"/>
            <a:ext cx="3532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CAPEX</a:t>
            </a:r>
            <a:r>
              <a:rPr lang="ru-RU" sz="2400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:</a:t>
            </a:r>
            <a:r>
              <a:rPr lang="en-US" sz="2400" b="1" dirty="0" smtClean="0">
                <a:latin typeface="Candara" panose="020E0502030303020204" pitchFamily="34" charset="0"/>
              </a:rPr>
              <a:t> </a:t>
            </a:r>
            <a:r>
              <a:rPr lang="ru-RU" sz="2400" b="1" dirty="0" smtClean="0">
                <a:latin typeface="Candara" panose="020E0502030303020204" pitchFamily="34" charset="0"/>
              </a:rPr>
              <a:t>100,1</a:t>
            </a:r>
            <a:r>
              <a:rPr lang="en-US" sz="2400" b="1" dirty="0" smtClean="0">
                <a:latin typeface="Candara" panose="020E0502030303020204" pitchFamily="34" charset="0"/>
              </a:rPr>
              <a:t> </a:t>
            </a:r>
            <a:r>
              <a:rPr lang="ru-RU" sz="2400" b="1" dirty="0" smtClean="0">
                <a:latin typeface="Candara" panose="020E0502030303020204" pitchFamily="34" charset="0"/>
              </a:rPr>
              <a:t>млн. руб.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1295" y="4631767"/>
            <a:ext cx="11171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Примечание: стоимость одного компрессора, рассчитанного на 80 скважин – 100 </a:t>
            </a:r>
            <a:r>
              <a:rPr lang="ru-RU" i="1" dirty="0" err="1" smtClean="0">
                <a:latin typeface="Candara" panose="020E0502030303020204" pitchFamily="34" charset="0"/>
              </a:rPr>
              <a:t>млн.руб</a:t>
            </a:r>
            <a:r>
              <a:rPr lang="ru-RU" i="1" dirty="0" smtClean="0">
                <a:latin typeface="Candara" panose="020E0502030303020204" pitchFamily="34" charset="0"/>
              </a:rPr>
              <a:t>., стоимость эжектора с </a:t>
            </a:r>
            <a:r>
              <a:rPr lang="ru-RU" i="1" dirty="0">
                <a:latin typeface="Candara" panose="020E0502030303020204" pitchFamily="34" charset="0"/>
              </a:rPr>
              <a:t>у</a:t>
            </a:r>
            <a:r>
              <a:rPr lang="ru-RU" i="1" dirty="0" smtClean="0">
                <a:latin typeface="Candara" panose="020E0502030303020204" pitchFamily="34" charset="0"/>
              </a:rPr>
              <a:t>четом работ по его установке – 100 000 </a:t>
            </a:r>
            <a:r>
              <a:rPr lang="ru-RU" i="1" dirty="0" err="1" smtClean="0">
                <a:latin typeface="Candara" panose="020E0502030303020204" pitchFamily="34" charset="0"/>
              </a:rPr>
              <a:t>руб</a:t>
            </a:r>
            <a:endParaRPr lang="ru-RU" i="1" dirty="0">
              <a:latin typeface="Candara" panose="020E0502030303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93811" y="1469391"/>
            <a:ext cx="6478506" cy="2471764"/>
            <a:chOff x="193811" y="1469391"/>
            <a:chExt cx="6478506" cy="2471764"/>
          </a:xfrm>
        </p:grpSpPr>
        <p:grpSp>
          <p:nvGrpSpPr>
            <p:cNvPr id="71" name="Группа 70"/>
            <p:cNvGrpSpPr/>
            <p:nvPr/>
          </p:nvGrpSpPr>
          <p:grpSpPr>
            <a:xfrm>
              <a:off x="654783" y="1870714"/>
              <a:ext cx="4664988" cy="1373081"/>
              <a:chOff x="2806878" y="2139765"/>
              <a:chExt cx="5580837" cy="1725227"/>
            </a:xfrm>
          </p:grpSpPr>
          <p:grpSp>
            <p:nvGrpSpPr>
              <p:cNvPr id="72" name="Группа 71"/>
              <p:cNvGrpSpPr/>
              <p:nvPr/>
            </p:nvGrpSpPr>
            <p:grpSpPr>
              <a:xfrm>
                <a:off x="2806878" y="2139765"/>
                <a:ext cx="5580837" cy="1725227"/>
                <a:chOff x="3476899" y="2393446"/>
                <a:chExt cx="4013483" cy="1240704"/>
              </a:xfrm>
            </p:grpSpPr>
            <p:sp>
              <p:nvSpPr>
                <p:cNvPr id="91" name="Овал 90"/>
                <p:cNvSpPr/>
                <p:nvPr/>
              </p:nvSpPr>
              <p:spPr>
                <a:xfrm>
                  <a:off x="3476899" y="3544877"/>
                  <a:ext cx="89273" cy="89273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8" name="Овал 127"/>
                <p:cNvSpPr/>
                <p:nvPr/>
              </p:nvSpPr>
              <p:spPr>
                <a:xfrm>
                  <a:off x="3777889" y="3544877"/>
                  <a:ext cx="89273" cy="89273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0" name="Овал 129"/>
                <p:cNvSpPr/>
                <p:nvPr/>
              </p:nvSpPr>
              <p:spPr>
                <a:xfrm>
                  <a:off x="4078879" y="3544877"/>
                  <a:ext cx="89273" cy="89273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31" name="Прямая соединительная линия 130"/>
                <p:cNvCxnSpPr>
                  <a:stCxn id="91" idx="0"/>
                </p:cNvCxnSpPr>
                <p:nvPr/>
              </p:nvCxnSpPr>
              <p:spPr>
                <a:xfrm flipH="1" flipV="1">
                  <a:off x="3521535" y="3371261"/>
                  <a:ext cx="1" cy="1736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Прямая соединительная линия 131"/>
                <p:cNvCxnSpPr/>
                <p:nvPr/>
              </p:nvCxnSpPr>
              <p:spPr>
                <a:xfrm flipH="1" flipV="1">
                  <a:off x="3822525" y="3371261"/>
                  <a:ext cx="1" cy="1736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Прямая соединительная линия 134"/>
                <p:cNvCxnSpPr/>
                <p:nvPr/>
              </p:nvCxnSpPr>
              <p:spPr>
                <a:xfrm flipH="1" flipV="1">
                  <a:off x="4123514" y="3371261"/>
                  <a:ext cx="1" cy="1736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Прямая соединительная линия 135"/>
                <p:cNvCxnSpPr/>
                <p:nvPr/>
              </p:nvCxnSpPr>
              <p:spPr>
                <a:xfrm>
                  <a:off x="3520733" y="3371262"/>
                  <a:ext cx="60278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Прямая соединительная линия 136"/>
                <p:cNvCxnSpPr/>
                <p:nvPr/>
              </p:nvCxnSpPr>
              <p:spPr>
                <a:xfrm flipH="1" flipV="1">
                  <a:off x="3822125" y="2997881"/>
                  <a:ext cx="1" cy="37338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Прямая соединительная линия 137"/>
                <p:cNvCxnSpPr/>
                <p:nvPr/>
              </p:nvCxnSpPr>
              <p:spPr>
                <a:xfrm>
                  <a:off x="3822122" y="2997881"/>
                  <a:ext cx="122986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Прямая со стрелкой 140"/>
                <p:cNvCxnSpPr/>
                <p:nvPr/>
              </p:nvCxnSpPr>
              <p:spPr>
                <a:xfrm rot="10800000" flipV="1">
                  <a:off x="4712892" y="2540681"/>
                  <a:ext cx="0" cy="4572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Прямая со стрелкой 141"/>
                <p:cNvCxnSpPr/>
                <p:nvPr/>
              </p:nvCxnSpPr>
              <p:spPr>
                <a:xfrm>
                  <a:off x="4712891" y="2540681"/>
                  <a:ext cx="495301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Прямая со стрелкой 142"/>
                <p:cNvCxnSpPr/>
                <p:nvPr/>
              </p:nvCxnSpPr>
              <p:spPr>
                <a:xfrm flipH="1">
                  <a:off x="5208193" y="2540681"/>
                  <a:ext cx="461009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Прямая соединительная линия 143"/>
                <p:cNvCxnSpPr/>
                <p:nvPr/>
              </p:nvCxnSpPr>
              <p:spPr>
                <a:xfrm flipV="1">
                  <a:off x="5674528" y="2536867"/>
                  <a:ext cx="1" cy="45720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Прямая соединительная линия 144"/>
                <p:cNvCxnSpPr/>
                <p:nvPr/>
              </p:nvCxnSpPr>
              <p:spPr>
                <a:xfrm>
                  <a:off x="5365172" y="2994070"/>
                  <a:ext cx="1054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Трапеция 145"/>
                <p:cNvSpPr/>
                <p:nvPr/>
              </p:nvSpPr>
              <p:spPr>
                <a:xfrm rot="5400000">
                  <a:off x="5043966" y="2853106"/>
                  <a:ext cx="321945" cy="295263"/>
                </a:xfrm>
                <a:prstGeom prst="trapezoid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7" name="Трапеция 146"/>
                <p:cNvSpPr/>
                <p:nvPr/>
              </p:nvSpPr>
              <p:spPr>
                <a:xfrm rot="5400000">
                  <a:off x="6406431" y="2853106"/>
                  <a:ext cx="321945" cy="295263"/>
                </a:xfrm>
                <a:prstGeom prst="trapezoid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158" name="Группа 157"/>
                <p:cNvGrpSpPr/>
                <p:nvPr/>
              </p:nvGrpSpPr>
              <p:grpSpPr>
                <a:xfrm>
                  <a:off x="6487871" y="2393446"/>
                  <a:ext cx="193411" cy="231055"/>
                  <a:chOff x="2904330" y="1952854"/>
                  <a:chExt cx="289047" cy="345305"/>
                </a:xfrm>
              </p:grpSpPr>
              <p:sp>
                <p:nvSpPr>
                  <p:cNvPr id="167" name="Равнобедренный треугольник 166"/>
                  <p:cNvSpPr/>
                  <p:nvPr/>
                </p:nvSpPr>
                <p:spPr>
                  <a:xfrm rot="5400000">
                    <a:off x="2893281" y="2148999"/>
                    <a:ext cx="160209" cy="138112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8" name="Равнобедренный треугольник 167"/>
                  <p:cNvSpPr/>
                  <p:nvPr/>
                </p:nvSpPr>
                <p:spPr>
                  <a:xfrm rot="16200000">
                    <a:off x="3044216" y="2148999"/>
                    <a:ext cx="160209" cy="138112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69" name="Прямая соединительная линия 168"/>
                  <p:cNvCxnSpPr/>
                  <p:nvPr/>
                </p:nvCxnSpPr>
                <p:spPr>
                  <a:xfrm flipH="1" flipV="1">
                    <a:off x="3048852" y="2055394"/>
                    <a:ext cx="1" cy="16511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0" name="Овал 49"/>
                  <p:cNvSpPr/>
                  <p:nvPr/>
                </p:nvSpPr>
                <p:spPr>
                  <a:xfrm>
                    <a:off x="2920641" y="1952854"/>
                    <a:ext cx="256424" cy="113642"/>
                  </a:xfrm>
                  <a:custGeom>
                    <a:avLst/>
                    <a:gdLst>
                      <a:gd name="connsiteX0" fmla="*/ 0 w 268605"/>
                      <a:gd name="connsiteY0" fmla="*/ 134303 h 268605"/>
                      <a:gd name="connsiteX1" fmla="*/ 134303 w 268605"/>
                      <a:gd name="connsiteY1" fmla="*/ 0 h 268605"/>
                      <a:gd name="connsiteX2" fmla="*/ 268606 w 268605"/>
                      <a:gd name="connsiteY2" fmla="*/ 134303 h 268605"/>
                      <a:gd name="connsiteX3" fmla="*/ 134303 w 268605"/>
                      <a:gd name="connsiteY3" fmla="*/ 268606 h 268605"/>
                      <a:gd name="connsiteX4" fmla="*/ 0 w 268605"/>
                      <a:gd name="connsiteY4" fmla="*/ 134303 h 268605"/>
                      <a:gd name="connsiteX0" fmla="*/ 1 w 268607"/>
                      <a:gd name="connsiteY0" fmla="*/ 134303 h 167517"/>
                      <a:gd name="connsiteX1" fmla="*/ 134304 w 268607"/>
                      <a:gd name="connsiteY1" fmla="*/ 0 h 167517"/>
                      <a:gd name="connsiteX2" fmla="*/ 268607 w 268607"/>
                      <a:gd name="connsiteY2" fmla="*/ 134303 h 167517"/>
                      <a:gd name="connsiteX3" fmla="*/ 132399 w 268607"/>
                      <a:gd name="connsiteY3" fmla="*/ 135256 h 167517"/>
                      <a:gd name="connsiteX4" fmla="*/ 1 w 268607"/>
                      <a:gd name="connsiteY4" fmla="*/ 134303 h 167517"/>
                      <a:gd name="connsiteX0" fmla="*/ 1 w 268607"/>
                      <a:gd name="connsiteY0" fmla="*/ 134303 h 167092"/>
                      <a:gd name="connsiteX1" fmla="*/ 134304 w 268607"/>
                      <a:gd name="connsiteY1" fmla="*/ 0 h 167092"/>
                      <a:gd name="connsiteX2" fmla="*/ 268607 w 268607"/>
                      <a:gd name="connsiteY2" fmla="*/ 134303 h 167092"/>
                      <a:gd name="connsiteX3" fmla="*/ 132399 w 268607"/>
                      <a:gd name="connsiteY3" fmla="*/ 135256 h 167092"/>
                      <a:gd name="connsiteX4" fmla="*/ 1 w 268607"/>
                      <a:gd name="connsiteY4" fmla="*/ 134303 h 167092"/>
                      <a:gd name="connsiteX0" fmla="*/ 1 w 306707"/>
                      <a:gd name="connsiteY0" fmla="*/ 134868 h 146506"/>
                      <a:gd name="connsiteX1" fmla="*/ 134304 w 306707"/>
                      <a:gd name="connsiteY1" fmla="*/ 565 h 146506"/>
                      <a:gd name="connsiteX2" fmla="*/ 306707 w 306707"/>
                      <a:gd name="connsiteY2" fmla="*/ 102483 h 146506"/>
                      <a:gd name="connsiteX3" fmla="*/ 132399 w 306707"/>
                      <a:gd name="connsiteY3" fmla="*/ 135821 h 146506"/>
                      <a:gd name="connsiteX4" fmla="*/ 1 w 306707"/>
                      <a:gd name="connsiteY4" fmla="*/ 134868 h 146506"/>
                      <a:gd name="connsiteX0" fmla="*/ 6875 w 313581"/>
                      <a:gd name="connsiteY0" fmla="*/ 135947 h 146233"/>
                      <a:gd name="connsiteX1" fmla="*/ 31640 w 313581"/>
                      <a:gd name="connsiteY1" fmla="*/ 47365 h 146233"/>
                      <a:gd name="connsiteX2" fmla="*/ 141178 w 313581"/>
                      <a:gd name="connsiteY2" fmla="*/ 1644 h 146233"/>
                      <a:gd name="connsiteX3" fmla="*/ 313581 w 313581"/>
                      <a:gd name="connsiteY3" fmla="*/ 103562 h 146233"/>
                      <a:gd name="connsiteX4" fmla="*/ 139273 w 313581"/>
                      <a:gd name="connsiteY4" fmla="*/ 136900 h 146233"/>
                      <a:gd name="connsiteX5" fmla="*/ 6875 w 313581"/>
                      <a:gd name="connsiteY5" fmla="*/ 135947 h 146233"/>
                      <a:gd name="connsiteX0" fmla="*/ 6875 w 316767"/>
                      <a:gd name="connsiteY0" fmla="*/ 135660 h 144005"/>
                      <a:gd name="connsiteX1" fmla="*/ 31640 w 316767"/>
                      <a:gd name="connsiteY1" fmla="*/ 47078 h 144005"/>
                      <a:gd name="connsiteX2" fmla="*/ 141178 w 316767"/>
                      <a:gd name="connsiteY2" fmla="*/ 1357 h 144005"/>
                      <a:gd name="connsiteX3" fmla="*/ 250715 w 316767"/>
                      <a:gd name="connsiteY3" fmla="*/ 20409 h 144005"/>
                      <a:gd name="connsiteX4" fmla="*/ 313581 w 316767"/>
                      <a:gd name="connsiteY4" fmla="*/ 103275 h 144005"/>
                      <a:gd name="connsiteX5" fmla="*/ 139273 w 316767"/>
                      <a:gd name="connsiteY5" fmla="*/ 136613 h 144005"/>
                      <a:gd name="connsiteX6" fmla="*/ 6875 w 316767"/>
                      <a:gd name="connsiteY6" fmla="*/ 135660 h 144005"/>
                      <a:gd name="connsiteX0" fmla="*/ 6875 w 329555"/>
                      <a:gd name="connsiteY0" fmla="*/ 135660 h 142859"/>
                      <a:gd name="connsiteX1" fmla="*/ 31640 w 329555"/>
                      <a:gd name="connsiteY1" fmla="*/ 47078 h 142859"/>
                      <a:gd name="connsiteX2" fmla="*/ 141178 w 329555"/>
                      <a:gd name="connsiteY2" fmla="*/ 1357 h 142859"/>
                      <a:gd name="connsiteX3" fmla="*/ 250715 w 329555"/>
                      <a:gd name="connsiteY3" fmla="*/ 20409 h 142859"/>
                      <a:gd name="connsiteX4" fmla="*/ 326916 w 329555"/>
                      <a:gd name="connsiteY4" fmla="*/ 128040 h 142859"/>
                      <a:gd name="connsiteX5" fmla="*/ 139273 w 329555"/>
                      <a:gd name="connsiteY5" fmla="*/ 136613 h 142859"/>
                      <a:gd name="connsiteX6" fmla="*/ 6875 w 329555"/>
                      <a:gd name="connsiteY6" fmla="*/ 135660 h 142859"/>
                      <a:gd name="connsiteX0" fmla="*/ 7424 w 330104"/>
                      <a:gd name="connsiteY0" fmla="*/ 135660 h 146522"/>
                      <a:gd name="connsiteX1" fmla="*/ 32189 w 330104"/>
                      <a:gd name="connsiteY1" fmla="*/ 47078 h 146522"/>
                      <a:gd name="connsiteX2" fmla="*/ 141727 w 330104"/>
                      <a:gd name="connsiteY2" fmla="*/ 1357 h 146522"/>
                      <a:gd name="connsiteX3" fmla="*/ 251264 w 330104"/>
                      <a:gd name="connsiteY3" fmla="*/ 20409 h 146522"/>
                      <a:gd name="connsiteX4" fmla="*/ 327465 w 330104"/>
                      <a:gd name="connsiteY4" fmla="*/ 128040 h 146522"/>
                      <a:gd name="connsiteX5" fmla="*/ 147442 w 330104"/>
                      <a:gd name="connsiteY5" fmla="*/ 144233 h 146522"/>
                      <a:gd name="connsiteX6" fmla="*/ 7424 w 330104"/>
                      <a:gd name="connsiteY6" fmla="*/ 135660 h 146522"/>
                      <a:gd name="connsiteX0" fmla="*/ 7424 w 331956"/>
                      <a:gd name="connsiteY0" fmla="*/ 134355 h 145217"/>
                      <a:gd name="connsiteX1" fmla="*/ 32189 w 331956"/>
                      <a:gd name="connsiteY1" fmla="*/ 45773 h 145217"/>
                      <a:gd name="connsiteX2" fmla="*/ 141727 w 331956"/>
                      <a:gd name="connsiteY2" fmla="*/ 52 h 145217"/>
                      <a:gd name="connsiteX3" fmla="*/ 283649 w 331956"/>
                      <a:gd name="connsiteY3" fmla="*/ 38154 h 145217"/>
                      <a:gd name="connsiteX4" fmla="*/ 327465 w 331956"/>
                      <a:gd name="connsiteY4" fmla="*/ 126735 h 145217"/>
                      <a:gd name="connsiteX5" fmla="*/ 147442 w 331956"/>
                      <a:gd name="connsiteY5" fmla="*/ 142928 h 145217"/>
                      <a:gd name="connsiteX6" fmla="*/ 7424 w 331956"/>
                      <a:gd name="connsiteY6" fmla="*/ 134355 h 145217"/>
                      <a:gd name="connsiteX0" fmla="*/ 7424 w 331956"/>
                      <a:gd name="connsiteY0" fmla="*/ 136255 h 147117"/>
                      <a:gd name="connsiteX1" fmla="*/ 32189 w 331956"/>
                      <a:gd name="connsiteY1" fmla="*/ 47673 h 147117"/>
                      <a:gd name="connsiteX2" fmla="*/ 160777 w 331956"/>
                      <a:gd name="connsiteY2" fmla="*/ 47 h 147117"/>
                      <a:gd name="connsiteX3" fmla="*/ 283649 w 331956"/>
                      <a:gd name="connsiteY3" fmla="*/ 40054 h 147117"/>
                      <a:gd name="connsiteX4" fmla="*/ 327465 w 331956"/>
                      <a:gd name="connsiteY4" fmla="*/ 128635 h 147117"/>
                      <a:gd name="connsiteX5" fmla="*/ 147442 w 331956"/>
                      <a:gd name="connsiteY5" fmla="*/ 144828 h 147117"/>
                      <a:gd name="connsiteX6" fmla="*/ 7424 w 331956"/>
                      <a:gd name="connsiteY6" fmla="*/ 136255 h 1471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31956" h="147117">
                        <a:moveTo>
                          <a:pt x="7424" y="136255"/>
                        </a:moveTo>
                        <a:cubicBezTo>
                          <a:pt x="-11785" y="120063"/>
                          <a:pt x="9805" y="70057"/>
                          <a:pt x="32189" y="47673"/>
                        </a:cubicBezTo>
                        <a:cubicBezTo>
                          <a:pt x="54573" y="25289"/>
                          <a:pt x="118867" y="1317"/>
                          <a:pt x="160777" y="47"/>
                        </a:cubicBezTo>
                        <a:cubicBezTo>
                          <a:pt x="202687" y="-1223"/>
                          <a:pt x="254915" y="23068"/>
                          <a:pt x="283649" y="40054"/>
                        </a:cubicBezTo>
                        <a:cubicBezTo>
                          <a:pt x="312383" y="57040"/>
                          <a:pt x="343816" y="110220"/>
                          <a:pt x="327465" y="128635"/>
                        </a:cubicBezTo>
                        <a:cubicBezTo>
                          <a:pt x="311114" y="147050"/>
                          <a:pt x="200782" y="143558"/>
                          <a:pt x="147442" y="144828"/>
                        </a:cubicBezTo>
                        <a:cubicBezTo>
                          <a:pt x="94102" y="146098"/>
                          <a:pt x="26633" y="152447"/>
                          <a:pt x="7424" y="136255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62" name="Прямая со стрелкой 161"/>
                <p:cNvCxnSpPr/>
                <p:nvPr/>
              </p:nvCxnSpPr>
              <p:spPr>
                <a:xfrm rot="10800000" flipV="1">
                  <a:off x="6077262" y="2536870"/>
                  <a:ext cx="0" cy="4572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Прямая соединительная линия 162"/>
                <p:cNvCxnSpPr/>
                <p:nvPr/>
              </p:nvCxnSpPr>
              <p:spPr>
                <a:xfrm>
                  <a:off x="6078498" y="2536868"/>
                  <a:ext cx="4093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Прямая соединительная линия 163"/>
                <p:cNvCxnSpPr/>
                <p:nvPr/>
              </p:nvCxnSpPr>
              <p:spPr>
                <a:xfrm>
                  <a:off x="6681281" y="2544484"/>
                  <a:ext cx="35952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Прямая соединительная линия 164"/>
                <p:cNvCxnSpPr/>
                <p:nvPr/>
              </p:nvCxnSpPr>
              <p:spPr>
                <a:xfrm flipV="1">
                  <a:off x="7040802" y="2543534"/>
                  <a:ext cx="1" cy="45720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Прямая со стрелкой 165"/>
                <p:cNvCxnSpPr/>
                <p:nvPr/>
              </p:nvCxnSpPr>
              <p:spPr>
                <a:xfrm>
                  <a:off x="6715035" y="2992127"/>
                  <a:ext cx="775347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0" name="TextBox 79"/>
              <p:cNvSpPr txBox="1"/>
              <p:nvPr/>
            </p:nvSpPr>
            <p:spPr>
              <a:xfrm>
                <a:off x="4299104" y="3200109"/>
                <a:ext cx="1704246" cy="464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ru-RU" dirty="0" smtClean="0">
                    <a:latin typeface="Candara" panose="020E0502030303020204" pitchFamily="34" charset="0"/>
                  </a:rPr>
                  <a:t>Компрессор</a:t>
                </a:r>
                <a:endParaRPr lang="ru-RU" dirty="0"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139" name="TextBox 138"/>
            <p:cNvSpPr txBox="1"/>
            <p:nvPr/>
          </p:nvSpPr>
          <p:spPr>
            <a:xfrm>
              <a:off x="193811" y="3294824"/>
              <a:ext cx="21854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Низконапорные скважины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574271" y="2718805"/>
              <a:ext cx="1424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Компрессор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3749265" y="1469391"/>
              <a:ext cx="14127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Дроссель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061226" y="2122715"/>
              <a:ext cx="1611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Экспорт</a:t>
              </a:r>
              <a:endParaRPr lang="ru-RU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6049240" y="1099855"/>
            <a:ext cx="6499048" cy="3145213"/>
            <a:chOff x="6049240" y="1099855"/>
            <a:chExt cx="6499048" cy="3145213"/>
          </a:xfrm>
        </p:grpSpPr>
        <p:grpSp>
          <p:nvGrpSpPr>
            <p:cNvPr id="45" name="Группа 44"/>
            <p:cNvGrpSpPr/>
            <p:nvPr/>
          </p:nvGrpSpPr>
          <p:grpSpPr>
            <a:xfrm>
              <a:off x="6442267" y="1099855"/>
              <a:ext cx="4664988" cy="2524186"/>
              <a:chOff x="2806878" y="693441"/>
              <a:chExt cx="5580837" cy="3171549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2806878" y="693441"/>
                <a:ext cx="5580837" cy="3171549"/>
                <a:chOff x="3476899" y="1353317"/>
                <a:chExt cx="4013483" cy="2280833"/>
              </a:xfrm>
            </p:grpSpPr>
            <p:sp>
              <p:nvSpPr>
                <p:cNvPr id="59" name="Овал 58"/>
                <p:cNvSpPr/>
                <p:nvPr/>
              </p:nvSpPr>
              <p:spPr>
                <a:xfrm>
                  <a:off x="3476899" y="3544877"/>
                  <a:ext cx="89273" cy="89273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3777889" y="3544877"/>
                  <a:ext cx="89273" cy="89273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" name="Овал 68"/>
                <p:cNvSpPr/>
                <p:nvPr/>
              </p:nvSpPr>
              <p:spPr>
                <a:xfrm>
                  <a:off x="4078879" y="3544877"/>
                  <a:ext cx="89273" cy="89273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70" name="Прямая соединительная линия 69"/>
                <p:cNvCxnSpPr>
                  <a:stCxn id="59" idx="0"/>
                </p:cNvCxnSpPr>
                <p:nvPr/>
              </p:nvCxnSpPr>
              <p:spPr>
                <a:xfrm flipH="1" flipV="1">
                  <a:off x="3521535" y="3371261"/>
                  <a:ext cx="1" cy="1736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 flipH="1" flipV="1">
                  <a:off x="3822525" y="3371261"/>
                  <a:ext cx="1" cy="1736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 flipH="1" flipV="1">
                  <a:off x="4123514" y="3371261"/>
                  <a:ext cx="1" cy="1736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Прямая соединительная линия 80"/>
                <p:cNvCxnSpPr/>
                <p:nvPr/>
              </p:nvCxnSpPr>
              <p:spPr>
                <a:xfrm>
                  <a:off x="3520733" y="3371262"/>
                  <a:ext cx="60278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Прямая соединительная линия 81"/>
                <p:cNvCxnSpPr/>
                <p:nvPr/>
              </p:nvCxnSpPr>
              <p:spPr>
                <a:xfrm flipH="1" flipV="1">
                  <a:off x="3822125" y="2997881"/>
                  <a:ext cx="1" cy="37338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Прямая соединительная линия 82"/>
                <p:cNvCxnSpPr/>
                <p:nvPr/>
              </p:nvCxnSpPr>
              <p:spPr>
                <a:xfrm>
                  <a:off x="3822122" y="2997881"/>
                  <a:ext cx="122986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Прямая со стрелкой 83"/>
                <p:cNvCxnSpPr/>
                <p:nvPr/>
              </p:nvCxnSpPr>
              <p:spPr>
                <a:xfrm flipV="1">
                  <a:off x="4213782" y="2540681"/>
                  <a:ext cx="0" cy="4572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Прямая соединительная линия 86"/>
                <p:cNvCxnSpPr/>
                <p:nvPr/>
              </p:nvCxnSpPr>
              <p:spPr>
                <a:xfrm flipV="1">
                  <a:off x="4213782" y="2167298"/>
                  <a:ext cx="1" cy="45720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Прямая со стрелкой 87"/>
                <p:cNvCxnSpPr/>
                <p:nvPr/>
              </p:nvCxnSpPr>
              <p:spPr>
                <a:xfrm rot="10800000" flipV="1">
                  <a:off x="4712892" y="2540681"/>
                  <a:ext cx="0" cy="4572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Прямая со стрелкой 88"/>
                <p:cNvCxnSpPr/>
                <p:nvPr/>
              </p:nvCxnSpPr>
              <p:spPr>
                <a:xfrm>
                  <a:off x="4712891" y="2540681"/>
                  <a:ext cx="495301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Прямая со стрелкой 89"/>
                <p:cNvCxnSpPr/>
                <p:nvPr/>
              </p:nvCxnSpPr>
              <p:spPr>
                <a:xfrm flipH="1">
                  <a:off x="5208193" y="2540681"/>
                  <a:ext cx="461009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Прямая соединительная линия 91"/>
                <p:cNvCxnSpPr/>
                <p:nvPr/>
              </p:nvCxnSpPr>
              <p:spPr>
                <a:xfrm flipV="1">
                  <a:off x="5674528" y="2536867"/>
                  <a:ext cx="1" cy="45720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Прямая соединительная линия 92"/>
                <p:cNvCxnSpPr/>
                <p:nvPr/>
              </p:nvCxnSpPr>
              <p:spPr>
                <a:xfrm>
                  <a:off x="5365172" y="2994070"/>
                  <a:ext cx="1054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" name="Трапеция 93"/>
                <p:cNvSpPr/>
                <p:nvPr/>
              </p:nvSpPr>
              <p:spPr>
                <a:xfrm rot="5400000">
                  <a:off x="5043966" y="2853106"/>
                  <a:ext cx="321945" cy="295263"/>
                </a:xfrm>
                <a:prstGeom prst="trapezoid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5" name="Трапеция 94"/>
                <p:cNvSpPr/>
                <p:nvPr/>
              </p:nvSpPr>
              <p:spPr>
                <a:xfrm rot="5400000">
                  <a:off x="6406431" y="2853106"/>
                  <a:ext cx="321945" cy="295263"/>
                </a:xfrm>
                <a:prstGeom prst="trapezoid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96" name="Группа 95"/>
                <p:cNvGrpSpPr/>
                <p:nvPr/>
              </p:nvGrpSpPr>
              <p:grpSpPr>
                <a:xfrm>
                  <a:off x="4104464" y="2004766"/>
                  <a:ext cx="317548" cy="162532"/>
                  <a:chOff x="3382383" y="2976908"/>
                  <a:chExt cx="496568" cy="254161"/>
                </a:xfrm>
              </p:grpSpPr>
              <p:cxnSp>
                <p:nvCxnSpPr>
                  <p:cNvPr id="123" name="Прямая соединительная линия 122"/>
                  <p:cNvCxnSpPr/>
                  <p:nvPr/>
                </p:nvCxnSpPr>
                <p:spPr>
                  <a:xfrm flipV="1">
                    <a:off x="3561453" y="3121688"/>
                    <a:ext cx="0" cy="109381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Прямая соединительная линия 123"/>
                  <p:cNvCxnSpPr>
                    <a:endCxn id="125" idx="1"/>
                  </p:cNvCxnSpPr>
                  <p:nvPr/>
                </p:nvCxnSpPr>
                <p:spPr>
                  <a:xfrm>
                    <a:off x="3382383" y="3049298"/>
                    <a:ext cx="113038" cy="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5" name="Прямоугольник 124"/>
                  <p:cNvSpPr/>
                  <p:nvPr/>
                </p:nvSpPr>
                <p:spPr>
                  <a:xfrm>
                    <a:off x="3495421" y="2976908"/>
                    <a:ext cx="144780" cy="14478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6" name="Трапеция 125"/>
                  <p:cNvSpPr/>
                  <p:nvPr/>
                </p:nvSpPr>
                <p:spPr>
                  <a:xfrm rot="16200000">
                    <a:off x="3687186" y="2929923"/>
                    <a:ext cx="144780" cy="238750"/>
                  </a:xfrm>
                  <a:prstGeom prst="trapezoid">
                    <a:avLst>
                      <a:gd name="adj" fmla="val 42544"/>
                    </a:avLst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97" name="Прямая соединительная линия 96"/>
                <p:cNvCxnSpPr/>
                <p:nvPr/>
              </p:nvCxnSpPr>
              <p:spPr>
                <a:xfrm>
                  <a:off x="3867162" y="2051058"/>
                  <a:ext cx="2373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Прямая соединительная линия 97"/>
                <p:cNvCxnSpPr/>
                <p:nvPr/>
              </p:nvCxnSpPr>
              <p:spPr>
                <a:xfrm flipH="1" flipV="1">
                  <a:off x="3867162" y="1531031"/>
                  <a:ext cx="1" cy="52002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Прямая со стрелкой 98"/>
                <p:cNvCxnSpPr/>
                <p:nvPr/>
              </p:nvCxnSpPr>
              <p:spPr>
                <a:xfrm flipH="1">
                  <a:off x="5051982" y="1531031"/>
                  <a:ext cx="461009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Прямая соединительная линия 99"/>
                <p:cNvCxnSpPr/>
                <p:nvPr/>
              </p:nvCxnSpPr>
              <p:spPr>
                <a:xfrm>
                  <a:off x="3867162" y="1531031"/>
                  <a:ext cx="123435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Прямая со стрелкой 100"/>
                <p:cNvCxnSpPr/>
                <p:nvPr/>
              </p:nvCxnSpPr>
              <p:spPr>
                <a:xfrm>
                  <a:off x="4422012" y="2054868"/>
                  <a:ext cx="92715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Прямая соединительная линия 101"/>
                <p:cNvCxnSpPr/>
                <p:nvPr/>
              </p:nvCxnSpPr>
              <p:spPr>
                <a:xfrm>
                  <a:off x="5337543" y="2054868"/>
                  <a:ext cx="5358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Прямая соединительная линия 102"/>
                <p:cNvCxnSpPr/>
                <p:nvPr/>
              </p:nvCxnSpPr>
              <p:spPr>
                <a:xfrm flipV="1">
                  <a:off x="5873345" y="2051058"/>
                  <a:ext cx="1" cy="94682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Прямая соединительная линия 103"/>
                <p:cNvCxnSpPr/>
                <p:nvPr/>
              </p:nvCxnSpPr>
              <p:spPr>
                <a:xfrm>
                  <a:off x="5512991" y="1531031"/>
                  <a:ext cx="97917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5" name="Группа 104"/>
                <p:cNvGrpSpPr/>
                <p:nvPr/>
              </p:nvGrpSpPr>
              <p:grpSpPr>
                <a:xfrm>
                  <a:off x="6492162" y="1353317"/>
                  <a:ext cx="193411" cy="231055"/>
                  <a:chOff x="2904330" y="1952854"/>
                  <a:chExt cx="289047" cy="345305"/>
                </a:xfrm>
              </p:grpSpPr>
              <p:sp>
                <p:nvSpPr>
                  <p:cNvPr id="119" name="Равнобедренный треугольник 118"/>
                  <p:cNvSpPr/>
                  <p:nvPr/>
                </p:nvSpPr>
                <p:spPr>
                  <a:xfrm rot="5400000">
                    <a:off x="2893281" y="2148999"/>
                    <a:ext cx="160209" cy="138112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0" name="Равнобедренный треугольник 119"/>
                  <p:cNvSpPr/>
                  <p:nvPr/>
                </p:nvSpPr>
                <p:spPr>
                  <a:xfrm rot="16200000">
                    <a:off x="3044216" y="2148999"/>
                    <a:ext cx="160209" cy="138112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21" name="Прямая соединительная линия 120"/>
                  <p:cNvCxnSpPr/>
                  <p:nvPr/>
                </p:nvCxnSpPr>
                <p:spPr>
                  <a:xfrm flipH="1" flipV="1">
                    <a:off x="3048852" y="2055394"/>
                    <a:ext cx="1" cy="16511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Овал 49"/>
                  <p:cNvSpPr/>
                  <p:nvPr/>
                </p:nvSpPr>
                <p:spPr>
                  <a:xfrm>
                    <a:off x="2920641" y="1952854"/>
                    <a:ext cx="256424" cy="113642"/>
                  </a:xfrm>
                  <a:custGeom>
                    <a:avLst/>
                    <a:gdLst>
                      <a:gd name="connsiteX0" fmla="*/ 0 w 268605"/>
                      <a:gd name="connsiteY0" fmla="*/ 134303 h 268605"/>
                      <a:gd name="connsiteX1" fmla="*/ 134303 w 268605"/>
                      <a:gd name="connsiteY1" fmla="*/ 0 h 268605"/>
                      <a:gd name="connsiteX2" fmla="*/ 268606 w 268605"/>
                      <a:gd name="connsiteY2" fmla="*/ 134303 h 268605"/>
                      <a:gd name="connsiteX3" fmla="*/ 134303 w 268605"/>
                      <a:gd name="connsiteY3" fmla="*/ 268606 h 268605"/>
                      <a:gd name="connsiteX4" fmla="*/ 0 w 268605"/>
                      <a:gd name="connsiteY4" fmla="*/ 134303 h 268605"/>
                      <a:gd name="connsiteX0" fmla="*/ 1 w 268607"/>
                      <a:gd name="connsiteY0" fmla="*/ 134303 h 167517"/>
                      <a:gd name="connsiteX1" fmla="*/ 134304 w 268607"/>
                      <a:gd name="connsiteY1" fmla="*/ 0 h 167517"/>
                      <a:gd name="connsiteX2" fmla="*/ 268607 w 268607"/>
                      <a:gd name="connsiteY2" fmla="*/ 134303 h 167517"/>
                      <a:gd name="connsiteX3" fmla="*/ 132399 w 268607"/>
                      <a:gd name="connsiteY3" fmla="*/ 135256 h 167517"/>
                      <a:gd name="connsiteX4" fmla="*/ 1 w 268607"/>
                      <a:gd name="connsiteY4" fmla="*/ 134303 h 167517"/>
                      <a:gd name="connsiteX0" fmla="*/ 1 w 268607"/>
                      <a:gd name="connsiteY0" fmla="*/ 134303 h 167092"/>
                      <a:gd name="connsiteX1" fmla="*/ 134304 w 268607"/>
                      <a:gd name="connsiteY1" fmla="*/ 0 h 167092"/>
                      <a:gd name="connsiteX2" fmla="*/ 268607 w 268607"/>
                      <a:gd name="connsiteY2" fmla="*/ 134303 h 167092"/>
                      <a:gd name="connsiteX3" fmla="*/ 132399 w 268607"/>
                      <a:gd name="connsiteY3" fmla="*/ 135256 h 167092"/>
                      <a:gd name="connsiteX4" fmla="*/ 1 w 268607"/>
                      <a:gd name="connsiteY4" fmla="*/ 134303 h 167092"/>
                      <a:gd name="connsiteX0" fmla="*/ 1 w 306707"/>
                      <a:gd name="connsiteY0" fmla="*/ 134868 h 146506"/>
                      <a:gd name="connsiteX1" fmla="*/ 134304 w 306707"/>
                      <a:gd name="connsiteY1" fmla="*/ 565 h 146506"/>
                      <a:gd name="connsiteX2" fmla="*/ 306707 w 306707"/>
                      <a:gd name="connsiteY2" fmla="*/ 102483 h 146506"/>
                      <a:gd name="connsiteX3" fmla="*/ 132399 w 306707"/>
                      <a:gd name="connsiteY3" fmla="*/ 135821 h 146506"/>
                      <a:gd name="connsiteX4" fmla="*/ 1 w 306707"/>
                      <a:gd name="connsiteY4" fmla="*/ 134868 h 146506"/>
                      <a:gd name="connsiteX0" fmla="*/ 6875 w 313581"/>
                      <a:gd name="connsiteY0" fmla="*/ 135947 h 146233"/>
                      <a:gd name="connsiteX1" fmla="*/ 31640 w 313581"/>
                      <a:gd name="connsiteY1" fmla="*/ 47365 h 146233"/>
                      <a:gd name="connsiteX2" fmla="*/ 141178 w 313581"/>
                      <a:gd name="connsiteY2" fmla="*/ 1644 h 146233"/>
                      <a:gd name="connsiteX3" fmla="*/ 313581 w 313581"/>
                      <a:gd name="connsiteY3" fmla="*/ 103562 h 146233"/>
                      <a:gd name="connsiteX4" fmla="*/ 139273 w 313581"/>
                      <a:gd name="connsiteY4" fmla="*/ 136900 h 146233"/>
                      <a:gd name="connsiteX5" fmla="*/ 6875 w 313581"/>
                      <a:gd name="connsiteY5" fmla="*/ 135947 h 146233"/>
                      <a:gd name="connsiteX0" fmla="*/ 6875 w 316767"/>
                      <a:gd name="connsiteY0" fmla="*/ 135660 h 144005"/>
                      <a:gd name="connsiteX1" fmla="*/ 31640 w 316767"/>
                      <a:gd name="connsiteY1" fmla="*/ 47078 h 144005"/>
                      <a:gd name="connsiteX2" fmla="*/ 141178 w 316767"/>
                      <a:gd name="connsiteY2" fmla="*/ 1357 h 144005"/>
                      <a:gd name="connsiteX3" fmla="*/ 250715 w 316767"/>
                      <a:gd name="connsiteY3" fmla="*/ 20409 h 144005"/>
                      <a:gd name="connsiteX4" fmla="*/ 313581 w 316767"/>
                      <a:gd name="connsiteY4" fmla="*/ 103275 h 144005"/>
                      <a:gd name="connsiteX5" fmla="*/ 139273 w 316767"/>
                      <a:gd name="connsiteY5" fmla="*/ 136613 h 144005"/>
                      <a:gd name="connsiteX6" fmla="*/ 6875 w 316767"/>
                      <a:gd name="connsiteY6" fmla="*/ 135660 h 144005"/>
                      <a:gd name="connsiteX0" fmla="*/ 6875 w 329555"/>
                      <a:gd name="connsiteY0" fmla="*/ 135660 h 142859"/>
                      <a:gd name="connsiteX1" fmla="*/ 31640 w 329555"/>
                      <a:gd name="connsiteY1" fmla="*/ 47078 h 142859"/>
                      <a:gd name="connsiteX2" fmla="*/ 141178 w 329555"/>
                      <a:gd name="connsiteY2" fmla="*/ 1357 h 142859"/>
                      <a:gd name="connsiteX3" fmla="*/ 250715 w 329555"/>
                      <a:gd name="connsiteY3" fmla="*/ 20409 h 142859"/>
                      <a:gd name="connsiteX4" fmla="*/ 326916 w 329555"/>
                      <a:gd name="connsiteY4" fmla="*/ 128040 h 142859"/>
                      <a:gd name="connsiteX5" fmla="*/ 139273 w 329555"/>
                      <a:gd name="connsiteY5" fmla="*/ 136613 h 142859"/>
                      <a:gd name="connsiteX6" fmla="*/ 6875 w 329555"/>
                      <a:gd name="connsiteY6" fmla="*/ 135660 h 142859"/>
                      <a:gd name="connsiteX0" fmla="*/ 7424 w 330104"/>
                      <a:gd name="connsiteY0" fmla="*/ 135660 h 146522"/>
                      <a:gd name="connsiteX1" fmla="*/ 32189 w 330104"/>
                      <a:gd name="connsiteY1" fmla="*/ 47078 h 146522"/>
                      <a:gd name="connsiteX2" fmla="*/ 141727 w 330104"/>
                      <a:gd name="connsiteY2" fmla="*/ 1357 h 146522"/>
                      <a:gd name="connsiteX3" fmla="*/ 251264 w 330104"/>
                      <a:gd name="connsiteY3" fmla="*/ 20409 h 146522"/>
                      <a:gd name="connsiteX4" fmla="*/ 327465 w 330104"/>
                      <a:gd name="connsiteY4" fmla="*/ 128040 h 146522"/>
                      <a:gd name="connsiteX5" fmla="*/ 147442 w 330104"/>
                      <a:gd name="connsiteY5" fmla="*/ 144233 h 146522"/>
                      <a:gd name="connsiteX6" fmla="*/ 7424 w 330104"/>
                      <a:gd name="connsiteY6" fmla="*/ 135660 h 146522"/>
                      <a:gd name="connsiteX0" fmla="*/ 7424 w 331956"/>
                      <a:gd name="connsiteY0" fmla="*/ 134355 h 145217"/>
                      <a:gd name="connsiteX1" fmla="*/ 32189 w 331956"/>
                      <a:gd name="connsiteY1" fmla="*/ 45773 h 145217"/>
                      <a:gd name="connsiteX2" fmla="*/ 141727 w 331956"/>
                      <a:gd name="connsiteY2" fmla="*/ 52 h 145217"/>
                      <a:gd name="connsiteX3" fmla="*/ 283649 w 331956"/>
                      <a:gd name="connsiteY3" fmla="*/ 38154 h 145217"/>
                      <a:gd name="connsiteX4" fmla="*/ 327465 w 331956"/>
                      <a:gd name="connsiteY4" fmla="*/ 126735 h 145217"/>
                      <a:gd name="connsiteX5" fmla="*/ 147442 w 331956"/>
                      <a:gd name="connsiteY5" fmla="*/ 142928 h 145217"/>
                      <a:gd name="connsiteX6" fmla="*/ 7424 w 331956"/>
                      <a:gd name="connsiteY6" fmla="*/ 134355 h 145217"/>
                      <a:gd name="connsiteX0" fmla="*/ 7424 w 331956"/>
                      <a:gd name="connsiteY0" fmla="*/ 136255 h 147117"/>
                      <a:gd name="connsiteX1" fmla="*/ 32189 w 331956"/>
                      <a:gd name="connsiteY1" fmla="*/ 47673 h 147117"/>
                      <a:gd name="connsiteX2" fmla="*/ 160777 w 331956"/>
                      <a:gd name="connsiteY2" fmla="*/ 47 h 147117"/>
                      <a:gd name="connsiteX3" fmla="*/ 283649 w 331956"/>
                      <a:gd name="connsiteY3" fmla="*/ 40054 h 147117"/>
                      <a:gd name="connsiteX4" fmla="*/ 327465 w 331956"/>
                      <a:gd name="connsiteY4" fmla="*/ 128635 h 147117"/>
                      <a:gd name="connsiteX5" fmla="*/ 147442 w 331956"/>
                      <a:gd name="connsiteY5" fmla="*/ 144828 h 147117"/>
                      <a:gd name="connsiteX6" fmla="*/ 7424 w 331956"/>
                      <a:gd name="connsiteY6" fmla="*/ 136255 h 1471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31956" h="147117">
                        <a:moveTo>
                          <a:pt x="7424" y="136255"/>
                        </a:moveTo>
                        <a:cubicBezTo>
                          <a:pt x="-11785" y="120063"/>
                          <a:pt x="9805" y="70057"/>
                          <a:pt x="32189" y="47673"/>
                        </a:cubicBezTo>
                        <a:cubicBezTo>
                          <a:pt x="54573" y="25289"/>
                          <a:pt x="118867" y="1317"/>
                          <a:pt x="160777" y="47"/>
                        </a:cubicBezTo>
                        <a:cubicBezTo>
                          <a:pt x="202687" y="-1223"/>
                          <a:pt x="254915" y="23068"/>
                          <a:pt x="283649" y="40054"/>
                        </a:cubicBezTo>
                        <a:cubicBezTo>
                          <a:pt x="312383" y="57040"/>
                          <a:pt x="343816" y="110220"/>
                          <a:pt x="327465" y="128635"/>
                        </a:cubicBezTo>
                        <a:cubicBezTo>
                          <a:pt x="311114" y="147050"/>
                          <a:pt x="200782" y="143558"/>
                          <a:pt x="147442" y="144828"/>
                        </a:cubicBezTo>
                        <a:cubicBezTo>
                          <a:pt x="94102" y="146098"/>
                          <a:pt x="26633" y="152447"/>
                          <a:pt x="7424" y="136255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06" name="Группа 105"/>
                <p:cNvGrpSpPr/>
                <p:nvPr/>
              </p:nvGrpSpPr>
              <p:grpSpPr>
                <a:xfrm>
                  <a:off x="6487871" y="2393446"/>
                  <a:ext cx="193411" cy="231055"/>
                  <a:chOff x="2904330" y="1952854"/>
                  <a:chExt cx="289047" cy="345305"/>
                </a:xfrm>
              </p:grpSpPr>
              <p:sp>
                <p:nvSpPr>
                  <p:cNvPr id="115" name="Равнобедренный треугольник 114"/>
                  <p:cNvSpPr/>
                  <p:nvPr/>
                </p:nvSpPr>
                <p:spPr>
                  <a:xfrm rot="5400000">
                    <a:off x="2893281" y="2148999"/>
                    <a:ext cx="160209" cy="138112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16" name="Равнобедренный треугольник 115"/>
                  <p:cNvSpPr/>
                  <p:nvPr/>
                </p:nvSpPr>
                <p:spPr>
                  <a:xfrm rot="16200000">
                    <a:off x="3044216" y="2148999"/>
                    <a:ext cx="160209" cy="138112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17" name="Прямая соединительная линия 116"/>
                  <p:cNvCxnSpPr/>
                  <p:nvPr/>
                </p:nvCxnSpPr>
                <p:spPr>
                  <a:xfrm flipH="1" flipV="1">
                    <a:off x="3048852" y="2055394"/>
                    <a:ext cx="1" cy="16511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8" name="Овал 49"/>
                  <p:cNvSpPr/>
                  <p:nvPr/>
                </p:nvSpPr>
                <p:spPr>
                  <a:xfrm>
                    <a:off x="2920641" y="1952854"/>
                    <a:ext cx="256424" cy="113642"/>
                  </a:xfrm>
                  <a:custGeom>
                    <a:avLst/>
                    <a:gdLst>
                      <a:gd name="connsiteX0" fmla="*/ 0 w 268605"/>
                      <a:gd name="connsiteY0" fmla="*/ 134303 h 268605"/>
                      <a:gd name="connsiteX1" fmla="*/ 134303 w 268605"/>
                      <a:gd name="connsiteY1" fmla="*/ 0 h 268605"/>
                      <a:gd name="connsiteX2" fmla="*/ 268606 w 268605"/>
                      <a:gd name="connsiteY2" fmla="*/ 134303 h 268605"/>
                      <a:gd name="connsiteX3" fmla="*/ 134303 w 268605"/>
                      <a:gd name="connsiteY3" fmla="*/ 268606 h 268605"/>
                      <a:gd name="connsiteX4" fmla="*/ 0 w 268605"/>
                      <a:gd name="connsiteY4" fmla="*/ 134303 h 268605"/>
                      <a:gd name="connsiteX0" fmla="*/ 1 w 268607"/>
                      <a:gd name="connsiteY0" fmla="*/ 134303 h 167517"/>
                      <a:gd name="connsiteX1" fmla="*/ 134304 w 268607"/>
                      <a:gd name="connsiteY1" fmla="*/ 0 h 167517"/>
                      <a:gd name="connsiteX2" fmla="*/ 268607 w 268607"/>
                      <a:gd name="connsiteY2" fmla="*/ 134303 h 167517"/>
                      <a:gd name="connsiteX3" fmla="*/ 132399 w 268607"/>
                      <a:gd name="connsiteY3" fmla="*/ 135256 h 167517"/>
                      <a:gd name="connsiteX4" fmla="*/ 1 w 268607"/>
                      <a:gd name="connsiteY4" fmla="*/ 134303 h 167517"/>
                      <a:gd name="connsiteX0" fmla="*/ 1 w 268607"/>
                      <a:gd name="connsiteY0" fmla="*/ 134303 h 167092"/>
                      <a:gd name="connsiteX1" fmla="*/ 134304 w 268607"/>
                      <a:gd name="connsiteY1" fmla="*/ 0 h 167092"/>
                      <a:gd name="connsiteX2" fmla="*/ 268607 w 268607"/>
                      <a:gd name="connsiteY2" fmla="*/ 134303 h 167092"/>
                      <a:gd name="connsiteX3" fmla="*/ 132399 w 268607"/>
                      <a:gd name="connsiteY3" fmla="*/ 135256 h 167092"/>
                      <a:gd name="connsiteX4" fmla="*/ 1 w 268607"/>
                      <a:gd name="connsiteY4" fmla="*/ 134303 h 167092"/>
                      <a:gd name="connsiteX0" fmla="*/ 1 w 306707"/>
                      <a:gd name="connsiteY0" fmla="*/ 134868 h 146506"/>
                      <a:gd name="connsiteX1" fmla="*/ 134304 w 306707"/>
                      <a:gd name="connsiteY1" fmla="*/ 565 h 146506"/>
                      <a:gd name="connsiteX2" fmla="*/ 306707 w 306707"/>
                      <a:gd name="connsiteY2" fmla="*/ 102483 h 146506"/>
                      <a:gd name="connsiteX3" fmla="*/ 132399 w 306707"/>
                      <a:gd name="connsiteY3" fmla="*/ 135821 h 146506"/>
                      <a:gd name="connsiteX4" fmla="*/ 1 w 306707"/>
                      <a:gd name="connsiteY4" fmla="*/ 134868 h 146506"/>
                      <a:gd name="connsiteX0" fmla="*/ 6875 w 313581"/>
                      <a:gd name="connsiteY0" fmla="*/ 135947 h 146233"/>
                      <a:gd name="connsiteX1" fmla="*/ 31640 w 313581"/>
                      <a:gd name="connsiteY1" fmla="*/ 47365 h 146233"/>
                      <a:gd name="connsiteX2" fmla="*/ 141178 w 313581"/>
                      <a:gd name="connsiteY2" fmla="*/ 1644 h 146233"/>
                      <a:gd name="connsiteX3" fmla="*/ 313581 w 313581"/>
                      <a:gd name="connsiteY3" fmla="*/ 103562 h 146233"/>
                      <a:gd name="connsiteX4" fmla="*/ 139273 w 313581"/>
                      <a:gd name="connsiteY4" fmla="*/ 136900 h 146233"/>
                      <a:gd name="connsiteX5" fmla="*/ 6875 w 313581"/>
                      <a:gd name="connsiteY5" fmla="*/ 135947 h 146233"/>
                      <a:gd name="connsiteX0" fmla="*/ 6875 w 316767"/>
                      <a:gd name="connsiteY0" fmla="*/ 135660 h 144005"/>
                      <a:gd name="connsiteX1" fmla="*/ 31640 w 316767"/>
                      <a:gd name="connsiteY1" fmla="*/ 47078 h 144005"/>
                      <a:gd name="connsiteX2" fmla="*/ 141178 w 316767"/>
                      <a:gd name="connsiteY2" fmla="*/ 1357 h 144005"/>
                      <a:gd name="connsiteX3" fmla="*/ 250715 w 316767"/>
                      <a:gd name="connsiteY3" fmla="*/ 20409 h 144005"/>
                      <a:gd name="connsiteX4" fmla="*/ 313581 w 316767"/>
                      <a:gd name="connsiteY4" fmla="*/ 103275 h 144005"/>
                      <a:gd name="connsiteX5" fmla="*/ 139273 w 316767"/>
                      <a:gd name="connsiteY5" fmla="*/ 136613 h 144005"/>
                      <a:gd name="connsiteX6" fmla="*/ 6875 w 316767"/>
                      <a:gd name="connsiteY6" fmla="*/ 135660 h 144005"/>
                      <a:gd name="connsiteX0" fmla="*/ 6875 w 329555"/>
                      <a:gd name="connsiteY0" fmla="*/ 135660 h 142859"/>
                      <a:gd name="connsiteX1" fmla="*/ 31640 w 329555"/>
                      <a:gd name="connsiteY1" fmla="*/ 47078 h 142859"/>
                      <a:gd name="connsiteX2" fmla="*/ 141178 w 329555"/>
                      <a:gd name="connsiteY2" fmla="*/ 1357 h 142859"/>
                      <a:gd name="connsiteX3" fmla="*/ 250715 w 329555"/>
                      <a:gd name="connsiteY3" fmla="*/ 20409 h 142859"/>
                      <a:gd name="connsiteX4" fmla="*/ 326916 w 329555"/>
                      <a:gd name="connsiteY4" fmla="*/ 128040 h 142859"/>
                      <a:gd name="connsiteX5" fmla="*/ 139273 w 329555"/>
                      <a:gd name="connsiteY5" fmla="*/ 136613 h 142859"/>
                      <a:gd name="connsiteX6" fmla="*/ 6875 w 329555"/>
                      <a:gd name="connsiteY6" fmla="*/ 135660 h 142859"/>
                      <a:gd name="connsiteX0" fmla="*/ 7424 w 330104"/>
                      <a:gd name="connsiteY0" fmla="*/ 135660 h 146522"/>
                      <a:gd name="connsiteX1" fmla="*/ 32189 w 330104"/>
                      <a:gd name="connsiteY1" fmla="*/ 47078 h 146522"/>
                      <a:gd name="connsiteX2" fmla="*/ 141727 w 330104"/>
                      <a:gd name="connsiteY2" fmla="*/ 1357 h 146522"/>
                      <a:gd name="connsiteX3" fmla="*/ 251264 w 330104"/>
                      <a:gd name="connsiteY3" fmla="*/ 20409 h 146522"/>
                      <a:gd name="connsiteX4" fmla="*/ 327465 w 330104"/>
                      <a:gd name="connsiteY4" fmla="*/ 128040 h 146522"/>
                      <a:gd name="connsiteX5" fmla="*/ 147442 w 330104"/>
                      <a:gd name="connsiteY5" fmla="*/ 144233 h 146522"/>
                      <a:gd name="connsiteX6" fmla="*/ 7424 w 330104"/>
                      <a:gd name="connsiteY6" fmla="*/ 135660 h 146522"/>
                      <a:gd name="connsiteX0" fmla="*/ 7424 w 331956"/>
                      <a:gd name="connsiteY0" fmla="*/ 134355 h 145217"/>
                      <a:gd name="connsiteX1" fmla="*/ 32189 w 331956"/>
                      <a:gd name="connsiteY1" fmla="*/ 45773 h 145217"/>
                      <a:gd name="connsiteX2" fmla="*/ 141727 w 331956"/>
                      <a:gd name="connsiteY2" fmla="*/ 52 h 145217"/>
                      <a:gd name="connsiteX3" fmla="*/ 283649 w 331956"/>
                      <a:gd name="connsiteY3" fmla="*/ 38154 h 145217"/>
                      <a:gd name="connsiteX4" fmla="*/ 327465 w 331956"/>
                      <a:gd name="connsiteY4" fmla="*/ 126735 h 145217"/>
                      <a:gd name="connsiteX5" fmla="*/ 147442 w 331956"/>
                      <a:gd name="connsiteY5" fmla="*/ 142928 h 145217"/>
                      <a:gd name="connsiteX6" fmla="*/ 7424 w 331956"/>
                      <a:gd name="connsiteY6" fmla="*/ 134355 h 145217"/>
                      <a:gd name="connsiteX0" fmla="*/ 7424 w 331956"/>
                      <a:gd name="connsiteY0" fmla="*/ 136255 h 147117"/>
                      <a:gd name="connsiteX1" fmla="*/ 32189 w 331956"/>
                      <a:gd name="connsiteY1" fmla="*/ 47673 h 147117"/>
                      <a:gd name="connsiteX2" fmla="*/ 160777 w 331956"/>
                      <a:gd name="connsiteY2" fmla="*/ 47 h 147117"/>
                      <a:gd name="connsiteX3" fmla="*/ 283649 w 331956"/>
                      <a:gd name="connsiteY3" fmla="*/ 40054 h 147117"/>
                      <a:gd name="connsiteX4" fmla="*/ 327465 w 331956"/>
                      <a:gd name="connsiteY4" fmla="*/ 128635 h 147117"/>
                      <a:gd name="connsiteX5" fmla="*/ 147442 w 331956"/>
                      <a:gd name="connsiteY5" fmla="*/ 144828 h 147117"/>
                      <a:gd name="connsiteX6" fmla="*/ 7424 w 331956"/>
                      <a:gd name="connsiteY6" fmla="*/ 136255 h 1471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31956" h="147117">
                        <a:moveTo>
                          <a:pt x="7424" y="136255"/>
                        </a:moveTo>
                        <a:cubicBezTo>
                          <a:pt x="-11785" y="120063"/>
                          <a:pt x="9805" y="70057"/>
                          <a:pt x="32189" y="47673"/>
                        </a:cubicBezTo>
                        <a:cubicBezTo>
                          <a:pt x="54573" y="25289"/>
                          <a:pt x="118867" y="1317"/>
                          <a:pt x="160777" y="47"/>
                        </a:cubicBezTo>
                        <a:cubicBezTo>
                          <a:pt x="202687" y="-1223"/>
                          <a:pt x="254915" y="23068"/>
                          <a:pt x="283649" y="40054"/>
                        </a:cubicBezTo>
                        <a:cubicBezTo>
                          <a:pt x="312383" y="57040"/>
                          <a:pt x="343816" y="110220"/>
                          <a:pt x="327465" y="128635"/>
                        </a:cubicBezTo>
                        <a:cubicBezTo>
                          <a:pt x="311114" y="147050"/>
                          <a:pt x="200782" y="143558"/>
                          <a:pt x="147442" y="144828"/>
                        </a:cubicBezTo>
                        <a:cubicBezTo>
                          <a:pt x="94102" y="146098"/>
                          <a:pt x="26633" y="152447"/>
                          <a:pt x="7424" y="136255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07" name="Прямая соединительная линия 106"/>
                <p:cNvCxnSpPr/>
                <p:nvPr/>
              </p:nvCxnSpPr>
              <p:spPr>
                <a:xfrm>
                  <a:off x="6681281" y="1530771"/>
                  <a:ext cx="54240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Прямая соединительная линия 107"/>
                <p:cNvCxnSpPr/>
                <p:nvPr/>
              </p:nvCxnSpPr>
              <p:spPr>
                <a:xfrm flipV="1">
                  <a:off x="7220261" y="1524507"/>
                  <a:ext cx="0" cy="52655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Прямая со стрелкой 108"/>
                <p:cNvCxnSpPr/>
                <p:nvPr/>
              </p:nvCxnSpPr>
              <p:spPr>
                <a:xfrm flipV="1">
                  <a:off x="7220261" y="2013907"/>
                  <a:ext cx="0" cy="97821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Прямая со стрелкой 109"/>
                <p:cNvCxnSpPr/>
                <p:nvPr/>
              </p:nvCxnSpPr>
              <p:spPr>
                <a:xfrm rot="10800000" flipV="1">
                  <a:off x="6077262" y="2536870"/>
                  <a:ext cx="0" cy="4572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Прямая соединительная линия 110"/>
                <p:cNvCxnSpPr/>
                <p:nvPr/>
              </p:nvCxnSpPr>
              <p:spPr>
                <a:xfrm>
                  <a:off x="6078498" y="2536868"/>
                  <a:ext cx="4093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Прямая соединительная линия 111"/>
                <p:cNvCxnSpPr/>
                <p:nvPr/>
              </p:nvCxnSpPr>
              <p:spPr>
                <a:xfrm>
                  <a:off x="6681281" y="2544484"/>
                  <a:ext cx="35952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Прямая соединительная линия 112"/>
                <p:cNvCxnSpPr/>
                <p:nvPr/>
              </p:nvCxnSpPr>
              <p:spPr>
                <a:xfrm flipV="1">
                  <a:off x="7040802" y="2543534"/>
                  <a:ext cx="1" cy="45720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Прямая со стрелкой 113"/>
                <p:cNvCxnSpPr/>
                <p:nvPr/>
              </p:nvCxnSpPr>
              <p:spPr>
                <a:xfrm>
                  <a:off x="6715035" y="2992127"/>
                  <a:ext cx="775347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3857283" y="2167381"/>
                <a:ext cx="2246456" cy="1573472"/>
              </a:xfrm>
              <a:prstGeom prst="rect">
                <a:avLst/>
              </a:prstGeom>
              <a:solidFill>
                <a:schemeClr val="bg1"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6049240" y="3598737"/>
              <a:ext cx="21854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Низконапорные скважины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9393237" y="3113856"/>
              <a:ext cx="1424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Компрессор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7821159" y="3115833"/>
              <a:ext cx="1424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Компрессор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9447772" y="1932246"/>
              <a:ext cx="14127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Дроссель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9477276" y="1339044"/>
              <a:ext cx="14127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Дроссель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882295" y="1422378"/>
              <a:ext cx="15321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solidFill>
                    <a:srgbClr val="FF0000"/>
                  </a:solidFill>
                  <a:latin typeface="Candara" panose="020E0502030303020204" pitchFamily="34" charset="0"/>
                </a:rPr>
                <a:t>Эжектор</a:t>
              </a:r>
              <a:endParaRPr lang="ru-RU" dirty="0">
                <a:solidFill>
                  <a:srgbClr val="FF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10937197" y="2500168"/>
              <a:ext cx="1611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Candara" panose="020E0502030303020204" pitchFamily="34" charset="0"/>
                </a:rPr>
                <a:t>Экспорт</a:t>
              </a:r>
              <a:endParaRPr lang="ru-RU" dirty="0"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02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11643311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cap="all" dirty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Опыт замены 1 стадии </a:t>
            </a:r>
            <a:r>
              <a:rPr lang="ru-RU" sz="2400" b="1" cap="all" dirty="0" err="1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компримирования</a:t>
            </a:r>
            <a:r>
              <a:rPr lang="ru-RU" sz="2400" b="1" cap="all" dirty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по всему миру</a:t>
            </a:r>
            <a:endParaRPr lang="ru-RU" sz="3200" b="1" cap="all" dirty="0">
              <a:solidFill>
                <a:srgbClr val="000000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22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675739" y="1317430"/>
            <a:ext cx="4664988" cy="2524186"/>
            <a:chOff x="2806878" y="693441"/>
            <a:chExt cx="5580837" cy="3171549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2806878" y="693441"/>
              <a:ext cx="5580837" cy="3171549"/>
              <a:chOff x="3476899" y="1353317"/>
              <a:chExt cx="4013483" cy="2280833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3476899" y="3544877"/>
                <a:ext cx="89273" cy="89273"/>
              </a:xfrm>
              <a:prstGeom prst="ellipse">
                <a:avLst/>
              </a:prstGeom>
              <a:solidFill>
                <a:schemeClr val="accent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" name="Овал 62"/>
              <p:cNvSpPr/>
              <p:nvPr/>
            </p:nvSpPr>
            <p:spPr>
              <a:xfrm>
                <a:off x="3777889" y="3544877"/>
                <a:ext cx="89273" cy="89273"/>
              </a:xfrm>
              <a:prstGeom prst="ellipse">
                <a:avLst/>
              </a:prstGeom>
              <a:solidFill>
                <a:schemeClr val="accent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Овал 68"/>
              <p:cNvSpPr/>
              <p:nvPr/>
            </p:nvSpPr>
            <p:spPr>
              <a:xfrm>
                <a:off x="4078879" y="3544877"/>
                <a:ext cx="89273" cy="89273"/>
              </a:xfrm>
              <a:prstGeom prst="ellipse">
                <a:avLst/>
              </a:prstGeom>
              <a:solidFill>
                <a:schemeClr val="accent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70" name="Прямая соединительная линия 69"/>
              <p:cNvCxnSpPr>
                <a:stCxn id="59" idx="0"/>
              </p:cNvCxnSpPr>
              <p:nvPr/>
            </p:nvCxnSpPr>
            <p:spPr>
              <a:xfrm flipH="1" flipV="1">
                <a:off x="3521535" y="3371261"/>
                <a:ext cx="1" cy="1736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 flipH="1" flipV="1">
                <a:off x="3822525" y="3371261"/>
                <a:ext cx="1" cy="1736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 flipH="1" flipV="1">
                <a:off x="4123514" y="3371261"/>
                <a:ext cx="1" cy="1736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3520733" y="3371262"/>
                <a:ext cx="60278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 flipH="1" flipV="1">
                <a:off x="3822125" y="2997881"/>
                <a:ext cx="1" cy="37338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3822122" y="2997881"/>
                <a:ext cx="122986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 стрелкой 83"/>
              <p:cNvCxnSpPr/>
              <p:nvPr/>
            </p:nvCxnSpPr>
            <p:spPr>
              <a:xfrm flipV="1">
                <a:off x="4213782" y="2540681"/>
                <a:ext cx="0" cy="4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 flipV="1">
                <a:off x="4213782" y="2167298"/>
                <a:ext cx="1" cy="45720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 стрелкой 87"/>
              <p:cNvCxnSpPr/>
              <p:nvPr/>
            </p:nvCxnSpPr>
            <p:spPr>
              <a:xfrm rot="10800000" flipV="1">
                <a:off x="4712892" y="2540681"/>
                <a:ext cx="0" cy="4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Прямая со стрелкой 88"/>
              <p:cNvCxnSpPr/>
              <p:nvPr/>
            </p:nvCxnSpPr>
            <p:spPr>
              <a:xfrm>
                <a:off x="4712891" y="2540681"/>
                <a:ext cx="495301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Прямая со стрелкой 89"/>
              <p:cNvCxnSpPr/>
              <p:nvPr/>
            </p:nvCxnSpPr>
            <p:spPr>
              <a:xfrm flipH="1">
                <a:off x="5208193" y="2540681"/>
                <a:ext cx="461009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 flipV="1">
                <a:off x="5674528" y="2536867"/>
                <a:ext cx="1" cy="45720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>
                <a:off x="5365172" y="2994070"/>
                <a:ext cx="1054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Трапеция 93"/>
              <p:cNvSpPr/>
              <p:nvPr/>
            </p:nvSpPr>
            <p:spPr>
              <a:xfrm rot="5400000">
                <a:off x="5043966" y="2853106"/>
                <a:ext cx="321945" cy="295263"/>
              </a:xfrm>
              <a:prstGeom prst="trapezoid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5" name="Трапеция 94"/>
              <p:cNvSpPr/>
              <p:nvPr/>
            </p:nvSpPr>
            <p:spPr>
              <a:xfrm rot="5400000">
                <a:off x="6406431" y="2853106"/>
                <a:ext cx="321945" cy="295263"/>
              </a:xfrm>
              <a:prstGeom prst="trapezoid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96" name="Группа 95"/>
              <p:cNvGrpSpPr/>
              <p:nvPr/>
            </p:nvGrpSpPr>
            <p:grpSpPr>
              <a:xfrm>
                <a:off x="4104464" y="2004766"/>
                <a:ext cx="317548" cy="162532"/>
                <a:chOff x="3382383" y="2976908"/>
                <a:chExt cx="496568" cy="254161"/>
              </a:xfrm>
            </p:grpSpPr>
            <p:cxnSp>
              <p:nvCxnSpPr>
                <p:cNvPr id="123" name="Прямая соединительная линия 122"/>
                <p:cNvCxnSpPr/>
                <p:nvPr/>
              </p:nvCxnSpPr>
              <p:spPr>
                <a:xfrm flipV="1">
                  <a:off x="3561453" y="3121688"/>
                  <a:ext cx="0" cy="10938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Прямая соединительная линия 123"/>
                <p:cNvCxnSpPr>
                  <a:endCxn id="125" idx="1"/>
                </p:cNvCxnSpPr>
                <p:nvPr/>
              </p:nvCxnSpPr>
              <p:spPr>
                <a:xfrm>
                  <a:off x="3382383" y="3049298"/>
                  <a:ext cx="113038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Прямоугольник 124"/>
                <p:cNvSpPr/>
                <p:nvPr/>
              </p:nvSpPr>
              <p:spPr>
                <a:xfrm>
                  <a:off x="3495421" y="2976908"/>
                  <a:ext cx="144780" cy="14478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6" name="Трапеция 125"/>
                <p:cNvSpPr/>
                <p:nvPr/>
              </p:nvSpPr>
              <p:spPr>
                <a:xfrm rot="16200000">
                  <a:off x="3687186" y="2929923"/>
                  <a:ext cx="144780" cy="238750"/>
                </a:xfrm>
                <a:prstGeom prst="trapezoid">
                  <a:avLst>
                    <a:gd name="adj" fmla="val 42544"/>
                  </a:avLst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3867162" y="2051058"/>
                <a:ext cx="23730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 flipH="1" flipV="1">
                <a:off x="3867162" y="1531031"/>
                <a:ext cx="1" cy="52002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 стрелкой 98"/>
              <p:cNvCxnSpPr/>
              <p:nvPr/>
            </p:nvCxnSpPr>
            <p:spPr>
              <a:xfrm flipH="1">
                <a:off x="5051982" y="1531031"/>
                <a:ext cx="461009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>
                <a:off x="3867162" y="1531031"/>
                <a:ext cx="12343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 стрелкой 100"/>
              <p:cNvCxnSpPr/>
              <p:nvPr/>
            </p:nvCxnSpPr>
            <p:spPr>
              <a:xfrm>
                <a:off x="4422012" y="2054868"/>
                <a:ext cx="92715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5337543" y="2054868"/>
                <a:ext cx="53580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 flipV="1">
                <a:off x="5873345" y="2051058"/>
                <a:ext cx="1" cy="94682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Прямая соединительная линия 103"/>
              <p:cNvCxnSpPr/>
              <p:nvPr/>
            </p:nvCxnSpPr>
            <p:spPr>
              <a:xfrm>
                <a:off x="5512991" y="1531031"/>
                <a:ext cx="97917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5" name="Группа 104"/>
              <p:cNvGrpSpPr/>
              <p:nvPr/>
            </p:nvGrpSpPr>
            <p:grpSpPr>
              <a:xfrm>
                <a:off x="6492162" y="1353317"/>
                <a:ext cx="193411" cy="231055"/>
                <a:chOff x="2904330" y="1952854"/>
                <a:chExt cx="289047" cy="345305"/>
              </a:xfrm>
            </p:grpSpPr>
            <p:sp>
              <p:nvSpPr>
                <p:cNvPr id="119" name="Равнобедренный треугольник 118"/>
                <p:cNvSpPr/>
                <p:nvPr/>
              </p:nvSpPr>
              <p:spPr>
                <a:xfrm rot="5400000">
                  <a:off x="2893281" y="2148999"/>
                  <a:ext cx="160209" cy="138112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0" name="Равнобедренный треугольник 119"/>
                <p:cNvSpPr/>
                <p:nvPr/>
              </p:nvSpPr>
              <p:spPr>
                <a:xfrm rot="16200000">
                  <a:off x="3044216" y="2148999"/>
                  <a:ext cx="160209" cy="138112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21" name="Прямая соединительная линия 120"/>
                <p:cNvCxnSpPr/>
                <p:nvPr/>
              </p:nvCxnSpPr>
              <p:spPr>
                <a:xfrm flipH="1" flipV="1">
                  <a:off x="3048852" y="2055394"/>
                  <a:ext cx="1" cy="16511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Овал 49"/>
                <p:cNvSpPr/>
                <p:nvPr/>
              </p:nvSpPr>
              <p:spPr>
                <a:xfrm>
                  <a:off x="2920641" y="1952854"/>
                  <a:ext cx="256424" cy="113642"/>
                </a:xfrm>
                <a:custGeom>
                  <a:avLst/>
                  <a:gdLst>
                    <a:gd name="connsiteX0" fmla="*/ 0 w 268605"/>
                    <a:gd name="connsiteY0" fmla="*/ 134303 h 268605"/>
                    <a:gd name="connsiteX1" fmla="*/ 134303 w 268605"/>
                    <a:gd name="connsiteY1" fmla="*/ 0 h 268605"/>
                    <a:gd name="connsiteX2" fmla="*/ 268606 w 268605"/>
                    <a:gd name="connsiteY2" fmla="*/ 134303 h 268605"/>
                    <a:gd name="connsiteX3" fmla="*/ 134303 w 268605"/>
                    <a:gd name="connsiteY3" fmla="*/ 268606 h 268605"/>
                    <a:gd name="connsiteX4" fmla="*/ 0 w 268605"/>
                    <a:gd name="connsiteY4" fmla="*/ 134303 h 268605"/>
                    <a:gd name="connsiteX0" fmla="*/ 1 w 268607"/>
                    <a:gd name="connsiteY0" fmla="*/ 134303 h 167517"/>
                    <a:gd name="connsiteX1" fmla="*/ 134304 w 268607"/>
                    <a:gd name="connsiteY1" fmla="*/ 0 h 167517"/>
                    <a:gd name="connsiteX2" fmla="*/ 268607 w 268607"/>
                    <a:gd name="connsiteY2" fmla="*/ 134303 h 167517"/>
                    <a:gd name="connsiteX3" fmla="*/ 132399 w 268607"/>
                    <a:gd name="connsiteY3" fmla="*/ 135256 h 167517"/>
                    <a:gd name="connsiteX4" fmla="*/ 1 w 268607"/>
                    <a:gd name="connsiteY4" fmla="*/ 134303 h 167517"/>
                    <a:gd name="connsiteX0" fmla="*/ 1 w 268607"/>
                    <a:gd name="connsiteY0" fmla="*/ 134303 h 167092"/>
                    <a:gd name="connsiteX1" fmla="*/ 134304 w 268607"/>
                    <a:gd name="connsiteY1" fmla="*/ 0 h 167092"/>
                    <a:gd name="connsiteX2" fmla="*/ 268607 w 268607"/>
                    <a:gd name="connsiteY2" fmla="*/ 134303 h 167092"/>
                    <a:gd name="connsiteX3" fmla="*/ 132399 w 268607"/>
                    <a:gd name="connsiteY3" fmla="*/ 135256 h 167092"/>
                    <a:gd name="connsiteX4" fmla="*/ 1 w 268607"/>
                    <a:gd name="connsiteY4" fmla="*/ 134303 h 167092"/>
                    <a:gd name="connsiteX0" fmla="*/ 1 w 306707"/>
                    <a:gd name="connsiteY0" fmla="*/ 134868 h 146506"/>
                    <a:gd name="connsiteX1" fmla="*/ 134304 w 306707"/>
                    <a:gd name="connsiteY1" fmla="*/ 565 h 146506"/>
                    <a:gd name="connsiteX2" fmla="*/ 306707 w 306707"/>
                    <a:gd name="connsiteY2" fmla="*/ 102483 h 146506"/>
                    <a:gd name="connsiteX3" fmla="*/ 132399 w 306707"/>
                    <a:gd name="connsiteY3" fmla="*/ 135821 h 146506"/>
                    <a:gd name="connsiteX4" fmla="*/ 1 w 306707"/>
                    <a:gd name="connsiteY4" fmla="*/ 134868 h 146506"/>
                    <a:gd name="connsiteX0" fmla="*/ 6875 w 313581"/>
                    <a:gd name="connsiteY0" fmla="*/ 135947 h 146233"/>
                    <a:gd name="connsiteX1" fmla="*/ 31640 w 313581"/>
                    <a:gd name="connsiteY1" fmla="*/ 47365 h 146233"/>
                    <a:gd name="connsiteX2" fmla="*/ 141178 w 313581"/>
                    <a:gd name="connsiteY2" fmla="*/ 1644 h 146233"/>
                    <a:gd name="connsiteX3" fmla="*/ 313581 w 313581"/>
                    <a:gd name="connsiteY3" fmla="*/ 103562 h 146233"/>
                    <a:gd name="connsiteX4" fmla="*/ 139273 w 313581"/>
                    <a:gd name="connsiteY4" fmla="*/ 136900 h 146233"/>
                    <a:gd name="connsiteX5" fmla="*/ 6875 w 313581"/>
                    <a:gd name="connsiteY5" fmla="*/ 135947 h 146233"/>
                    <a:gd name="connsiteX0" fmla="*/ 6875 w 316767"/>
                    <a:gd name="connsiteY0" fmla="*/ 135660 h 144005"/>
                    <a:gd name="connsiteX1" fmla="*/ 31640 w 316767"/>
                    <a:gd name="connsiteY1" fmla="*/ 47078 h 144005"/>
                    <a:gd name="connsiteX2" fmla="*/ 141178 w 316767"/>
                    <a:gd name="connsiteY2" fmla="*/ 1357 h 144005"/>
                    <a:gd name="connsiteX3" fmla="*/ 250715 w 316767"/>
                    <a:gd name="connsiteY3" fmla="*/ 20409 h 144005"/>
                    <a:gd name="connsiteX4" fmla="*/ 313581 w 316767"/>
                    <a:gd name="connsiteY4" fmla="*/ 103275 h 144005"/>
                    <a:gd name="connsiteX5" fmla="*/ 139273 w 316767"/>
                    <a:gd name="connsiteY5" fmla="*/ 136613 h 144005"/>
                    <a:gd name="connsiteX6" fmla="*/ 6875 w 316767"/>
                    <a:gd name="connsiteY6" fmla="*/ 135660 h 144005"/>
                    <a:gd name="connsiteX0" fmla="*/ 6875 w 329555"/>
                    <a:gd name="connsiteY0" fmla="*/ 135660 h 142859"/>
                    <a:gd name="connsiteX1" fmla="*/ 31640 w 329555"/>
                    <a:gd name="connsiteY1" fmla="*/ 47078 h 142859"/>
                    <a:gd name="connsiteX2" fmla="*/ 141178 w 329555"/>
                    <a:gd name="connsiteY2" fmla="*/ 1357 h 142859"/>
                    <a:gd name="connsiteX3" fmla="*/ 250715 w 329555"/>
                    <a:gd name="connsiteY3" fmla="*/ 20409 h 142859"/>
                    <a:gd name="connsiteX4" fmla="*/ 326916 w 329555"/>
                    <a:gd name="connsiteY4" fmla="*/ 128040 h 142859"/>
                    <a:gd name="connsiteX5" fmla="*/ 139273 w 329555"/>
                    <a:gd name="connsiteY5" fmla="*/ 136613 h 142859"/>
                    <a:gd name="connsiteX6" fmla="*/ 6875 w 329555"/>
                    <a:gd name="connsiteY6" fmla="*/ 135660 h 142859"/>
                    <a:gd name="connsiteX0" fmla="*/ 7424 w 330104"/>
                    <a:gd name="connsiteY0" fmla="*/ 135660 h 146522"/>
                    <a:gd name="connsiteX1" fmla="*/ 32189 w 330104"/>
                    <a:gd name="connsiteY1" fmla="*/ 47078 h 146522"/>
                    <a:gd name="connsiteX2" fmla="*/ 141727 w 330104"/>
                    <a:gd name="connsiteY2" fmla="*/ 1357 h 146522"/>
                    <a:gd name="connsiteX3" fmla="*/ 251264 w 330104"/>
                    <a:gd name="connsiteY3" fmla="*/ 20409 h 146522"/>
                    <a:gd name="connsiteX4" fmla="*/ 327465 w 330104"/>
                    <a:gd name="connsiteY4" fmla="*/ 128040 h 146522"/>
                    <a:gd name="connsiteX5" fmla="*/ 147442 w 330104"/>
                    <a:gd name="connsiteY5" fmla="*/ 144233 h 146522"/>
                    <a:gd name="connsiteX6" fmla="*/ 7424 w 330104"/>
                    <a:gd name="connsiteY6" fmla="*/ 135660 h 146522"/>
                    <a:gd name="connsiteX0" fmla="*/ 7424 w 331956"/>
                    <a:gd name="connsiteY0" fmla="*/ 134355 h 145217"/>
                    <a:gd name="connsiteX1" fmla="*/ 32189 w 331956"/>
                    <a:gd name="connsiteY1" fmla="*/ 45773 h 145217"/>
                    <a:gd name="connsiteX2" fmla="*/ 141727 w 331956"/>
                    <a:gd name="connsiteY2" fmla="*/ 52 h 145217"/>
                    <a:gd name="connsiteX3" fmla="*/ 283649 w 331956"/>
                    <a:gd name="connsiteY3" fmla="*/ 38154 h 145217"/>
                    <a:gd name="connsiteX4" fmla="*/ 327465 w 331956"/>
                    <a:gd name="connsiteY4" fmla="*/ 126735 h 145217"/>
                    <a:gd name="connsiteX5" fmla="*/ 147442 w 331956"/>
                    <a:gd name="connsiteY5" fmla="*/ 142928 h 145217"/>
                    <a:gd name="connsiteX6" fmla="*/ 7424 w 331956"/>
                    <a:gd name="connsiteY6" fmla="*/ 134355 h 145217"/>
                    <a:gd name="connsiteX0" fmla="*/ 7424 w 331956"/>
                    <a:gd name="connsiteY0" fmla="*/ 136255 h 147117"/>
                    <a:gd name="connsiteX1" fmla="*/ 32189 w 331956"/>
                    <a:gd name="connsiteY1" fmla="*/ 47673 h 147117"/>
                    <a:gd name="connsiteX2" fmla="*/ 160777 w 331956"/>
                    <a:gd name="connsiteY2" fmla="*/ 47 h 147117"/>
                    <a:gd name="connsiteX3" fmla="*/ 283649 w 331956"/>
                    <a:gd name="connsiteY3" fmla="*/ 40054 h 147117"/>
                    <a:gd name="connsiteX4" fmla="*/ 327465 w 331956"/>
                    <a:gd name="connsiteY4" fmla="*/ 128635 h 147117"/>
                    <a:gd name="connsiteX5" fmla="*/ 147442 w 331956"/>
                    <a:gd name="connsiteY5" fmla="*/ 144828 h 147117"/>
                    <a:gd name="connsiteX6" fmla="*/ 7424 w 331956"/>
                    <a:gd name="connsiteY6" fmla="*/ 136255 h 147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1956" h="147117">
                      <a:moveTo>
                        <a:pt x="7424" y="136255"/>
                      </a:moveTo>
                      <a:cubicBezTo>
                        <a:pt x="-11785" y="120063"/>
                        <a:pt x="9805" y="70057"/>
                        <a:pt x="32189" y="47673"/>
                      </a:cubicBezTo>
                      <a:cubicBezTo>
                        <a:pt x="54573" y="25289"/>
                        <a:pt x="118867" y="1317"/>
                        <a:pt x="160777" y="47"/>
                      </a:cubicBezTo>
                      <a:cubicBezTo>
                        <a:pt x="202687" y="-1223"/>
                        <a:pt x="254915" y="23068"/>
                        <a:pt x="283649" y="40054"/>
                      </a:cubicBezTo>
                      <a:cubicBezTo>
                        <a:pt x="312383" y="57040"/>
                        <a:pt x="343816" y="110220"/>
                        <a:pt x="327465" y="128635"/>
                      </a:cubicBezTo>
                      <a:cubicBezTo>
                        <a:pt x="311114" y="147050"/>
                        <a:pt x="200782" y="143558"/>
                        <a:pt x="147442" y="144828"/>
                      </a:cubicBezTo>
                      <a:cubicBezTo>
                        <a:pt x="94102" y="146098"/>
                        <a:pt x="26633" y="152447"/>
                        <a:pt x="7424" y="1362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06" name="Группа 105"/>
              <p:cNvGrpSpPr/>
              <p:nvPr/>
            </p:nvGrpSpPr>
            <p:grpSpPr>
              <a:xfrm>
                <a:off x="6487871" y="2393446"/>
                <a:ext cx="193411" cy="231055"/>
                <a:chOff x="2904330" y="1952854"/>
                <a:chExt cx="289047" cy="345305"/>
              </a:xfrm>
            </p:grpSpPr>
            <p:sp>
              <p:nvSpPr>
                <p:cNvPr id="115" name="Равнобедренный треугольник 114"/>
                <p:cNvSpPr/>
                <p:nvPr/>
              </p:nvSpPr>
              <p:spPr>
                <a:xfrm rot="5400000">
                  <a:off x="2893281" y="2148999"/>
                  <a:ext cx="160209" cy="138112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6" name="Равнобедренный треугольник 115"/>
                <p:cNvSpPr/>
                <p:nvPr/>
              </p:nvSpPr>
              <p:spPr>
                <a:xfrm rot="16200000">
                  <a:off x="3044216" y="2148999"/>
                  <a:ext cx="160209" cy="138112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17" name="Прямая соединительная линия 116"/>
                <p:cNvCxnSpPr/>
                <p:nvPr/>
              </p:nvCxnSpPr>
              <p:spPr>
                <a:xfrm flipH="1" flipV="1">
                  <a:off x="3048852" y="2055394"/>
                  <a:ext cx="1" cy="16511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49"/>
                <p:cNvSpPr/>
                <p:nvPr/>
              </p:nvSpPr>
              <p:spPr>
                <a:xfrm>
                  <a:off x="2920641" y="1952854"/>
                  <a:ext cx="256424" cy="113642"/>
                </a:xfrm>
                <a:custGeom>
                  <a:avLst/>
                  <a:gdLst>
                    <a:gd name="connsiteX0" fmla="*/ 0 w 268605"/>
                    <a:gd name="connsiteY0" fmla="*/ 134303 h 268605"/>
                    <a:gd name="connsiteX1" fmla="*/ 134303 w 268605"/>
                    <a:gd name="connsiteY1" fmla="*/ 0 h 268605"/>
                    <a:gd name="connsiteX2" fmla="*/ 268606 w 268605"/>
                    <a:gd name="connsiteY2" fmla="*/ 134303 h 268605"/>
                    <a:gd name="connsiteX3" fmla="*/ 134303 w 268605"/>
                    <a:gd name="connsiteY3" fmla="*/ 268606 h 268605"/>
                    <a:gd name="connsiteX4" fmla="*/ 0 w 268605"/>
                    <a:gd name="connsiteY4" fmla="*/ 134303 h 268605"/>
                    <a:gd name="connsiteX0" fmla="*/ 1 w 268607"/>
                    <a:gd name="connsiteY0" fmla="*/ 134303 h 167517"/>
                    <a:gd name="connsiteX1" fmla="*/ 134304 w 268607"/>
                    <a:gd name="connsiteY1" fmla="*/ 0 h 167517"/>
                    <a:gd name="connsiteX2" fmla="*/ 268607 w 268607"/>
                    <a:gd name="connsiteY2" fmla="*/ 134303 h 167517"/>
                    <a:gd name="connsiteX3" fmla="*/ 132399 w 268607"/>
                    <a:gd name="connsiteY3" fmla="*/ 135256 h 167517"/>
                    <a:gd name="connsiteX4" fmla="*/ 1 w 268607"/>
                    <a:gd name="connsiteY4" fmla="*/ 134303 h 167517"/>
                    <a:gd name="connsiteX0" fmla="*/ 1 w 268607"/>
                    <a:gd name="connsiteY0" fmla="*/ 134303 h 167092"/>
                    <a:gd name="connsiteX1" fmla="*/ 134304 w 268607"/>
                    <a:gd name="connsiteY1" fmla="*/ 0 h 167092"/>
                    <a:gd name="connsiteX2" fmla="*/ 268607 w 268607"/>
                    <a:gd name="connsiteY2" fmla="*/ 134303 h 167092"/>
                    <a:gd name="connsiteX3" fmla="*/ 132399 w 268607"/>
                    <a:gd name="connsiteY3" fmla="*/ 135256 h 167092"/>
                    <a:gd name="connsiteX4" fmla="*/ 1 w 268607"/>
                    <a:gd name="connsiteY4" fmla="*/ 134303 h 167092"/>
                    <a:gd name="connsiteX0" fmla="*/ 1 w 306707"/>
                    <a:gd name="connsiteY0" fmla="*/ 134868 h 146506"/>
                    <a:gd name="connsiteX1" fmla="*/ 134304 w 306707"/>
                    <a:gd name="connsiteY1" fmla="*/ 565 h 146506"/>
                    <a:gd name="connsiteX2" fmla="*/ 306707 w 306707"/>
                    <a:gd name="connsiteY2" fmla="*/ 102483 h 146506"/>
                    <a:gd name="connsiteX3" fmla="*/ 132399 w 306707"/>
                    <a:gd name="connsiteY3" fmla="*/ 135821 h 146506"/>
                    <a:gd name="connsiteX4" fmla="*/ 1 w 306707"/>
                    <a:gd name="connsiteY4" fmla="*/ 134868 h 146506"/>
                    <a:gd name="connsiteX0" fmla="*/ 6875 w 313581"/>
                    <a:gd name="connsiteY0" fmla="*/ 135947 h 146233"/>
                    <a:gd name="connsiteX1" fmla="*/ 31640 w 313581"/>
                    <a:gd name="connsiteY1" fmla="*/ 47365 h 146233"/>
                    <a:gd name="connsiteX2" fmla="*/ 141178 w 313581"/>
                    <a:gd name="connsiteY2" fmla="*/ 1644 h 146233"/>
                    <a:gd name="connsiteX3" fmla="*/ 313581 w 313581"/>
                    <a:gd name="connsiteY3" fmla="*/ 103562 h 146233"/>
                    <a:gd name="connsiteX4" fmla="*/ 139273 w 313581"/>
                    <a:gd name="connsiteY4" fmla="*/ 136900 h 146233"/>
                    <a:gd name="connsiteX5" fmla="*/ 6875 w 313581"/>
                    <a:gd name="connsiteY5" fmla="*/ 135947 h 146233"/>
                    <a:gd name="connsiteX0" fmla="*/ 6875 w 316767"/>
                    <a:gd name="connsiteY0" fmla="*/ 135660 h 144005"/>
                    <a:gd name="connsiteX1" fmla="*/ 31640 w 316767"/>
                    <a:gd name="connsiteY1" fmla="*/ 47078 h 144005"/>
                    <a:gd name="connsiteX2" fmla="*/ 141178 w 316767"/>
                    <a:gd name="connsiteY2" fmla="*/ 1357 h 144005"/>
                    <a:gd name="connsiteX3" fmla="*/ 250715 w 316767"/>
                    <a:gd name="connsiteY3" fmla="*/ 20409 h 144005"/>
                    <a:gd name="connsiteX4" fmla="*/ 313581 w 316767"/>
                    <a:gd name="connsiteY4" fmla="*/ 103275 h 144005"/>
                    <a:gd name="connsiteX5" fmla="*/ 139273 w 316767"/>
                    <a:gd name="connsiteY5" fmla="*/ 136613 h 144005"/>
                    <a:gd name="connsiteX6" fmla="*/ 6875 w 316767"/>
                    <a:gd name="connsiteY6" fmla="*/ 135660 h 144005"/>
                    <a:gd name="connsiteX0" fmla="*/ 6875 w 329555"/>
                    <a:gd name="connsiteY0" fmla="*/ 135660 h 142859"/>
                    <a:gd name="connsiteX1" fmla="*/ 31640 w 329555"/>
                    <a:gd name="connsiteY1" fmla="*/ 47078 h 142859"/>
                    <a:gd name="connsiteX2" fmla="*/ 141178 w 329555"/>
                    <a:gd name="connsiteY2" fmla="*/ 1357 h 142859"/>
                    <a:gd name="connsiteX3" fmla="*/ 250715 w 329555"/>
                    <a:gd name="connsiteY3" fmla="*/ 20409 h 142859"/>
                    <a:gd name="connsiteX4" fmla="*/ 326916 w 329555"/>
                    <a:gd name="connsiteY4" fmla="*/ 128040 h 142859"/>
                    <a:gd name="connsiteX5" fmla="*/ 139273 w 329555"/>
                    <a:gd name="connsiteY5" fmla="*/ 136613 h 142859"/>
                    <a:gd name="connsiteX6" fmla="*/ 6875 w 329555"/>
                    <a:gd name="connsiteY6" fmla="*/ 135660 h 142859"/>
                    <a:gd name="connsiteX0" fmla="*/ 7424 w 330104"/>
                    <a:gd name="connsiteY0" fmla="*/ 135660 h 146522"/>
                    <a:gd name="connsiteX1" fmla="*/ 32189 w 330104"/>
                    <a:gd name="connsiteY1" fmla="*/ 47078 h 146522"/>
                    <a:gd name="connsiteX2" fmla="*/ 141727 w 330104"/>
                    <a:gd name="connsiteY2" fmla="*/ 1357 h 146522"/>
                    <a:gd name="connsiteX3" fmla="*/ 251264 w 330104"/>
                    <a:gd name="connsiteY3" fmla="*/ 20409 h 146522"/>
                    <a:gd name="connsiteX4" fmla="*/ 327465 w 330104"/>
                    <a:gd name="connsiteY4" fmla="*/ 128040 h 146522"/>
                    <a:gd name="connsiteX5" fmla="*/ 147442 w 330104"/>
                    <a:gd name="connsiteY5" fmla="*/ 144233 h 146522"/>
                    <a:gd name="connsiteX6" fmla="*/ 7424 w 330104"/>
                    <a:gd name="connsiteY6" fmla="*/ 135660 h 146522"/>
                    <a:gd name="connsiteX0" fmla="*/ 7424 w 331956"/>
                    <a:gd name="connsiteY0" fmla="*/ 134355 h 145217"/>
                    <a:gd name="connsiteX1" fmla="*/ 32189 w 331956"/>
                    <a:gd name="connsiteY1" fmla="*/ 45773 h 145217"/>
                    <a:gd name="connsiteX2" fmla="*/ 141727 w 331956"/>
                    <a:gd name="connsiteY2" fmla="*/ 52 h 145217"/>
                    <a:gd name="connsiteX3" fmla="*/ 283649 w 331956"/>
                    <a:gd name="connsiteY3" fmla="*/ 38154 h 145217"/>
                    <a:gd name="connsiteX4" fmla="*/ 327465 w 331956"/>
                    <a:gd name="connsiteY4" fmla="*/ 126735 h 145217"/>
                    <a:gd name="connsiteX5" fmla="*/ 147442 w 331956"/>
                    <a:gd name="connsiteY5" fmla="*/ 142928 h 145217"/>
                    <a:gd name="connsiteX6" fmla="*/ 7424 w 331956"/>
                    <a:gd name="connsiteY6" fmla="*/ 134355 h 145217"/>
                    <a:gd name="connsiteX0" fmla="*/ 7424 w 331956"/>
                    <a:gd name="connsiteY0" fmla="*/ 136255 h 147117"/>
                    <a:gd name="connsiteX1" fmla="*/ 32189 w 331956"/>
                    <a:gd name="connsiteY1" fmla="*/ 47673 h 147117"/>
                    <a:gd name="connsiteX2" fmla="*/ 160777 w 331956"/>
                    <a:gd name="connsiteY2" fmla="*/ 47 h 147117"/>
                    <a:gd name="connsiteX3" fmla="*/ 283649 w 331956"/>
                    <a:gd name="connsiteY3" fmla="*/ 40054 h 147117"/>
                    <a:gd name="connsiteX4" fmla="*/ 327465 w 331956"/>
                    <a:gd name="connsiteY4" fmla="*/ 128635 h 147117"/>
                    <a:gd name="connsiteX5" fmla="*/ 147442 w 331956"/>
                    <a:gd name="connsiteY5" fmla="*/ 144828 h 147117"/>
                    <a:gd name="connsiteX6" fmla="*/ 7424 w 331956"/>
                    <a:gd name="connsiteY6" fmla="*/ 136255 h 147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1956" h="147117">
                      <a:moveTo>
                        <a:pt x="7424" y="136255"/>
                      </a:moveTo>
                      <a:cubicBezTo>
                        <a:pt x="-11785" y="120063"/>
                        <a:pt x="9805" y="70057"/>
                        <a:pt x="32189" y="47673"/>
                      </a:cubicBezTo>
                      <a:cubicBezTo>
                        <a:pt x="54573" y="25289"/>
                        <a:pt x="118867" y="1317"/>
                        <a:pt x="160777" y="47"/>
                      </a:cubicBezTo>
                      <a:cubicBezTo>
                        <a:pt x="202687" y="-1223"/>
                        <a:pt x="254915" y="23068"/>
                        <a:pt x="283649" y="40054"/>
                      </a:cubicBezTo>
                      <a:cubicBezTo>
                        <a:pt x="312383" y="57040"/>
                        <a:pt x="343816" y="110220"/>
                        <a:pt x="327465" y="128635"/>
                      </a:cubicBezTo>
                      <a:cubicBezTo>
                        <a:pt x="311114" y="147050"/>
                        <a:pt x="200782" y="143558"/>
                        <a:pt x="147442" y="144828"/>
                      </a:cubicBezTo>
                      <a:cubicBezTo>
                        <a:pt x="94102" y="146098"/>
                        <a:pt x="26633" y="152447"/>
                        <a:pt x="7424" y="1362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cxnSp>
            <p:nvCxnSpPr>
              <p:cNvPr id="107" name="Прямая соединительная линия 106"/>
              <p:cNvCxnSpPr/>
              <p:nvPr/>
            </p:nvCxnSpPr>
            <p:spPr>
              <a:xfrm>
                <a:off x="6681281" y="1530771"/>
                <a:ext cx="5424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 flipV="1">
                <a:off x="7220261" y="1524507"/>
                <a:ext cx="0" cy="52655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Прямая со стрелкой 108"/>
              <p:cNvCxnSpPr/>
              <p:nvPr/>
            </p:nvCxnSpPr>
            <p:spPr>
              <a:xfrm flipV="1">
                <a:off x="7220261" y="2013907"/>
                <a:ext cx="0" cy="97821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Прямая со стрелкой 109"/>
              <p:cNvCxnSpPr/>
              <p:nvPr/>
            </p:nvCxnSpPr>
            <p:spPr>
              <a:xfrm rot="10800000" flipV="1">
                <a:off x="6077262" y="2536870"/>
                <a:ext cx="0" cy="4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Прямая соединительная линия 110"/>
              <p:cNvCxnSpPr/>
              <p:nvPr/>
            </p:nvCxnSpPr>
            <p:spPr>
              <a:xfrm>
                <a:off x="6078498" y="2536868"/>
                <a:ext cx="40937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Прямая соединительная линия 111"/>
              <p:cNvCxnSpPr/>
              <p:nvPr/>
            </p:nvCxnSpPr>
            <p:spPr>
              <a:xfrm>
                <a:off x="6681281" y="2544484"/>
                <a:ext cx="35952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Прямая соединительная линия 112"/>
              <p:cNvCxnSpPr/>
              <p:nvPr/>
            </p:nvCxnSpPr>
            <p:spPr>
              <a:xfrm flipV="1">
                <a:off x="7040802" y="2543534"/>
                <a:ext cx="1" cy="45720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 стрелкой 113"/>
              <p:cNvCxnSpPr/>
              <p:nvPr/>
            </p:nvCxnSpPr>
            <p:spPr>
              <a:xfrm>
                <a:off x="6715035" y="2992127"/>
                <a:ext cx="77534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Прямоугольник 57"/>
            <p:cNvSpPr/>
            <p:nvPr/>
          </p:nvSpPr>
          <p:spPr>
            <a:xfrm>
              <a:off x="3857283" y="2167381"/>
              <a:ext cx="2246456" cy="1573472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3" name="Параллелограмм 132"/>
          <p:cNvSpPr/>
          <p:nvPr/>
        </p:nvSpPr>
        <p:spPr>
          <a:xfrm>
            <a:off x="1369260" y="4610844"/>
            <a:ext cx="8560981" cy="2047062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араллелограмм 133"/>
          <p:cNvSpPr/>
          <p:nvPr/>
        </p:nvSpPr>
        <p:spPr>
          <a:xfrm>
            <a:off x="1340408" y="4533322"/>
            <a:ext cx="8484733" cy="1949728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TextBox 178"/>
          <p:cNvSpPr txBox="1"/>
          <p:nvPr/>
        </p:nvSpPr>
        <p:spPr>
          <a:xfrm>
            <a:off x="388620" y="670963"/>
            <a:ext cx="5707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Оптимизация системы сбора с помощью газового эжектора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82712" y="3816312"/>
            <a:ext cx="2185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Низконапорные скважины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626709" y="3331431"/>
            <a:ext cx="1424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Компрессор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054631" y="3333408"/>
            <a:ext cx="1424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Компрессор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681244" y="2149821"/>
            <a:ext cx="141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Дроссель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710748" y="1556619"/>
            <a:ext cx="141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Дроссель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115767" y="1639953"/>
            <a:ext cx="153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latin typeface="Candara" panose="020E0502030303020204" pitchFamily="34" charset="0"/>
              </a:rPr>
              <a:t>Эжектор</a:t>
            </a:r>
            <a:endParaRPr lang="ru-RU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170669" y="2717743"/>
            <a:ext cx="1611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Экспорт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096000" y="824254"/>
            <a:ext cx="570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Страны, где применяется данная схема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pic>
        <p:nvPicPr>
          <p:cNvPr id="159" name="Picture 2" descr="https://securenews.ru/wp-content/uploads/2021/01/uk.flag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345" y="2065305"/>
            <a:ext cx="1436536" cy="95850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https://image.winudf.com/v2/image/Y29tLnNtcy5yZWYuY291bnRyaWVzX25ldGhlcmxhbmRzX3NjcmVlbl8yMF8xNTI2NzQ2MjkyXzAxNQ/screen-20.jpg?fakeurl=1&amp;type=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4" r="7265"/>
          <a:stretch/>
        </p:blipFill>
        <p:spPr bwMode="auto">
          <a:xfrm>
            <a:off x="6514269" y="2063870"/>
            <a:ext cx="1442991" cy="95850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6" descr="https://upload.wikimedia.org/wikipedia/commons/thumb/2/24/Flag_of_Galicia-Lodomeria_1890-1918.svg/1600px-Flag_of_Galicia-Lodomeria_1890-1918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606" y="3318769"/>
            <a:ext cx="1436535" cy="95850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93461" y="1378067"/>
            <a:ext cx="2226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andara" panose="020E0502030303020204" pitchFamily="34" charset="0"/>
              </a:rPr>
              <a:t>Голландская часть Северного моря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8441300" y="2896800"/>
            <a:ext cx="138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Индонезия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9748320" y="1597785"/>
            <a:ext cx="192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Великобритания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4876" y="4531171"/>
            <a:ext cx="1230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Эффекты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6504" y="4826369"/>
            <a:ext cx="5882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Снижение кап. затрат на </a:t>
            </a:r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10</a:t>
            </a:r>
            <a:r>
              <a:rPr lang="ru-RU" sz="2000" dirty="0" smtClean="0">
                <a:latin typeface="Candara" panose="020E0502030303020204" pitchFamily="34" charset="0"/>
              </a:rPr>
              <a:t> миллионов фунтов  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2506504" y="5477296"/>
            <a:ext cx="710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Candara" panose="020E0502030303020204" pitchFamily="34" charset="0"/>
              </a:rPr>
              <a:t>Сохранение компрессора для использования в другом месте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2506504" y="5995923"/>
            <a:ext cx="6366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Газ больше не сжигается для питания компрессора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519" y="4609240"/>
            <a:ext cx="683985" cy="6839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7125" y="5922808"/>
            <a:ext cx="562393" cy="5623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7923" y="5363904"/>
            <a:ext cx="547282" cy="54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6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Применение </a:t>
            </a:r>
            <a:r>
              <a:rPr lang="ru-RU" sz="2400" b="1" cap="all" dirty="0" err="1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ЭжЕКТОРОВ</a:t>
            </a: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В СИСТЕМЕ СБОРА ПРИРОДНОГО ГАЗА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23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graphicFrame>
        <p:nvGraphicFramePr>
          <p:cNvPr id="153" name="Диаграмма 1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615701"/>
              </p:ext>
            </p:extLst>
          </p:nvPr>
        </p:nvGraphicFramePr>
        <p:xfrm>
          <a:off x="250168" y="800720"/>
          <a:ext cx="7211438" cy="432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4" name="Прямоугольник 153"/>
          <p:cNvSpPr/>
          <p:nvPr/>
        </p:nvSpPr>
        <p:spPr>
          <a:xfrm>
            <a:off x="613335" y="5212214"/>
            <a:ext cx="1011676" cy="340468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Прямоугольник 154"/>
          <p:cNvSpPr/>
          <p:nvPr/>
        </p:nvSpPr>
        <p:spPr>
          <a:xfrm>
            <a:off x="613335" y="5734265"/>
            <a:ext cx="1011676" cy="340468"/>
          </a:xfrm>
          <a:prstGeom prst="rect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TextBox 155"/>
          <p:cNvSpPr txBox="1"/>
          <p:nvPr/>
        </p:nvSpPr>
        <p:spPr>
          <a:xfrm>
            <a:off x="1625011" y="5212214"/>
            <a:ext cx="4669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- Капитальные затраты, млрд. руб.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1625011" y="5734265"/>
            <a:ext cx="4669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- </a:t>
            </a:r>
            <a:r>
              <a:rPr lang="ru-RU" sz="2000" dirty="0" err="1" smtClean="0">
                <a:latin typeface="Candara" panose="020E0502030303020204" pitchFamily="34" charset="0"/>
              </a:rPr>
              <a:t>Газоотдача</a:t>
            </a:r>
            <a:r>
              <a:rPr lang="ru-RU" sz="2000" dirty="0" smtClean="0">
                <a:latin typeface="Candara" panose="020E0502030303020204" pitchFamily="34" charset="0"/>
              </a:rPr>
              <a:t>, д. ед.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159" name="Параллелограмм 158"/>
          <p:cNvSpPr/>
          <p:nvPr/>
        </p:nvSpPr>
        <p:spPr>
          <a:xfrm>
            <a:off x="6466591" y="4900696"/>
            <a:ext cx="4950529" cy="1462264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Параллелограмм 159"/>
          <p:cNvSpPr/>
          <p:nvPr/>
        </p:nvSpPr>
        <p:spPr>
          <a:xfrm>
            <a:off x="6440949" y="4823175"/>
            <a:ext cx="4906438" cy="1392736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TextBox 160"/>
          <p:cNvSpPr txBox="1"/>
          <p:nvPr/>
        </p:nvSpPr>
        <p:spPr>
          <a:xfrm>
            <a:off x="6898464" y="5094777"/>
            <a:ext cx="3991408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 </a:t>
            </a:r>
            <a:r>
              <a:rPr lang="ru-RU" sz="2000" b="1" dirty="0" err="1" smtClean="0">
                <a:latin typeface="Candara" panose="020E0502030303020204" pitchFamily="34" charset="0"/>
              </a:rPr>
              <a:t>Эжекторные</a:t>
            </a:r>
            <a:r>
              <a:rPr lang="ru-RU" sz="2000" b="1" dirty="0" smtClean="0">
                <a:latin typeface="Candara" panose="020E0502030303020204" pitchFamily="34" charset="0"/>
              </a:rPr>
              <a:t> технологии не требуют существенных затрат </a:t>
            </a:r>
          </a:p>
        </p:txBody>
      </p:sp>
    </p:spTree>
    <p:extLst>
      <p:ext uri="{BB962C8B-B14F-4D97-AF65-F5344CB8AC3E}">
        <p14:creationId xmlns:p14="http://schemas.microsoft.com/office/powerpoint/2010/main" val="401286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Экономический эффект от установки ГЭ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25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15" name="Параллелограмм 14"/>
          <p:cNvSpPr/>
          <p:nvPr/>
        </p:nvSpPr>
        <p:spPr>
          <a:xfrm>
            <a:off x="1010206" y="5267743"/>
            <a:ext cx="9724988" cy="1221030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араллелограмм 15"/>
          <p:cNvSpPr/>
          <p:nvPr/>
        </p:nvSpPr>
        <p:spPr>
          <a:xfrm>
            <a:off x="939114" y="5118962"/>
            <a:ext cx="9486678" cy="1186413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60836" y="5159655"/>
            <a:ext cx="90112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Исходя из </a:t>
            </a:r>
            <a:r>
              <a:rPr lang="ru-RU" sz="2000" b="1" dirty="0" smtClean="0">
                <a:latin typeface="Candara" panose="020E0502030303020204" pitchFamily="34" charset="0"/>
              </a:rPr>
              <a:t>статистики использования эжектора</a:t>
            </a:r>
            <a:r>
              <a:rPr lang="ru-RU" sz="2000" dirty="0" smtClean="0">
                <a:latin typeface="Candara" panose="020E0502030303020204" pitchFamily="34" charset="0"/>
              </a:rPr>
              <a:t> можно сделать вывод, что </a:t>
            </a:r>
            <a:r>
              <a:rPr lang="ru-RU" sz="2000" b="1" dirty="0" smtClean="0">
                <a:latin typeface="Candara" panose="020E0502030303020204" pitchFamily="34" charset="0"/>
              </a:rPr>
              <a:t>капитальные затраты не составят от </a:t>
            </a:r>
            <a:r>
              <a:rPr lang="ru-RU" sz="2800" b="1" dirty="0" smtClean="0">
                <a:latin typeface="Candara" panose="020E0502030303020204" pitchFamily="34" charset="0"/>
              </a:rPr>
              <a:t>100 000</a:t>
            </a:r>
            <a:r>
              <a:rPr lang="ru-RU" sz="2000" b="1" dirty="0" smtClean="0">
                <a:latin typeface="Candara" panose="020E0502030303020204" pitchFamily="34" charset="0"/>
              </a:rPr>
              <a:t> до </a:t>
            </a:r>
            <a:r>
              <a:rPr lang="ru-RU" sz="2800" b="1" dirty="0" smtClean="0">
                <a:latin typeface="Candara" panose="020E0502030303020204" pitchFamily="34" charset="0"/>
              </a:rPr>
              <a:t>500 000 </a:t>
            </a:r>
            <a:r>
              <a:rPr lang="ru-RU" sz="2000" b="1" dirty="0" err="1" smtClean="0">
                <a:latin typeface="Candara" panose="020E0502030303020204" pitchFamily="34" charset="0"/>
              </a:rPr>
              <a:t>руб</a:t>
            </a:r>
            <a:r>
              <a:rPr lang="ru-RU" sz="2000" b="1" dirty="0" smtClean="0">
                <a:latin typeface="Candara" panose="020E0502030303020204" pitchFamily="34" charset="0"/>
              </a:rPr>
              <a:t> </a:t>
            </a:r>
            <a:r>
              <a:rPr lang="ru-RU" sz="2000" dirty="0" smtClean="0">
                <a:latin typeface="Candara" panose="020E0502030303020204" pitchFamily="34" charset="0"/>
              </a:rPr>
              <a:t>и </a:t>
            </a:r>
            <a:r>
              <a:rPr lang="ru-RU" sz="2000" b="1" dirty="0" smtClean="0">
                <a:latin typeface="Candara" panose="020E0502030303020204" pitchFamily="34" charset="0"/>
              </a:rPr>
              <a:t>средний период окупаемости будет меньше, чем 2 месяца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60188" y="1392251"/>
            <a:ext cx="2505383" cy="250538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939114" y="1696615"/>
            <a:ext cx="1923068" cy="192306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846220" y="4141158"/>
            <a:ext cx="183856" cy="1838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3309991" y="3339179"/>
            <a:ext cx="183856" cy="1838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399157" y="1930773"/>
            <a:ext cx="183856" cy="1838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1843203" y="957357"/>
            <a:ext cx="183856" cy="1838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 rot="10070848">
            <a:off x="559950" y="1776830"/>
            <a:ext cx="2965623" cy="2505383"/>
          </a:xfrm>
          <a:prstGeom prst="arc">
            <a:avLst>
              <a:gd name="adj1" fmla="val 12744035"/>
              <a:gd name="adj2" fmla="val 1705851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Дуга 38"/>
          <p:cNvSpPr/>
          <p:nvPr/>
        </p:nvSpPr>
        <p:spPr>
          <a:xfrm rot="5629805">
            <a:off x="527172" y="1477536"/>
            <a:ext cx="3571493" cy="2505383"/>
          </a:xfrm>
          <a:prstGeom prst="arc">
            <a:avLst>
              <a:gd name="adj1" fmla="val 14271995"/>
              <a:gd name="adj2" fmla="val 17690587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Дуга 39"/>
          <p:cNvSpPr/>
          <p:nvPr/>
        </p:nvSpPr>
        <p:spPr>
          <a:xfrm rot="2479631">
            <a:off x="920200" y="1103071"/>
            <a:ext cx="2700014" cy="2505383"/>
          </a:xfrm>
          <a:prstGeom prst="arc">
            <a:avLst>
              <a:gd name="adj1" fmla="val 13003446"/>
              <a:gd name="adj2" fmla="val 1795454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>
            <a:stCxn id="40" idx="0"/>
          </p:cNvCxnSpPr>
          <p:nvPr/>
        </p:nvCxnSpPr>
        <p:spPr>
          <a:xfrm flipV="1">
            <a:off x="1998439" y="1046481"/>
            <a:ext cx="3782601" cy="250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3574529" y="1971891"/>
            <a:ext cx="3782601" cy="2506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3493847" y="3414152"/>
            <a:ext cx="3782601" cy="2506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1998439" y="4267577"/>
            <a:ext cx="3782601" cy="2506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872700" y="828624"/>
            <a:ext cx="0" cy="4995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7463496" y="1747203"/>
            <a:ext cx="0" cy="4995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7376600" y="3144849"/>
            <a:ext cx="0" cy="4995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5872700" y="4014262"/>
            <a:ext cx="0" cy="4995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886" y="1844313"/>
            <a:ext cx="907480" cy="9074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77701" y="2754015"/>
            <a:ext cx="192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Преимущества</a:t>
            </a:r>
            <a:endParaRPr lang="ru-RU" sz="2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45189" y="688822"/>
            <a:ext cx="4258456" cy="7614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7522933" y="1618150"/>
            <a:ext cx="4258456" cy="7614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449323" y="3015480"/>
            <a:ext cx="4258456" cy="7614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5948374" y="3877932"/>
            <a:ext cx="4258456" cy="7614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6169598" y="566663"/>
            <a:ext cx="974740" cy="9747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207" y="693944"/>
            <a:ext cx="710681" cy="71068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15750" y="875584"/>
            <a:ext cx="324439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Не требует обслуживания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7714722" y="1506748"/>
            <a:ext cx="974740" cy="9747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403636" y="1784058"/>
            <a:ext cx="15569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Надежный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1089" y="1653654"/>
            <a:ext cx="704215" cy="704215"/>
          </a:xfrm>
          <a:prstGeom prst="rect">
            <a:avLst/>
          </a:prstGeom>
        </p:spPr>
      </p:pic>
      <p:sp>
        <p:nvSpPr>
          <p:cNvPr id="63" name="Овал 62"/>
          <p:cNvSpPr/>
          <p:nvPr/>
        </p:nvSpPr>
        <p:spPr>
          <a:xfrm>
            <a:off x="7678638" y="2895693"/>
            <a:ext cx="974740" cy="9747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1089" y="3003558"/>
            <a:ext cx="733151" cy="73315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371819" y="3164577"/>
            <a:ext cx="15569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Недорогой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92215" y="4069907"/>
            <a:ext cx="18382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Компактный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65" name="Овал 64"/>
          <p:cNvSpPr/>
          <p:nvPr/>
        </p:nvSpPr>
        <p:spPr>
          <a:xfrm>
            <a:off x="6146871" y="3780207"/>
            <a:ext cx="974740" cy="9747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752" y="3904855"/>
            <a:ext cx="693590" cy="69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5043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37739" y="6165283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245289" y="45962"/>
            <a:ext cx="11830292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dirty="0" smtClean="0">
                <a:latin typeface="Candara" panose="020E0502030303020204" pitchFamily="34" charset="0"/>
              </a:rPr>
              <a:t>ПОВЫШЕНИЯ ЭФФЕКТИВНОСТИ ЭКСПЛУАТАЦИИ УЭЦН С ПРИМЕНЕНИЕМ СТРУЙНЫХ ЭЖЕКТОРОВ</a:t>
            </a:r>
            <a:endParaRPr kumimoji="0" lang="ru-RU" sz="2400" b="1" i="0" u="none" strike="noStrike" kern="1200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743076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-96181" y="1075996"/>
            <a:ext cx="3388426" cy="4674314"/>
            <a:chOff x="1331303" y="254782"/>
            <a:chExt cx="4409190" cy="6082451"/>
          </a:xfrm>
        </p:grpSpPr>
        <p:sp>
          <p:nvSpPr>
            <p:cNvPr id="11" name="Дуга 10"/>
            <p:cNvSpPr/>
            <p:nvPr/>
          </p:nvSpPr>
          <p:spPr>
            <a:xfrm rot="11000863">
              <a:off x="2767801" y="5361362"/>
              <a:ext cx="703513" cy="89767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/>
            <p:cNvSpPr/>
            <p:nvPr/>
          </p:nvSpPr>
          <p:spPr>
            <a:xfrm rot="6198445">
              <a:off x="2849080" y="4924617"/>
              <a:ext cx="703513" cy="1972610"/>
            </a:xfrm>
            <a:prstGeom prst="arc">
              <a:avLst>
                <a:gd name="adj1" fmla="val 16819621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/>
            <p:cNvSpPr/>
            <p:nvPr/>
          </p:nvSpPr>
          <p:spPr>
            <a:xfrm rot="3497211">
              <a:off x="3482663" y="5663707"/>
              <a:ext cx="703513" cy="64353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2794000" y="5812741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200836" y="5985476"/>
              <a:ext cx="5238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720374" y="1877568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3214842" y="1877568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3036570" y="564642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 rot="10800000">
              <a:off x="3580971" y="564642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>
            <a:xfrm>
              <a:off x="3345180" y="4008120"/>
              <a:ext cx="235790" cy="14825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345180" y="5055870"/>
              <a:ext cx="235790" cy="876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3365500" y="4839114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473921" y="4839114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3345180" y="4798938"/>
              <a:ext cx="235790" cy="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Полилиния 24"/>
            <p:cNvSpPr/>
            <p:nvPr/>
          </p:nvSpPr>
          <p:spPr>
            <a:xfrm>
              <a:off x="2635036" y="2087880"/>
              <a:ext cx="294700" cy="3345180"/>
            </a:xfrm>
            <a:custGeom>
              <a:avLst/>
              <a:gdLst>
                <a:gd name="connsiteX0" fmla="*/ 146264 w 294700"/>
                <a:gd name="connsiteY0" fmla="*/ 0 h 3345180"/>
                <a:gd name="connsiteX1" fmla="*/ 176744 w 294700"/>
                <a:gd name="connsiteY1" fmla="*/ 525780 h 3345180"/>
                <a:gd name="connsiteX2" fmla="*/ 1484 w 294700"/>
                <a:gd name="connsiteY2" fmla="*/ 1440180 h 3345180"/>
                <a:gd name="connsiteX3" fmla="*/ 291044 w 294700"/>
                <a:gd name="connsiteY3" fmla="*/ 2880360 h 3345180"/>
                <a:gd name="connsiteX4" fmla="*/ 161504 w 294700"/>
                <a:gd name="connsiteY4" fmla="*/ 3345180 h 334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00" h="3345180">
                  <a:moveTo>
                    <a:pt x="146264" y="0"/>
                  </a:moveTo>
                  <a:cubicBezTo>
                    <a:pt x="173569" y="142875"/>
                    <a:pt x="200874" y="285750"/>
                    <a:pt x="176744" y="525780"/>
                  </a:cubicBezTo>
                  <a:cubicBezTo>
                    <a:pt x="152614" y="765810"/>
                    <a:pt x="-17566" y="1047750"/>
                    <a:pt x="1484" y="1440180"/>
                  </a:cubicBezTo>
                  <a:cubicBezTo>
                    <a:pt x="20534" y="1832610"/>
                    <a:pt x="264374" y="2562860"/>
                    <a:pt x="291044" y="2880360"/>
                  </a:cubicBezTo>
                  <a:cubicBezTo>
                    <a:pt x="317714" y="3197860"/>
                    <a:pt x="190714" y="3276600"/>
                    <a:pt x="161504" y="334518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4022947" y="2103120"/>
              <a:ext cx="265786" cy="3352800"/>
            </a:xfrm>
            <a:custGeom>
              <a:avLst/>
              <a:gdLst>
                <a:gd name="connsiteX0" fmla="*/ 160433 w 265786"/>
                <a:gd name="connsiteY0" fmla="*/ 0 h 3352800"/>
                <a:gd name="connsiteX1" fmla="*/ 259493 w 265786"/>
                <a:gd name="connsiteY1" fmla="*/ 891540 h 3352800"/>
                <a:gd name="connsiteX2" fmla="*/ 413 w 265786"/>
                <a:gd name="connsiteY2" fmla="*/ 1828800 h 3352800"/>
                <a:gd name="connsiteX3" fmla="*/ 198533 w 265786"/>
                <a:gd name="connsiteY3" fmla="*/ 2667000 h 3352800"/>
                <a:gd name="connsiteX4" fmla="*/ 168053 w 265786"/>
                <a:gd name="connsiteY4" fmla="*/ 335280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786" h="3352800">
                  <a:moveTo>
                    <a:pt x="160433" y="0"/>
                  </a:moveTo>
                  <a:cubicBezTo>
                    <a:pt x="223298" y="293370"/>
                    <a:pt x="286163" y="586740"/>
                    <a:pt x="259493" y="891540"/>
                  </a:cubicBezTo>
                  <a:cubicBezTo>
                    <a:pt x="232823" y="1196340"/>
                    <a:pt x="10573" y="1532890"/>
                    <a:pt x="413" y="1828800"/>
                  </a:cubicBezTo>
                  <a:cubicBezTo>
                    <a:pt x="-9747" y="2124710"/>
                    <a:pt x="170593" y="2413000"/>
                    <a:pt x="198533" y="2667000"/>
                  </a:cubicBezTo>
                  <a:cubicBezTo>
                    <a:pt x="226473" y="2921000"/>
                    <a:pt x="160433" y="3243580"/>
                    <a:pt x="168053" y="335280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782386" y="545592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3747351" y="547116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794000" y="208788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3758555" y="208788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3276600" y="34747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3276600" y="36220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214842" y="35509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232150" y="36982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3276600" y="37642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214842" y="38404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3276600" y="391160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31474" y="34747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3631474" y="36220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3569716" y="35509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3587024" y="36982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3631474" y="37642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3569716" y="38404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1474" y="391160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V="1">
              <a:off x="3373285" y="1534160"/>
              <a:ext cx="11968" cy="24607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V="1">
              <a:off x="3544500" y="1545526"/>
              <a:ext cx="11968" cy="24607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3373285" y="1534160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3033362" y="1877568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3021341" y="1709928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3547665" y="1712976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3720374" y="1890776"/>
              <a:ext cx="17923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899609" y="1709928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3036611" y="1696720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3229793" y="3398520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3557997" y="3398520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Овал 56"/>
            <p:cNvSpPr/>
            <p:nvPr/>
          </p:nvSpPr>
          <p:spPr>
            <a:xfrm>
              <a:off x="3292814" y="293874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3236761" y="302991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3293208" y="309849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3232150" y="315464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3289007" y="321917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236761" y="3283701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3300813" y="3327122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3627081" y="293503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3571028" y="302620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3627475" y="309478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3566417" y="315093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3623274" y="321546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571028" y="3279991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3635080" y="3323412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1" name="Прямая со стрелкой 70"/>
            <p:cNvCxnSpPr/>
            <p:nvPr/>
          </p:nvCxnSpPr>
          <p:spPr>
            <a:xfrm flipV="1">
              <a:off x="3473921" y="3169107"/>
              <a:ext cx="0" cy="45293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Прямая со стрелкой 71"/>
            <p:cNvCxnSpPr/>
            <p:nvPr/>
          </p:nvCxnSpPr>
          <p:spPr>
            <a:xfrm flipV="1">
              <a:off x="3473921" y="1890777"/>
              <a:ext cx="0" cy="20472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Прямая со стрелкой 72"/>
            <p:cNvCxnSpPr/>
            <p:nvPr/>
          </p:nvCxnSpPr>
          <p:spPr>
            <a:xfrm flipV="1">
              <a:off x="3631474" y="1883157"/>
              <a:ext cx="0" cy="204723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4" name="Группа 73"/>
            <p:cNvGrpSpPr/>
            <p:nvPr/>
          </p:nvGrpSpPr>
          <p:grpSpPr>
            <a:xfrm rot="5400000">
              <a:off x="2863762" y="1713770"/>
              <a:ext cx="168969" cy="158634"/>
              <a:chOff x="2141098" y="1556797"/>
              <a:chExt cx="121012" cy="203296"/>
            </a:xfrm>
          </p:grpSpPr>
          <p:sp>
            <p:nvSpPr>
              <p:cNvPr id="127" name="Равнобедренный треугольник 126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Равнобедренный треугольник 127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5" name="Группа 74"/>
            <p:cNvGrpSpPr/>
            <p:nvPr/>
          </p:nvGrpSpPr>
          <p:grpSpPr>
            <a:xfrm rot="5400000">
              <a:off x="3900592" y="1723166"/>
              <a:ext cx="168969" cy="152767"/>
              <a:chOff x="2141098" y="1556797"/>
              <a:chExt cx="121012" cy="203296"/>
            </a:xfrm>
          </p:grpSpPr>
          <p:sp>
            <p:nvSpPr>
              <p:cNvPr id="125" name="Равнобедренный треугольник 124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Равнобедренный треугольник 125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6" name="Группа 75"/>
            <p:cNvGrpSpPr/>
            <p:nvPr/>
          </p:nvGrpSpPr>
          <p:grpSpPr>
            <a:xfrm>
              <a:off x="3378261" y="1374789"/>
              <a:ext cx="168969" cy="152767"/>
              <a:chOff x="2141098" y="1556797"/>
              <a:chExt cx="121012" cy="203296"/>
            </a:xfrm>
          </p:grpSpPr>
          <p:sp>
            <p:nvSpPr>
              <p:cNvPr id="123" name="Равнобедренный треугольник 122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Равнобедренный треугольник 123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77" name="Прямая соединительная линия 76"/>
            <p:cNvCxnSpPr>
              <a:stCxn id="124" idx="4"/>
            </p:cNvCxnSpPr>
            <p:nvPr/>
          </p:nvCxnSpPr>
          <p:spPr>
            <a:xfrm flipV="1">
              <a:off x="3384724" y="853440"/>
              <a:ext cx="0" cy="52134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V="1">
              <a:off x="3556468" y="1203960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V="1">
              <a:off x="3556468" y="853440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0" name="Группа 79"/>
            <p:cNvGrpSpPr/>
            <p:nvPr/>
          </p:nvGrpSpPr>
          <p:grpSpPr>
            <a:xfrm>
              <a:off x="3384724" y="693078"/>
              <a:ext cx="168969" cy="152767"/>
              <a:chOff x="2141098" y="1556797"/>
              <a:chExt cx="121012" cy="203296"/>
            </a:xfrm>
          </p:grpSpPr>
          <p:sp>
            <p:nvSpPr>
              <p:cNvPr id="121" name="Равнобедренный треугольник 120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2" name="Равнобедренный треугольник 121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81" name="Прямая соединительная линия 80"/>
            <p:cNvCxnSpPr/>
            <p:nvPr/>
          </p:nvCxnSpPr>
          <p:spPr>
            <a:xfrm>
              <a:off x="3549316" y="1027460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3545226" y="1203960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3" name="Группа 82"/>
            <p:cNvGrpSpPr/>
            <p:nvPr/>
          </p:nvGrpSpPr>
          <p:grpSpPr>
            <a:xfrm rot="5400000">
              <a:off x="3891508" y="1042026"/>
              <a:ext cx="168969" cy="152767"/>
              <a:chOff x="2141098" y="1556797"/>
              <a:chExt cx="121012" cy="203296"/>
            </a:xfrm>
          </p:grpSpPr>
          <p:sp>
            <p:nvSpPr>
              <p:cNvPr id="119" name="Равнобедренный треугольник 118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Равнобедренный треугольник 119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84" name="Прямая соединительная линия 83"/>
            <p:cNvCxnSpPr/>
            <p:nvPr/>
          </p:nvCxnSpPr>
          <p:spPr>
            <a:xfrm>
              <a:off x="4052377" y="1024270"/>
              <a:ext cx="51962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4061461" y="1200241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 flipV="1">
              <a:off x="4572000" y="1024270"/>
              <a:ext cx="0" cy="68433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flipV="1">
              <a:off x="4407946" y="1196431"/>
              <a:ext cx="0" cy="5250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4069798" y="1715064"/>
              <a:ext cx="33814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4069798" y="1888409"/>
              <a:ext cx="117276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4572000" y="1715064"/>
              <a:ext cx="67056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Прямая со стрелкой 90"/>
            <p:cNvCxnSpPr/>
            <p:nvPr/>
          </p:nvCxnSpPr>
          <p:spPr>
            <a:xfrm>
              <a:off x="3537549" y="111411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2" name="Прямая со стрелкой 91"/>
            <p:cNvCxnSpPr/>
            <p:nvPr/>
          </p:nvCxnSpPr>
          <p:spPr>
            <a:xfrm>
              <a:off x="4155840" y="111411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3" name="Прямая со стрелкой 92"/>
            <p:cNvCxnSpPr/>
            <p:nvPr/>
          </p:nvCxnSpPr>
          <p:spPr>
            <a:xfrm>
              <a:off x="4662570" y="1838014"/>
              <a:ext cx="423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4" name="Прямая со стрелкой 93"/>
            <p:cNvCxnSpPr/>
            <p:nvPr/>
          </p:nvCxnSpPr>
          <p:spPr>
            <a:xfrm>
              <a:off x="4656179" y="1776540"/>
              <a:ext cx="430173" cy="0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5" name="Прямая со стрелкой 94"/>
            <p:cNvCxnSpPr/>
            <p:nvPr/>
          </p:nvCxnSpPr>
          <p:spPr>
            <a:xfrm>
              <a:off x="3043008" y="530733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/>
            <p:cNvCxnSpPr/>
            <p:nvPr/>
          </p:nvCxnSpPr>
          <p:spPr>
            <a:xfrm>
              <a:off x="3036570" y="496824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/>
            <p:cNvCxnSpPr/>
            <p:nvPr/>
          </p:nvCxnSpPr>
          <p:spPr>
            <a:xfrm>
              <a:off x="3036570" y="440817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Прямая со стрелкой 97"/>
            <p:cNvCxnSpPr/>
            <p:nvPr/>
          </p:nvCxnSpPr>
          <p:spPr>
            <a:xfrm>
              <a:off x="3043008" y="3176335"/>
              <a:ext cx="15430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1856684" y="2978587"/>
              <a:ext cx="107594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Пена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998553" y="4211022"/>
              <a:ext cx="1014387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ЭЦН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331303" y="4727999"/>
              <a:ext cx="1689295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Сепаратор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357013" y="5092305"/>
              <a:ext cx="1713726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Двигатель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103" name="Прямая соединительная линия 102"/>
            <p:cNvCxnSpPr/>
            <p:nvPr/>
          </p:nvCxnSpPr>
          <p:spPr>
            <a:xfrm flipV="1">
              <a:off x="4236608" y="1715065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V="1">
              <a:off x="4236608" y="1832413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V="1">
              <a:off x="4274708" y="1751163"/>
              <a:ext cx="0" cy="1038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4231471" y="1802781"/>
              <a:ext cx="43237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flipV="1">
              <a:off x="3775486" y="1640205"/>
              <a:ext cx="0" cy="7252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Овал 107"/>
            <p:cNvSpPr/>
            <p:nvPr/>
          </p:nvSpPr>
          <p:spPr>
            <a:xfrm>
              <a:off x="3617808" y="1329487"/>
              <a:ext cx="306782" cy="30678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9" name="Прямая со стрелкой 108"/>
            <p:cNvCxnSpPr/>
            <p:nvPr/>
          </p:nvCxnSpPr>
          <p:spPr>
            <a:xfrm flipV="1">
              <a:off x="3720373" y="1426845"/>
              <a:ext cx="125135" cy="12513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3883160" y="1267128"/>
              <a:ext cx="67398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ndara" panose="020E0502030303020204" pitchFamily="34" charset="0"/>
                </a:rPr>
                <a:t>4</a:t>
              </a:r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066505" y="1266201"/>
              <a:ext cx="67398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580970" y="254782"/>
              <a:ext cx="67398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cxnSp>
          <p:nvCxnSpPr>
            <p:cNvPr id="113" name="Прямая соединительная линия 112"/>
            <p:cNvCxnSpPr/>
            <p:nvPr/>
          </p:nvCxnSpPr>
          <p:spPr>
            <a:xfrm flipV="1">
              <a:off x="3468704" y="610734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Овал 113"/>
            <p:cNvSpPr/>
            <p:nvPr/>
          </p:nvSpPr>
          <p:spPr>
            <a:xfrm>
              <a:off x="3311026" y="300016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5" name="Прямая со стрелкой 114"/>
            <p:cNvCxnSpPr/>
            <p:nvPr/>
          </p:nvCxnSpPr>
          <p:spPr>
            <a:xfrm flipV="1">
              <a:off x="3413591" y="397374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 flipV="1">
              <a:off x="4956386" y="1643253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Овал 116"/>
            <p:cNvSpPr/>
            <p:nvPr/>
          </p:nvSpPr>
          <p:spPr>
            <a:xfrm>
              <a:off x="4798708" y="1332535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8" name="Прямая со стрелкой 117"/>
            <p:cNvCxnSpPr/>
            <p:nvPr/>
          </p:nvCxnSpPr>
          <p:spPr>
            <a:xfrm flipV="1">
              <a:off x="4901273" y="1429893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Группа 128"/>
          <p:cNvGrpSpPr/>
          <p:nvPr/>
        </p:nvGrpSpPr>
        <p:grpSpPr>
          <a:xfrm>
            <a:off x="3113306" y="1075996"/>
            <a:ext cx="2937430" cy="4622326"/>
            <a:chOff x="6420457" y="191426"/>
            <a:chExt cx="3865320" cy="6082451"/>
          </a:xfrm>
        </p:grpSpPr>
        <p:sp>
          <p:nvSpPr>
            <p:cNvPr id="130" name="Дуга 129"/>
            <p:cNvSpPr/>
            <p:nvPr/>
          </p:nvSpPr>
          <p:spPr>
            <a:xfrm rot="11000863">
              <a:off x="6973726" y="5298006"/>
              <a:ext cx="703513" cy="89767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Дуга 130"/>
            <p:cNvSpPr/>
            <p:nvPr/>
          </p:nvSpPr>
          <p:spPr>
            <a:xfrm rot="6198445">
              <a:off x="7055005" y="4861261"/>
              <a:ext cx="703513" cy="1972610"/>
            </a:xfrm>
            <a:prstGeom prst="arc">
              <a:avLst>
                <a:gd name="adj1" fmla="val 16819621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Дуга 131"/>
            <p:cNvSpPr/>
            <p:nvPr/>
          </p:nvSpPr>
          <p:spPr>
            <a:xfrm rot="3497211">
              <a:off x="7688588" y="5600351"/>
              <a:ext cx="703513" cy="64353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3" name="Прямая соединительная линия 132"/>
            <p:cNvCxnSpPr/>
            <p:nvPr/>
          </p:nvCxnSpPr>
          <p:spPr>
            <a:xfrm>
              <a:off x="6999925" y="5749385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/>
            <p:cNvCxnSpPr/>
            <p:nvPr/>
          </p:nvCxnSpPr>
          <p:spPr>
            <a:xfrm>
              <a:off x="7406761" y="5922120"/>
              <a:ext cx="5238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>
              <a:off x="7926299" y="1814212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7420767" y="1814212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 стрелкой 136"/>
            <p:cNvCxnSpPr/>
            <p:nvPr/>
          </p:nvCxnSpPr>
          <p:spPr>
            <a:xfrm>
              <a:off x="7248933" y="5489621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8" name="Прямая со стрелкой 137"/>
            <p:cNvCxnSpPr/>
            <p:nvPr/>
          </p:nvCxnSpPr>
          <p:spPr>
            <a:xfrm rot="10800000">
              <a:off x="7780475" y="5500123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39" name="Прямоугольник 138"/>
            <p:cNvSpPr/>
            <p:nvPr/>
          </p:nvSpPr>
          <p:spPr>
            <a:xfrm>
              <a:off x="7551105" y="3944764"/>
              <a:ext cx="235790" cy="14825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Прямоугольник 139"/>
            <p:cNvSpPr/>
            <p:nvPr/>
          </p:nvSpPr>
          <p:spPr>
            <a:xfrm>
              <a:off x="7551105" y="4992514"/>
              <a:ext cx="235790" cy="876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7571425" y="4775758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7679846" y="4775758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3" name="Прямая соединительная линия 142"/>
            <p:cNvCxnSpPr/>
            <p:nvPr/>
          </p:nvCxnSpPr>
          <p:spPr>
            <a:xfrm>
              <a:off x="7551105" y="4735582"/>
              <a:ext cx="235790" cy="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4" name="Полилиния 143"/>
            <p:cNvSpPr/>
            <p:nvPr/>
          </p:nvSpPr>
          <p:spPr>
            <a:xfrm>
              <a:off x="6840961" y="2024524"/>
              <a:ext cx="294700" cy="3345180"/>
            </a:xfrm>
            <a:custGeom>
              <a:avLst/>
              <a:gdLst>
                <a:gd name="connsiteX0" fmla="*/ 146264 w 294700"/>
                <a:gd name="connsiteY0" fmla="*/ 0 h 3345180"/>
                <a:gd name="connsiteX1" fmla="*/ 176744 w 294700"/>
                <a:gd name="connsiteY1" fmla="*/ 525780 h 3345180"/>
                <a:gd name="connsiteX2" fmla="*/ 1484 w 294700"/>
                <a:gd name="connsiteY2" fmla="*/ 1440180 h 3345180"/>
                <a:gd name="connsiteX3" fmla="*/ 291044 w 294700"/>
                <a:gd name="connsiteY3" fmla="*/ 2880360 h 3345180"/>
                <a:gd name="connsiteX4" fmla="*/ 161504 w 294700"/>
                <a:gd name="connsiteY4" fmla="*/ 3345180 h 334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00" h="3345180">
                  <a:moveTo>
                    <a:pt x="146264" y="0"/>
                  </a:moveTo>
                  <a:cubicBezTo>
                    <a:pt x="173569" y="142875"/>
                    <a:pt x="200874" y="285750"/>
                    <a:pt x="176744" y="525780"/>
                  </a:cubicBezTo>
                  <a:cubicBezTo>
                    <a:pt x="152614" y="765810"/>
                    <a:pt x="-17566" y="1047750"/>
                    <a:pt x="1484" y="1440180"/>
                  </a:cubicBezTo>
                  <a:cubicBezTo>
                    <a:pt x="20534" y="1832610"/>
                    <a:pt x="264374" y="2562860"/>
                    <a:pt x="291044" y="2880360"/>
                  </a:cubicBezTo>
                  <a:cubicBezTo>
                    <a:pt x="317714" y="3197860"/>
                    <a:pt x="190714" y="3276600"/>
                    <a:pt x="161504" y="334518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Полилиния 144"/>
            <p:cNvSpPr/>
            <p:nvPr/>
          </p:nvSpPr>
          <p:spPr>
            <a:xfrm>
              <a:off x="8228872" y="2039764"/>
              <a:ext cx="265786" cy="3352800"/>
            </a:xfrm>
            <a:custGeom>
              <a:avLst/>
              <a:gdLst>
                <a:gd name="connsiteX0" fmla="*/ 160433 w 265786"/>
                <a:gd name="connsiteY0" fmla="*/ 0 h 3352800"/>
                <a:gd name="connsiteX1" fmla="*/ 259493 w 265786"/>
                <a:gd name="connsiteY1" fmla="*/ 891540 h 3352800"/>
                <a:gd name="connsiteX2" fmla="*/ 413 w 265786"/>
                <a:gd name="connsiteY2" fmla="*/ 1828800 h 3352800"/>
                <a:gd name="connsiteX3" fmla="*/ 198533 w 265786"/>
                <a:gd name="connsiteY3" fmla="*/ 2667000 h 3352800"/>
                <a:gd name="connsiteX4" fmla="*/ 168053 w 265786"/>
                <a:gd name="connsiteY4" fmla="*/ 335280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786" h="3352800">
                  <a:moveTo>
                    <a:pt x="160433" y="0"/>
                  </a:moveTo>
                  <a:cubicBezTo>
                    <a:pt x="223298" y="293370"/>
                    <a:pt x="286163" y="586740"/>
                    <a:pt x="259493" y="891540"/>
                  </a:cubicBezTo>
                  <a:cubicBezTo>
                    <a:pt x="232823" y="1196340"/>
                    <a:pt x="10573" y="1532890"/>
                    <a:pt x="413" y="1828800"/>
                  </a:cubicBezTo>
                  <a:cubicBezTo>
                    <a:pt x="-9747" y="2124710"/>
                    <a:pt x="170593" y="2413000"/>
                    <a:pt x="198533" y="2667000"/>
                  </a:cubicBezTo>
                  <a:cubicBezTo>
                    <a:pt x="226473" y="2921000"/>
                    <a:pt x="160433" y="3243580"/>
                    <a:pt x="168053" y="335280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6" name="Прямая соединительная линия 145"/>
            <p:cNvCxnSpPr/>
            <p:nvPr/>
          </p:nvCxnSpPr>
          <p:spPr>
            <a:xfrm>
              <a:off x="6988311" y="539256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/>
            <p:cNvCxnSpPr/>
            <p:nvPr/>
          </p:nvCxnSpPr>
          <p:spPr>
            <a:xfrm>
              <a:off x="7953276" y="540780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>
              <a:off x="6999925" y="202452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/>
            <p:cNvCxnSpPr/>
            <p:nvPr/>
          </p:nvCxnSpPr>
          <p:spPr>
            <a:xfrm>
              <a:off x="7964480" y="202452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>
              <a:off x="7482525" y="34113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/>
            <p:cNvCxnSpPr/>
            <p:nvPr/>
          </p:nvCxnSpPr>
          <p:spPr>
            <a:xfrm>
              <a:off x="7482525" y="35586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/>
            <p:cNvCxnSpPr/>
            <p:nvPr/>
          </p:nvCxnSpPr>
          <p:spPr>
            <a:xfrm>
              <a:off x="7420767" y="34875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>
              <a:off x="7438075" y="36348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>
              <a:off x="7482525" y="37009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>
              <a:off x="7420767" y="37771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>
              <a:off x="7482525" y="384824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>
              <a:off x="7837399" y="34113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>
              <a:off x="7837399" y="35586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/>
            <p:cNvCxnSpPr/>
            <p:nvPr/>
          </p:nvCxnSpPr>
          <p:spPr>
            <a:xfrm>
              <a:off x="7775641" y="34875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>
              <a:off x="7792949" y="36348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>
              <a:off x="7837399" y="37009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>
              <a:off x="7775641" y="37771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>
            <a:xfrm>
              <a:off x="7837399" y="384824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>
            <a:xfrm flipV="1">
              <a:off x="7579210" y="2611945"/>
              <a:ext cx="6418" cy="131961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/>
            <p:cNvCxnSpPr/>
            <p:nvPr/>
          </p:nvCxnSpPr>
          <p:spPr>
            <a:xfrm flipV="1">
              <a:off x="7750425" y="2611945"/>
              <a:ext cx="6473" cy="133098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/>
            <p:cNvCxnSpPr/>
            <p:nvPr/>
          </p:nvCxnSpPr>
          <p:spPr>
            <a:xfrm>
              <a:off x="7579210" y="1470804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/>
            <p:cNvCxnSpPr/>
            <p:nvPr/>
          </p:nvCxnSpPr>
          <p:spPr>
            <a:xfrm>
              <a:off x="7239287" y="1814212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/>
            <p:cNvCxnSpPr/>
            <p:nvPr/>
          </p:nvCxnSpPr>
          <p:spPr>
            <a:xfrm>
              <a:off x="7227266" y="1646572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/>
            <p:cNvCxnSpPr/>
            <p:nvPr/>
          </p:nvCxnSpPr>
          <p:spPr>
            <a:xfrm>
              <a:off x="7753590" y="1649620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/>
            <p:cNvCxnSpPr/>
            <p:nvPr/>
          </p:nvCxnSpPr>
          <p:spPr>
            <a:xfrm>
              <a:off x="7926299" y="1827420"/>
              <a:ext cx="17923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/>
            <p:cNvCxnSpPr/>
            <p:nvPr/>
          </p:nvCxnSpPr>
          <p:spPr>
            <a:xfrm>
              <a:off x="8105534" y="1646572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>
            <a:xfrm>
              <a:off x="7242536" y="1633364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/>
            <p:cNvCxnSpPr/>
            <p:nvPr/>
          </p:nvCxnSpPr>
          <p:spPr>
            <a:xfrm>
              <a:off x="7435718" y="3335164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/>
            <p:cNvCxnSpPr/>
            <p:nvPr/>
          </p:nvCxnSpPr>
          <p:spPr>
            <a:xfrm>
              <a:off x="7763922" y="3335164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5" name="Овал 174"/>
            <p:cNvSpPr/>
            <p:nvPr/>
          </p:nvSpPr>
          <p:spPr>
            <a:xfrm>
              <a:off x="7498739" y="2875390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Овал 175"/>
            <p:cNvSpPr/>
            <p:nvPr/>
          </p:nvSpPr>
          <p:spPr>
            <a:xfrm>
              <a:off x="7442686" y="296656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Овал 176"/>
            <p:cNvSpPr/>
            <p:nvPr/>
          </p:nvSpPr>
          <p:spPr>
            <a:xfrm>
              <a:off x="7499133" y="303514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Овал 177"/>
            <p:cNvSpPr/>
            <p:nvPr/>
          </p:nvSpPr>
          <p:spPr>
            <a:xfrm>
              <a:off x="7438075" y="309128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Овал 178"/>
            <p:cNvSpPr/>
            <p:nvPr/>
          </p:nvSpPr>
          <p:spPr>
            <a:xfrm>
              <a:off x="7494932" y="3155817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Овал 179"/>
            <p:cNvSpPr/>
            <p:nvPr/>
          </p:nvSpPr>
          <p:spPr>
            <a:xfrm>
              <a:off x="7442686" y="322034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Овал 180"/>
            <p:cNvSpPr/>
            <p:nvPr/>
          </p:nvSpPr>
          <p:spPr>
            <a:xfrm>
              <a:off x="7506738" y="326376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Овал 181"/>
            <p:cNvSpPr/>
            <p:nvPr/>
          </p:nvSpPr>
          <p:spPr>
            <a:xfrm>
              <a:off x="7833006" y="2871680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Овал 182"/>
            <p:cNvSpPr/>
            <p:nvPr/>
          </p:nvSpPr>
          <p:spPr>
            <a:xfrm>
              <a:off x="7776953" y="296285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Овал 183"/>
            <p:cNvSpPr/>
            <p:nvPr/>
          </p:nvSpPr>
          <p:spPr>
            <a:xfrm>
              <a:off x="7833400" y="303143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Овал 184"/>
            <p:cNvSpPr/>
            <p:nvPr/>
          </p:nvSpPr>
          <p:spPr>
            <a:xfrm>
              <a:off x="7772342" y="308757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Овал 185"/>
            <p:cNvSpPr/>
            <p:nvPr/>
          </p:nvSpPr>
          <p:spPr>
            <a:xfrm>
              <a:off x="7829199" y="3152107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Овал 186"/>
            <p:cNvSpPr/>
            <p:nvPr/>
          </p:nvSpPr>
          <p:spPr>
            <a:xfrm>
              <a:off x="7776953" y="321663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Овал 187"/>
            <p:cNvSpPr/>
            <p:nvPr/>
          </p:nvSpPr>
          <p:spPr>
            <a:xfrm>
              <a:off x="7841005" y="326005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89" name="Прямая со стрелкой 188"/>
            <p:cNvCxnSpPr/>
            <p:nvPr/>
          </p:nvCxnSpPr>
          <p:spPr>
            <a:xfrm flipV="1">
              <a:off x="7679846" y="3105751"/>
              <a:ext cx="0" cy="45293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0" name="Прямая со стрелкой 189"/>
            <p:cNvCxnSpPr/>
            <p:nvPr/>
          </p:nvCxnSpPr>
          <p:spPr>
            <a:xfrm flipV="1">
              <a:off x="7619516" y="1827420"/>
              <a:ext cx="0" cy="20472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1" name="Прямая со стрелкой 190"/>
            <p:cNvCxnSpPr/>
            <p:nvPr/>
          </p:nvCxnSpPr>
          <p:spPr>
            <a:xfrm flipV="1">
              <a:off x="7702849" y="1827420"/>
              <a:ext cx="0" cy="204723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92" name="Группа 191"/>
            <p:cNvGrpSpPr/>
            <p:nvPr/>
          </p:nvGrpSpPr>
          <p:grpSpPr>
            <a:xfrm rot="5400000">
              <a:off x="7069687" y="1650414"/>
              <a:ext cx="168969" cy="158634"/>
              <a:chOff x="2141098" y="1556797"/>
              <a:chExt cx="121012" cy="203296"/>
            </a:xfrm>
          </p:grpSpPr>
          <p:sp>
            <p:nvSpPr>
              <p:cNvPr id="275" name="Равнобедренный треугольник 274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6" name="Равнобедренный треугольник 275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3" name="Группа 192"/>
            <p:cNvGrpSpPr/>
            <p:nvPr/>
          </p:nvGrpSpPr>
          <p:grpSpPr>
            <a:xfrm rot="5400000">
              <a:off x="8106517" y="1659810"/>
              <a:ext cx="168969" cy="152767"/>
              <a:chOff x="2141098" y="1556797"/>
              <a:chExt cx="121012" cy="203296"/>
            </a:xfrm>
          </p:grpSpPr>
          <p:sp>
            <p:nvSpPr>
              <p:cNvPr id="273" name="Равнобедренный треугольник 272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4" name="Равнобедренный треугольник 273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4" name="Группа 193"/>
            <p:cNvGrpSpPr/>
            <p:nvPr/>
          </p:nvGrpSpPr>
          <p:grpSpPr>
            <a:xfrm>
              <a:off x="7584186" y="1311433"/>
              <a:ext cx="168969" cy="152767"/>
              <a:chOff x="2141098" y="1556797"/>
              <a:chExt cx="121012" cy="203296"/>
            </a:xfrm>
          </p:grpSpPr>
          <p:sp>
            <p:nvSpPr>
              <p:cNvPr id="271" name="Равнобедренный треугольник 270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2" name="Равнобедренный треугольник 271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95" name="Прямая соединительная линия 194"/>
            <p:cNvCxnSpPr>
              <a:stCxn id="272" idx="4"/>
            </p:cNvCxnSpPr>
            <p:nvPr/>
          </p:nvCxnSpPr>
          <p:spPr>
            <a:xfrm flipV="1">
              <a:off x="7590649" y="790084"/>
              <a:ext cx="0" cy="52134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/>
            <p:cNvCxnSpPr/>
            <p:nvPr/>
          </p:nvCxnSpPr>
          <p:spPr>
            <a:xfrm flipV="1">
              <a:off x="7762393" y="1140604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Прямая соединительная линия 196"/>
            <p:cNvCxnSpPr/>
            <p:nvPr/>
          </p:nvCxnSpPr>
          <p:spPr>
            <a:xfrm flipV="1">
              <a:off x="7762393" y="790084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98" name="Группа 197"/>
            <p:cNvGrpSpPr/>
            <p:nvPr/>
          </p:nvGrpSpPr>
          <p:grpSpPr>
            <a:xfrm>
              <a:off x="7590649" y="629722"/>
              <a:ext cx="168969" cy="152767"/>
              <a:chOff x="2141098" y="1556797"/>
              <a:chExt cx="121012" cy="203296"/>
            </a:xfrm>
          </p:grpSpPr>
          <p:sp>
            <p:nvSpPr>
              <p:cNvPr id="269" name="Равнобедренный треугольник 268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0" name="Равнобедренный треугольник 269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99" name="Прямая соединительная линия 198"/>
            <p:cNvCxnSpPr/>
            <p:nvPr/>
          </p:nvCxnSpPr>
          <p:spPr>
            <a:xfrm>
              <a:off x="7755241" y="964104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Прямая соединительная линия 199"/>
            <p:cNvCxnSpPr/>
            <p:nvPr/>
          </p:nvCxnSpPr>
          <p:spPr>
            <a:xfrm>
              <a:off x="7751151" y="1140604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01" name="Группа 200"/>
            <p:cNvGrpSpPr/>
            <p:nvPr/>
          </p:nvGrpSpPr>
          <p:grpSpPr>
            <a:xfrm rot="5400000">
              <a:off x="8097433" y="978670"/>
              <a:ext cx="168969" cy="152767"/>
              <a:chOff x="2141098" y="1556797"/>
              <a:chExt cx="121012" cy="203296"/>
            </a:xfrm>
          </p:grpSpPr>
          <p:sp>
            <p:nvSpPr>
              <p:cNvPr id="267" name="Равнобедренный треугольник 266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8" name="Равнобедренный треугольник 267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02" name="Прямая соединительная линия 201"/>
            <p:cNvCxnSpPr/>
            <p:nvPr/>
          </p:nvCxnSpPr>
          <p:spPr>
            <a:xfrm>
              <a:off x="8258302" y="960914"/>
              <a:ext cx="51962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Прямая соединительная линия 202"/>
            <p:cNvCxnSpPr/>
            <p:nvPr/>
          </p:nvCxnSpPr>
          <p:spPr>
            <a:xfrm>
              <a:off x="8267386" y="1136885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/>
            <p:cNvCxnSpPr/>
            <p:nvPr/>
          </p:nvCxnSpPr>
          <p:spPr>
            <a:xfrm flipV="1">
              <a:off x="8777925" y="960914"/>
              <a:ext cx="0" cy="68433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Прямая соединительная линия 204"/>
            <p:cNvCxnSpPr/>
            <p:nvPr/>
          </p:nvCxnSpPr>
          <p:spPr>
            <a:xfrm flipV="1">
              <a:off x="8613871" y="1133075"/>
              <a:ext cx="0" cy="5250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Прямая соединительная линия 205"/>
            <p:cNvCxnSpPr/>
            <p:nvPr/>
          </p:nvCxnSpPr>
          <p:spPr>
            <a:xfrm>
              <a:off x="8275723" y="1651708"/>
              <a:ext cx="33814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Прямая соединительная линия 206"/>
            <p:cNvCxnSpPr/>
            <p:nvPr/>
          </p:nvCxnSpPr>
          <p:spPr>
            <a:xfrm>
              <a:off x="8275723" y="1825053"/>
              <a:ext cx="117276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Прямая соединительная линия 207"/>
            <p:cNvCxnSpPr/>
            <p:nvPr/>
          </p:nvCxnSpPr>
          <p:spPr>
            <a:xfrm>
              <a:off x="8777925" y="1651708"/>
              <a:ext cx="67056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Прямая со стрелкой 208"/>
            <p:cNvCxnSpPr/>
            <p:nvPr/>
          </p:nvCxnSpPr>
          <p:spPr>
            <a:xfrm>
              <a:off x="7743474" y="1050758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0" name="Прямая со стрелкой 209"/>
            <p:cNvCxnSpPr/>
            <p:nvPr/>
          </p:nvCxnSpPr>
          <p:spPr>
            <a:xfrm>
              <a:off x="8361765" y="1050758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1" name="Прямая со стрелкой 210"/>
            <p:cNvCxnSpPr/>
            <p:nvPr/>
          </p:nvCxnSpPr>
          <p:spPr>
            <a:xfrm>
              <a:off x="8868495" y="1774658"/>
              <a:ext cx="423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2" name="Прямая со стрелкой 211"/>
            <p:cNvCxnSpPr/>
            <p:nvPr/>
          </p:nvCxnSpPr>
          <p:spPr>
            <a:xfrm>
              <a:off x="8862104" y="1713184"/>
              <a:ext cx="430173" cy="0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5" name="Прямая со стрелкой 214"/>
            <p:cNvCxnSpPr/>
            <p:nvPr/>
          </p:nvCxnSpPr>
          <p:spPr>
            <a:xfrm rot="10800000">
              <a:off x="7934780" y="522111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6" name="Прямая со стрелкой 215"/>
            <p:cNvCxnSpPr/>
            <p:nvPr/>
          </p:nvCxnSpPr>
          <p:spPr>
            <a:xfrm rot="10800000">
              <a:off x="7928342" y="488202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7" name="Прямая со стрелкой 216"/>
            <p:cNvCxnSpPr/>
            <p:nvPr/>
          </p:nvCxnSpPr>
          <p:spPr>
            <a:xfrm rot="10800000">
              <a:off x="7928342" y="432195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8" name="TextBox 217"/>
            <p:cNvSpPr txBox="1"/>
            <p:nvPr/>
          </p:nvSpPr>
          <p:spPr>
            <a:xfrm>
              <a:off x="8399672" y="4115025"/>
              <a:ext cx="876414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ЭЦН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8404233" y="4674629"/>
              <a:ext cx="1688859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Сепаратор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8442454" y="5012652"/>
              <a:ext cx="1642672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Двигатель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221" name="Прямая соединительная линия 220"/>
            <p:cNvCxnSpPr/>
            <p:nvPr/>
          </p:nvCxnSpPr>
          <p:spPr>
            <a:xfrm flipV="1">
              <a:off x="8442533" y="1651709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Прямая соединительная линия 221"/>
            <p:cNvCxnSpPr/>
            <p:nvPr/>
          </p:nvCxnSpPr>
          <p:spPr>
            <a:xfrm flipV="1">
              <a:off x="8442533" y="1769057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Прямая соединительная линия 222"/>
            <p:cNvCxnSpPr/>
            <p:nvPr/>
          </p:nvCxnSpPr>
          <p:spPr>
            <a:xfrm flipV="1">
              <a:off x="8480633" y="1687807"/>
              <a:ext cx="0" cy="1038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Прямая соединительная линия 223"/>
            <p:cNvCxnSpPr/>
            <p:nvPr/>
          </p:nvCxnSpPr>
          <p:spPr>
            <a:xfrm>
              <a:off x="8437396" y="1739425"/>
              <a:ext cx="43237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5" name="Прямая соединительная линия 224"/>
            <p:cNvCxnSpPr/>
            <p:nvPr/>
          </p:nvCxnSpPr>
          <p:spPr>
            <a:xfrm flipV="1">
              <a:off x="7981411" y="1576849"/>
              <a:ext cx="0" cy="7252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6" name="Овал 225"/>
            <p:cNvSpPr/>
            <p:nvPr/>
          </p:nvSpPr>
          <p:spPr>
            <a:xfrm>
              <a:off x="7823733" y="1266131"/>
              <a:ext cx="306782" cy="306782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27" name="Прямая со стрелкой 226"/>
            <p:cNvCxnSpPr/>
            <p:nvPr/>
          </p:nvCxnSpPr>
          <p:spPr>
            <a:xfrm rot="-5400000" flipV="1">
              <a:off x="7919786" y="1353259"/>
              <a:ext cx="125135" cy="125135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/>
            <p:cNvSpPr txBox="1"/>
            <p:nvPr/>
          </p:nvSpPr>
          <p:spPr>
            <a:xfrm>
              <a:off x="8089085" y="1203773"/>
              <a:ext cx="573688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accent5"/>
                  </a:solidFill>
                  <a:latin typeface="Candara" panose="020E0502030303020204" pitchFamily="34" charset="0"/>
                </a:rPr>
                <a:t>1</a:t>
              </a:r>
              <a:r>
                <a:rPr lang="ru-RU" dirty="0" smtClean="0">
                  <a:solidFill>
                    <a:schemeClr val="accent5"/>
                  </a:solidFill>
                  <a:latin typeface="Candara" panose="020E0502030303020204" pitchFamily="34" charset="0"/>
                </a:rPr>
                <a:t>0</a:t>
              </a:r>
              <a:endParaRPr lang="ru-RU" dirty="0">
                <a:solidFill>
                  <a:schemeClr val="accent5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9272430" y="1202844"/>
              <a:ext cx="573688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7786894" y="191426"/>
              <a:ext cx="573688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cxnSp>
          <p:nvCxnSpPr>
            <p:cNvPr id="231" name="Прямая соединительная линия 230"/>
            <p:cNvCxnSpPr/>
            <p:nvPr/>
          </p:nvCxnSpPr>
          <p:spPr>
            <a:xfrm flipV="1">
              <a:off x="7674629" y="547378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2" name="Овал 231"/>
            <p:cNvSpPr/>
            <p:nvPr/>
          </p:nvSpPr>
          <p:spPr>
            <a:xfrm>
              <a:off x="7516951" y="236660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3" name="Прямая со стрелкой 232"/>
            <p:cNvCxnSpPr/>
            <p:nvPr/>
          </p:nvCxnSpPr>
          <p:spPr>
            <a:xfrm flipV="1">
              <a:off x="7619516" y="334018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Прямая соединительная линия 233"/>
            <p:cNvCxnSpPr/>
            <p:nvPr/>
          </p:nvCxnSpPr>
          <p:spPr>
            <a:xfrm flipV="1">
              <a:off x="9162311" y="1579897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5" name="Овал 234"/>
            <p:cNvSpPr/>
            <p:nvPr/>
          </p:nvSpPr>
          <p:spPr>
            <a:xfrm>
              <a:off x="9004633" y="1269179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6" name="Прямая со стрелкой 235"/>
            <p:cNvCxnSpPr/>
            <p:nvPr/>
          </p:nvCxnSpPr>
          <p:spPr>
            <a:xfrm flipV="1">
              <a:off x="9107198" y="1366537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Прямая со стрелкой 236"/>
            <p:cNvCxnSpPr/>
            <p:nvPr/>
          </p:nvCxnSpPr>
          <p:spPr>
            <a:xfrm>
              <a:off x="7248933" y="5582475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8" name="Прямая со стрелкой 237"/>
            <p:cNvCxnSpPr/>
            <p:nvPr/>
          </p:nvCxnSpPr>
          <p:spPr>
            <a:xfrm>
              <a:off x="7249595" y="5664292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9" name="Прямая со стрелкой 238"/>
            <p:cNvCxnSpPr/>
            <p:nvPr/>
          </p:nvCxnSpPr>
          <p:spPr>
            <a:xfrm rot="10800000">
              <a:off x="7780475" y="5582475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0" name="Прямая со стрелкой 239"/>
            <p:cNvCxnSpPr/>
            <p:nvPr/>
          </p:nvCxnSpPr>
          <p:spPr>
            <a:xfrm rot="10800000">
              <a:off x="7786895" y="5665117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41" name="Прямоугольник 240"/>
            <p:cNvSpPr/>
            <p:nvPr/>
          </p:nvSpPr>
          <p:spPr>
            <a:xfrm>
              <a:off x="7577169" y="2571980"/>
              <a:ext cx="186345" cy="65391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2" name="Прямоугольник 241"/>
            <p:cNvSpPr/>
            <p:nvPr/>
          </p:nvSpPr>
          <p:spPr>
            <a:xfrm>
              <a:off x="7577132" y="2312234"/>
              <a:ext cx="186345" cy="259746"/>
            </a:xfrm>
            <a:prstGeom prst="rect">
              <a:avLst/>
            </a:prstGeom>
            <a:noFill/>
            <a:ln w="19050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43" name="Прямая соединительная линия 242"/>
            <p:cNvCxnSpPr>
              <a:endCxn id="271" idx="2"/>
            </p:cNvCxnSpPr>
            <p:nvPr/>
          </p:nvCxnSpPr>
          <p:spPr>
            <a:xfrm flipV="1">
              <a:off x="7580257" y="1464200"/>
              <a:ext cx="3929" cy="86490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4" name="Прямая соединительная линия 243"/>
            <p:cNvCxnSpPr/>
            <p:nvPr/>
          </p:nvCxnSpPr>
          <p:spPr>
            <a:xfrm flipV="1">
              <a:off x="7759602" y="1460238"/>
              <a:ext cx="3929" cy="86490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5" name="Овал 244"/>
            <p:cNvSpPr/>
            <p:nvPr/>
          </p:nvSpPr>
          <p:spPr>
            <a:xfrm>
              <a:off x="7494605" y="1963161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6" name="Овал 245"/>
            <p:cNvSpPr/>
            <p:nvPr/>
          </p:nvSpPr>
          <p:spPr>
            <a:xfrm>
              <a:off x="7438552" y="205433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Овал 246"/>
            <p:cNvSpPr/>
            <p:nvPr/>
          </p:nvSpPr>
          <p:spPr>
            <a:xfrm>
              <a:off x="7494999" y="212291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8" name="Овал 247"/>
            <p:cNvSpPr/>
            <p:nvPr/>
          </p:nvSpPr>
          <p:spPr>
            <a:xfrm>
              <a:off x="7433941" y="2179060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9" name="Овал 248"/>
            <p:cNvSpPr/>
            <p:nvPr/>
          </p:nvSpPr>
          <p:spPr>
            <a:xfrm>
              <a:off x="7490798" y="2243588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0" name="Овал 249"/>
            <p:cNvSpPr/>
            <p:nvPr/>
          </p:nvSpPr>
          <p:spPr>
            <a:xfrm>
              <a:off x="7438552" y="2308116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1" name="Овал 250"/>
            <p:cNvSpPr/>
            <p:nvPr/>
          </p:nvSpPr>
          <p:spPr>
            <a:xfrm>
              <a:off x="7502604" y="2351537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2" name="Овал 251"/>
            <p:cNvSpPr/>
            <p:nvPr/>
          </p:nvSpPr>
          <p:spPr>
            <a:xfrm>
              <a:off x="7828872" y="1959451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3" name="Овал 252"/>
            <p:cNvSpPr/>
            <p:nvPr/>
          </p:nvSpPr>
          <p:spPr>
            <a:xfrm>
              <a:off x="7772819" y="205062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4" name="Овал 253"/>
            <p:cNvSpPr/>
            <p:nvPr/>
          </p:nvSpPr>
          <p:spPr>
            <a:xfrm>
              <a:off x="7829266" y="211920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5" name="Овал 254"/>
            <p:cNvSpPr/>
            <p:nvPr/>
          </p:nvSpPr>
          <p:spPr>
            <a:xfrm>
              <a:off x="7768208" y="2175350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6" name="Овал 255"/>
            <p:cNvSpPr/>
            <p:nvPr/>
          </p:nvSpPr>
          <p:spPr>
            <a:xfrm>
              <a:off x="7825065" y="2239878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7" name="Овал 256"/>
            <p:cNvSpPr/>
            <p:nvPr/>
          </p:nvSpPr>
          <p:spPr>
            <a:xfrm>
              <a:off x="7772819" y="2304406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8" name="Овал 257"/>
            <p:cNvSpPr/>
            <p:nvPr/>
          </p:nvSpPr>
          <p:spPr>
            <a:xfrm>
              <a:off x="7836871" y="2347827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9" name="Прямая со стрелкой 258"/>
            <p:cNvCxnSpPr/>
            <p:nvPr/>
          </p:nvCxnSpPr>
          <p:spPr>
            <a:xfrm rot="10800000">
              <a:off x="7979393" y="249025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0" name="TextBox 259"/>
            <p:cNvSpPr txBox="1"/>
            <p:nvPr/>
          </p:nvSpPr>
          <p:spPr>
            <a:xfrm>
              <a:off x="8480297" y="2098589"/>
              <a:ext cx="1805480" cy="850497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Струйный насос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263" name="Прямая соединительная линия 262"/>
            <p:cNvCxnSpPr/>
            <p:nvPr/>
          </p:nvCxnSpPr>
          <p:spPr>
            <a:xfrm>
              <a:off x="7423973" y="2417821"/>
              <a:ext cx="14349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/>
            <p:cNvCxnSpPr/>
            <p:nvPr/>
          </p:nvCxnSpPr>
          <p:spPr>
            <a:xfrm>
              <a:off x="7763477" y="2416407"/>
              <a:ext cx="14349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/>
          <p:cNvSpPr/>
          <p:nvPr/>
        </p:nvSpPr>
        <p:spPr>
          <a:xfrm>
            <a:off x="271697" y="711418"/>
            <a:ext cx="58929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>
                <a:latin typeface="Candara" panose="020E0502030303020204" pitchFamily="34" charset="0"/>
              </a:rPr>
              <a:t>Погружная насосно-</a:t>
            </a:r>
            <a:r>
              <a:rPr lang="ru-RU" sz="2000" b="1" u="sng" dirty="0" err="1">
                <a:latin typeface="Candara" panose="020E0502030303020204" pitchFamily="34" charset="0"/>
              </a:rPr>
              <a:t>эжекторная</a:t>
            </a:r>
            <a:r>
              <a:rPr lang="ru-RU" sz="2000" b="1" u="sng" dirty="0">
                <a:latin typeface="Candara" panose="020E0502030303020204" pitchFamily="34" charset="0"/>
              </a:rPr>
              <a:t> система «Тандем»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88949" y="1243580"/>
            <a:ext cx="57735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Снижение противодавления на продуктивный пласт в работающей скважине, что позволяет увеличить добычу нефти из скважин, находящихся на удалении от пункта сбора скважинной продукции.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77" name="Прямоугольник 276"/>
          <p:cNvSpPr/>
          <p:nvPr/>
        </p:nvSpPr>
        <p:spPr>
          <a:xfrm>
            <a:off x="1962003" y="6013656"/>
            <a:ext cx="1727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ndara" panose="020E0502030303020204" pitchFamily="34" charset="0"/>
              </a:rPr>
              <a:t>Патент 2295631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8402389" y="943398"/>
            <a:ext cx="1335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Для чего?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7851491" y="2848470"/>
            <a:ext cx="242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Промысловый опыт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9689" y="3262000"/>
            <a:ext cx="5669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Candara" panose="020E0502030303020204" pitchFamily="34" charset="0"/>
              </a:rPr>
              <a:t>Гаршинское</a:t>
            </a:r>
            <a:r>
              <a:rPr lang="ru-RU" dirty="0" smtClean="0">
                <a:latin typeface="Candara" panose="020E0502030303020204" pitchFamily="34" charset="0"/>
              </a:rPr>
              <a:t> месторождение (Оренбургская область)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5452" y="4513717"/>
            <a:ext cx="1121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ndara" panose="020E0502030303020204" pitchFamily="34" charset="0"/>
              </a:rPr>
              <a:t>№</a:t>
            </a:r>
            <a:r>
              <a:rPr lang="en-US" b="1" dirty="0" smtClean="0">
                <a:latin typeface="Candara" panose="020E0502030303020204" pitchFamily="34" charset="0"/>
              </a:rPr>
              <a:t>762</a:t>
            </a:r>
            <a:endParaRPr lang="ru-RU" b="1" dirty="0">
              <a:latin typeface="Candara" panose="020E0502030303020204" pitchFamily="34" charset="0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6182189" y="5375507"/>
            <a:ext cx="1121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andara" panose="020E0502030303020204" pitchFamily="34" charset="0"/>
              </a:rPr>
              <a:t>№841</a:t>
            </a:r>
            <a:endParaRPr lang="ru-RU" b="1" dirty="0">
              <a:latin typeface="Candara" panose="020E0502030303020204" pitchFamily="34" charset="0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7804800" y="3623422"/>
            <a:ext cx="509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До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10582203" y="3631911"/>
            <a:ext cx="1011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После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7374819" y="4021769"/>
            <a:ext cx="69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 panose="020E0502030303020204" pitchFamily="34" charset="0"/>
              </a:rPr>
              <a:t>Q</a:t>
            </a:r>
            <a:r>
              <a:rPr lang="ru-RU" dirty="0" smtClean="0">
                <a:latin typeface="Candara" panose="020E0502030303020204" pitchFamily="34" charset="0"/>
              </a:rPr>
              <a:t>ж*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8142893" y="4021769"/>
            <a:ext cx="601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 panose="020E0502030303020204" pitchFamily="34" charset="0"/>
              </a:rPr>
              <a:t>Q</a:t>
            </a:r>
            <a:r>
              <a:rPr lang="ru-RU" dirty="0" smtClean="0">
                <a:latin typeface="Candara" panose="020E0502030303020204" pitchFamily="34" charset="0"/>
              </a:rPr>
              <a:t>н*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10304695" y="3986769"/>
            <a:ext cx="64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 panose="020E0502030303020204" pitchFamily="34" charset="0"/>
              </a:rPr>
              <a:t>Q</a:t>
            </a:r>
            <a:r>
              <a:rPr lang="ru-RU" dirty="0" smtClean="0">
                <a:latin typeface="Candara" panose="020E0502030303020204" pitchFamily="34" charset="0"/>
              </a:rPr>
              <a:t>ж*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1159818" y="4024636"/>
            <a:ext cx="63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 panose="020E0502030303020204" pitchFamily="34" charset="0"/>
              </a:rPr>
              <a:t>Q</a:t>
            </a:r>
            <a:r>
              <a:rPr lang="ru-RU" dirty="0" smtClean="0">
                <a:latin typeface="Candara" panose="020E0502030303020204" pitchFamily="34" charset="0"/>
              </a:rPr>
              <a:t>н*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7422880" y="4513584"/>
            <a:ext cx="50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22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10304695" y="4522073"/>
            <a:ext cx="707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45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8210275" y="4513584"/>
            <a:ext cx="50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16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11159818" y="4516290"/>
            <a:ext cx="50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31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299" name="TextBox 298"/>
          <p:cNvSpPr txBox="1"/>
          <p:nvPr/>
        </p:nvSpPr>
        <p:spPr>
          <a:xfrm>
            <a:off x="7422880" y="5372968"/>
            <a:ext cx="50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12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300" name="TextBox 299"/>
          <p:cNvSpPr txBox="1"/>
          <p:nvPr/>
        </p:nvSpPr>
        <p:spPr>
          <a:xfrm>
            <a:off x="10304695" y="5381457"/>
            <a:ext cx="712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39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8210275" y="5372968"/>
            <a:ext cx="50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6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302" name="TextBox 301"/>
          <p:cNvSpPr txBox="1"/>
          <p:nvPr/>
        </p:nvSpPr>
        <p:spPr>
          <a:xfrm>
            <a:off x="11159818" y="5376942"/>
            <a:ext cx="50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22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54348" y="4362571"/>
            <a:ext cx="1418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+100%</a:t>
            </a:r>
            <a:endParaRPr lang="ru-RU" sz="3200" dirty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8954347" y="5187600"/>
            <a:ext cx="1418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+200%</a:t>
            </a:r>
            <a:endParaRPr lang="ru-RU" sz="3200" dirty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  <p:cxnSp>
        <p:nvCxnSpPr>
          <p:cNvPr id="304" name="Прямая соединительная линия 303"/>
          <p:cNvCxnSpPr/>
          <p:nvPr/>
        </p:nvCxnSpPr>
        <p:spPr>
          <a:xfrm flipH="1">
            <a:off x="6096000" y="4426091"/>
            <a:ext cx="5803374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Прямая соединительная линия 304"/>
          <p:cNvCxnSpPr/>
          <p:nvPr/>
        </p:nvCxnSpPr>
        <p:spPr>
          <a:xfrm>
            <a:off x="6088949" y="5070027"/>
            <a:ext cx="58104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1" name="TextBox 260"/>
          <p:cNvSpPr txBox="1"/>
          <p:nvPr/>
        </p:nvSpPr>
        <p:spPr>
          <a:xfrm>
            <a:off x="6182189" y="6131435"/>
            <a:ext cx="4047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Candara" panose="020E0502030303020204" pitchFamily="34" charset="0"/>
              </a:rPr>
              <a:t>* - единицы измерения м</a:t>
            </a:r>
            <a:r>
              <a:rPr lang="ru-RU" sz="2000" i="1" baseline="30000" dirty="0" smtClean="0">
                <a:latin typeface="Candara" panose="020E0502030303020204" pitchFamily="34" charset="0"/>
              </a:rPr>
              <a:t>3</a:t>
            </a:r>
            <a:r>
              <a:rPr lang="en-US" sz="2000" i="1" dirty="0" smtClean="0">
                <a:latin typeface="Candara" panose="020E0502030303020204" pitchFamily="34" charset="0"/>
              </a:rPr>
              <a:t>/</a:t>
            </a:r>
            <a:r>
              <a:rPr lang="ru-RU" sz="2000" i="1" dirty="0" err="1" smtClean="0">
                <a:latin typeface="Candara" panose="020E0502030303020204" pitchFamily="34" charset="0"/>
              </a:rPr>
              <a:t>сут</a:t>
            </a:r>
            <a:endParaRPr lang="ru-RU" sz="2000" i="1" dirty="0">
              <a:latin typeface="Candara" panose="020E0502030303020204" pitchFamily="34" charset="0"/>
            </a:endParaRPr>
          </a:p>
        </p:txBody>
      </p:sp>
      <p:cxnSp>
        <p:nvCxnSpPr>
          <p:cNvPr id="306" name="Прямая соединительная линия 305"/>
          <p:cNvCxnSpPr/>
          <p:nvPr/>
        </p:nvCxnSpPr>
        <p:spPr>
          <a:xfrm>
            <a:off x="6096000" y="5860223"/>
            <a:ext cx="58104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07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59636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23944"/>
            <a:ext cx="11425306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ГИПОТЕЗА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1376" y="653148"/>
            <a:ext cx="2365342" cy="2365342"/>
          </a:xfrm>
          <a:prstGeom prst="rect">
            <a:avLst/>
          </a:prstGeom>
        </p:spPr>
      </p:pic>
      <p:cxnSp>
        <p:nvCxnSpPr>
          <p:cNvPr id="50" name="Прямая соединительная линия 49"/>
          <p:cNvCxnSpPr/>
          <p:nvPr/>
        </p:nvCxnSpPr>
        <p:spPr>
          <a:xfrm>
            <a:off x="591419" y="2760180"/>
            <a:ext cx="2215299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5246991" y="2740093"/>
            <a:ext cx="2215299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28091" y="2757055"/>
            <a:ext cx="3066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Одновременно раздельная эксплуатация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683131" y="2841406"/>
            <a:ext cx="1461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Сеть сбора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14133" y="800554"/>
            <a:ext cx="1838227" cy="18382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7436" y="3612674"/>
            <a:ext cx="2967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эжекторов в скважине, </a:t>
            </a:r>
            <a:r>
              <a:rPr lang="ru-RU" sz="2000" b="1" dirty="0" smtClean="0">
                <a:latin typeface="Candara" panose="020E0502030303020204" pitchFamily="34" charset="0"/>
              </a:rPr>
              <a:t>НО</a:t>
            </a:r>
            <a:r>
              <a:rPr lang="ru-RU" sz="2000" dirty="0" smtClean="0">
                <a:latin typeface="Candara" panose="020E0502030303020204" pitchFamily="34" charset="0"/>
              </a:rPr>
              <a:t> только на нефтяных месторождениях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81817" y="3612674"/>
            <a:ext cx="2967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эжекторов </a:t>
            </a:r>
            <a:r>
              <a:rPr lang="ru-RU" sz="2000" b="1" dirty="0" smtClean="0">
                <a:latin typeface="Candara" panose="020E0502030303020204" pitchFamily="34" charset="0"/>
              </a:rPr>
              <a:t>на устье</a:t>
            </a:r>
            <a:r>
              <a:rPr lang="ru-RU" sz="2000" dirty="0" smtClean="0">
                <a:latin typeface="Candara" panose="020E0502030303020204" pitchFamily="34" charset="0"/>
              </a:rPr>
              <a:t> с целью повышения разработки ННГ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1180" y="2198653"/>
            <a:ext cx="1414021" cy="14140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64080" y="2170744"/>
            <a:ext cx="1384955" cy="13849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040156" y="545113"/>
            <a:ext cx="3040378" cy="304037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250440" y="3018490"/>
            <a:ext cx="26994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Разработка ННГ и ВНГ одновременно с помощью ГЭ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378" y="5410179"/>
            <a:ext cx="885479" cy="88547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>
            <a:off x="1726117" y="6295658"/>
            <a:ext cx="845483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59279" y="5704392"/>
            <a:ext cx="7865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Опыт применения эжектора в газовой скважин не был обнаружен</a:t>
            </a:r>
          </a:p>
        </p:txBody>
      </p:sp>
    </p:spTree>
    <p:extLst>
      <p:ext uri="{BB962C8B-B14F-4D97-AF65-F5344CB8AC3E}">
        <p14:creationId xmlns:p14="http://schemas.microsoft.com/office/powerpoint/2010/main" val="35052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37739" y="6165283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26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5A2BA-2A58-B7DA-1F68-B71562446D57}"/>
              </a:ext>
            </a:extLst>
          </p:cNvPr>
          <p:cNvSpPr txBox="1"/>
          <p:nvPr/>
        </p:nvSpPr>
        <p:spPr>
          <a:xfrm>
            <a:off x="1373839" y="3776543"/>
            <a:ext cx="2385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низконапорным газом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6E985F9-0004-21F0-4B5A-2FC669CB4FA0}"/>
              </a:ext>
            </a:extLst>
          </p:cNvPr>
          <p:cNvSpPr txBox="1"/>
          <p:nvPr/>
        </p:nvSpPr>
        <p:spPr>
          <a:xfrm>
            <a:off x="1215512" y="2655489"/>
            <a:ext cx="176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у = 1,0-1,2 МПа 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7ACECA-9D1E-F18E-0967-EA264D438E29}"/>
              </a:ext>
            </a:extLst>
          </p:cNvPr>
          <p:cNvSpPr txBox="1"/>
          <p:nvPr/>
        </p:nvSpPr>
        <p:spPr>
          <a:xfrm>
            <a:off x="1619432" y="5896231"/>
            <a:ext cx="2666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высоконапорным газом</a:t>
            </a:r>
          </a:p>
        </p:txBody>
      </p:sp>
      <p:cxnSp>
        <p:nvCxnSpPr>
          <p:cNvPr id="167" name="Прямая соединительная линия 166">
            <a:extLst>
              <a:ext uri="{FF2B5EF4-FFF2-40B4-BE49-F238E27FC236}">
                <a16:creationId xmlns:a16="http://schemas.microsoft.com/office/drawing/2014/main" id="{AAE52C4E-05CA-DC29-803D-2F7AA29A966F}"/>
              </a:ext>
            </a:extLst>
          </p:cNvPr>
          <p:cNvCxnSpPr>
            <a:cxnSpLocks/>
          </p:cNvCxnSpPr>
          <p:nvPr/>
        </p:nvCxnSpPr>
        <p:spPr>
          <a:xfrm>
            <a:off x="4399424" y="1204601"/>
            <a:ext cx="0" cy="512443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B5F161F-1423-C55A-A7B6-33334CEF4FE3}"/>
              </a:ext>
            </a:extLst>
          </p:cNvPr>
          <p:cNvGrpSpPr/>
          <p:nvPr/>
        </p:nvGrpSpPr>
        <p:grpSpPr>
          <a:xfrm>
            <a:off x="775541" y="1404240"/>
            <a:ext cx="975770" cy="1293217"/>
            <a:chOff x="2854324" y="2181859"/>
            <a:chExt cx="781053" cy="873760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964C0B58-6CFC-F95D-55C3-A2BD9A853DC1}"/>
                </a:ext>
              </a:extLst>
            </p:cNvPr>
            <p:cNvCxnSpPr/>
            <p:nvPr/>
          </p:nvCxnSpPr>
          <p:spPr>
            <a:xfrm flipH="1">
              <a:off x="3106737" y="2183437"/>
              <a:ext cx="139700" cy="812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9D2DF74D-CD31-79BA-AAFE-177752A8B35E}"/>
                </a:ext>
              </a:extLst>
            </p:cNvPr>
            <p:cNvCxnSpPr/>
            <p:nvPr/>
          </p:nvCxnSpPr>
          <p:spPr>
            <a:xfrm>
              <a:off x="3244850" y="2181859"/>
              <a:ext cx="127000" cy="841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Скругленный прямоугольник 26">
              <a:extLst>
                <a:ext uri="{FF2B5EF4-FFF2-40B4-BE49-F238E27FC236}">
                  <a16:creationId xmlns:a16="http://schemas.microsoft.com/office/drawing/2014/main" id="{860DF127-1E7E-BEE9-B1F5-A6AFC60C8E77}"/>
                </a:ext>
              </a:extLst>
            </p:cNvPr>
            <p:cNvSpPr/>
            <p:nvPr/>
          </p:nvSpPr>
          <p:spPr>
            <a:xfrm>
              <a:off x="2854324" y="3009900"/>
              <a:ext cx="781053" cy="45719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7CEF6B03-3555-DF6B-E704-727E2CEE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166867" y="2654843"/>
              <a:ext cx="163014" cy="915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7C844B76-29B8-F294-542D-E7916C2EB0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999" y="2651125"/>
              <a:ext cx="169664" cy="984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02233F9-4594-F709-C390-D6112410A5D3}"/>
                </a:ext>
              </a:extLst>
            </p:cNvPr>
            <p:cNvSpPr/>
            <p:nvPr/>
          </p:nvSpPr>
          <p:spPr>
            <a:xfrm>
              <a:off x="3096917" y="2811781"/>
              <a:ext cx="306388" cy="45719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Скругленный прямоугольник 30">
              <a:extLst>
                <a:ext uri="{FF2B5EF4-FFF2-40B4-BE49-F238E27FC236}">
                  <a16:creationId xmlns:a16="http://schemas.microsoft.com/office/drawing/2014/main" id="{E8ABC5B0-AEE6-F072-551C-0C231A5A99C2}"/>
                </a:ext>
              </a:extLst>
            </p:cNvPr>
            <p:cNvSpPr/>
            <p:nvPr/>
          </p:nvSpPr>
          <p:spPr>
            <a:xfrm>
              <a:off x="3192062" y="2449505"/>
              <a:ext cx="97237" cy="98440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619DC94A-34D0-5DE7-B992-23F6364AA7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1587" y="2372051"/>
              <a:ext cx="75459" cy="606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ECF62413-111D-E4EE-D0FC-97600A20125E}"/>
                </a:ext>
              </a:extLst>
            </p:cNvPr>
            <p:cNvCxnSpPr>
              <a:cxnSpLocks/>
            </p:cNvCxnSpPr>
            <p:nvPr/>
          </p:nvCxnSpPr>
          <p:spPr>
            <a:xfrm>
              <a:off x="3226843" y="2310326"/>
              <a:ext cx="45516" cy="448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B549B51-8894-47DC-1AAB-2002D8811027}"/>
              </a:ext>
            </a:extLst>
          </p:cNvPr>
          <p:cNvCxnSpPr>
            <a:cxnSpLocks/>
          </p:cNvCxnSpPr>
          <p:nvPr/>
        </p:nvCxnSpPr>
        <p:spPr>
          <a:xfrm>
            <a:off x="1407677" y="2496311"/>
            <a:ext cx="2045709" cy="46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Группа 216">
            <a:extLst>
              <a:ext uri="{FF2B5EF4-FFF2-40B4-BE49-F238E27FC236}">
                <a16:creationId xmlns:a16="http://schemas.microsoft.com/office/drawing/2014/main" id="{BE75F052-F0E9-49D1-1FD3-8F32C22C7A0D}"/>
              </a:ext>
            </a:extLst>
          </p:cNvPr>
          <p:cNvGrpSpPr/>
          <p:nvPr/>
        </p:nvGrpSpPr>
        <p:grpSpPr>
          <a:xfrm>
            <a:off x="3368627" y="2235418"/>
            <a:ext cx="815575" cy="575982"/>
            <a:chOff x="2948997" y="2224972"/>
            <a:chExt cx="552325" cy="39006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86D7A6D-057E-9CAC-A780-0338E7A9561E}"/>
                </a:ext>
              </a:extLst>
            </p:cNvPr>
            <p:cNvSpPr/>
            <p:nvPr/>
          </p:nvSpPr>
          <p:spPr>
            <a:xfrm>
              <a:off x="3018910" y="2224972"/>
              <a:ext cx="381982" cy="390068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AF7075-7FF9-B166-AF24-DF9CC74D1C24}"/>
                </a:ext>
              </a:extLst>
            </p:cNvPr>
            <p:cNvSpPr txBox="1"/>
            <p:nvPr/>
          </p:nvSpPr>
          <p:spPr>
            <a:xfrm>
              <a:off x="2948997" y="2291051"/>
              <a:ext cx="552325" cy="229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УКПГ</a:t>
              </a:r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4FA2EDF-C6E7-68D3-EF1E-3DD033E1F68A}"/>
              </a:ext>
            </a:extLst>
          </p:cNvPr>
          <p:cNvSpPr/>
          <p:nvPr/>
        </p:nvSpPr>
        <p:spPr>
          <a:xfrm>
            <a:off x="1190535" y="2697457"/>
            <a:ext cx="97426" cy="21949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Овал 147">
            <a:extLst>
              <a:ext uri="{FF2B5EF4-FFF2-40B4-BE49-F238E27FC236}">
                <a16:creationId xmlns:a16="http://schemas.microsoft.com/office/drawing/2014/main" id="{CCEF4E26-CF64-AA15-C29A-F49113D979D6}"/>
              </a:ext>
            </a:extLst>
          </p:cNvPr>
          <p:cNvSpPr>
            <a:spLocks noChangeAspect="1"/>
          </p:cNvSpPr>
          <p:nvPr/>
        </p:nvSpPr>
        <p:spPr>
          <a:xfrm>
            <a:off x="418212" y="5494793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Овал 148">
            <a:extLst>
              <a:ext uri="{FF2B5EF4-FFF2-40B4-BE49-F238E27FC236}">
                <a16:creationId xmlns:a16="http://schemas.microsoft.com/office/drawing/2014/main" id="{00D44E2B-A772-A407-85AC-D74CD580393A}"/>
              </a:ext>
            </a:extLst>
          </p:cNvPr>
          <p:cNvSpPr>
            <a:spLocks noChangeAspect="1"/>
          </p:cNvSpPr>
          <p:nvPr/>
        </p:nvSpPr>
        <p:spPr>
          <a:xfrm>
            <a:off x="517057" y="5707211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Овал 149">
            <a:extLst>
              <a:ext uri="{FF2B5EF4-FFF2-40B4-BE49-F238E27FC236}">
                <a16:creationId xmlns:a16="http://schemas.microsoft.com/office/drawing/2014/main" id="{2608B782-0BAA-D44F-1506-015EB0C05546}"/>
              </a:ext>
            </a:extLst>
          </p:cNvPr>
          <p:cNvSpPr>
            <a:spLocks noChangeAspect="1"/>
          </p:cNvSpPr>
          <p:nvPr/>
        </p:nvSpPr>
        <p:spPr>
          <a:xfrm>
            <a:off x="918763" y="5654631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1" name="Овал 150">
            <a:extLst>
              <a:ext uri="{FF2B5EF4-FFF2-40B4-BE49-F238E27FC236}">
                <a16:creationId xmlns:a16="http://schemas.microsoft.com/office/drawing/2014/main" id="{DCAE8CE7-5B2D-5306-71C2-B1332C862AAE}"/>
              </a:ext>
            </a:extLst>
          </p:cNvPr>
          <p:cNvSpPr>
            <a:spLocks noChangeAspect="1"/>
          </p:cNvSpPr>
          <p:nvPr/>
        </p:nvSpPr>
        <p:spPr>
          <a:xfrm>
            <a:off x="1396181" y="5753476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Овал 151">
            <a:extLst>
              <a:ext uri="{FF2B5EF4-FFF2-40B4-BE49-F238E27FC236}">
                <a16:creationId xmlns:a16="http://schemas.microsoft.com/office/drawing/2014/main" id="{33E9A85F-AF04-28CB-CDE8-74EB2BE6C7BF}"/>
              </a:ext>
            </a:extLst>
          </p:cNvPr>
          <p:cNvSpPr>
            <a:spLocks noChangeAspect="1"/>
          </p:cNvSpPr>
          <p:nvPr/>
        </p:nvSpPr>
        <p:spPr>
          <a:xfrm rot="12686727">
            <a:off x="1571551" y="5397261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" name="Овал 152">
            <a:extLst>
              <a:ext uri="{FF2B5EF4-FFF2-40B4-BE49-F238E27FC236}">
                <a16:creationId xmlns:a16="http://schemas.microsoft.com/office/drawing/2014/main" id="{31380875-388E-54CD-8197-5D932181D67E}"/>
              </a:ext>
            </a:extLst>
          </p:cNvPr>
          <p:cNvSpPr>
            <a:spLocks noChangeAspect="1"/>
          </p:cNvSpPr>
          <p:nvPr/>
        </p:nvSpPr>
        <p:spPr>
          <a:xfrm rot="12686727">
            <a:off x="1908652" y="5451165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Овал 153">
            <a:extLst>
              <a:ext uri="{FF2B5EF4-FFF2-40B4-BE49-F238E27FC236}">
                <a16:creationId xmlns:a16="http://schemas.microsoft.com/office/drawing/2014/main" id="{0CD5D019-A11B-B3DD-2A78-1FDB06625728}"/>
              </a:ext>
            </a:extLst>
          </p:cNvPr>
          <p:cNvSpPr>
            <a:spLocks noChangeAspect="1"/>
          </p:cNvSpPr>
          <p:nvPr/>
        </p:nvSpPr>
        <p:spPr>
          <a:xfrm>
            <a:off x="1381068" y="5567094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5A8CA3D5-E8F2-B56C-0253-7C5692701489}"/>
              </a:ext>
            </a:extLst>
          </p:cNvPr>
          <p:cNvSpPr>
            <a:spLocks noChangeAspect="1"/>
          </p:cNvSpPr>
          <p:nvPr/>
        </p:nvSpPr>
        <p:spPr>
          <a:xfrm>
            <a:off x="320202" y="4697828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81E2AC84-F05D-1B4A-16C4-992C0AC29D4C}"/>
              </a:ext>
            </a:extLst>
          </p:cNvPr>
          <p:cNvSpPr>
            <a:spLocks noChangeAspect="1"/>
          </p:cNvSpPr>
          <p:nvPr/>
        </p:nvSpPr>
        <p:spPr>
          <a:xfrm>
            <a:off x="560135" y="4757388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DFAC507B-DDD7-4E4D-60BC-F27F8D1B20C8}"/>
              </a:ext>
            </a:extLst>
          </p:cNvPr>
          <p:cNvSpPr>
            <a:spLocks noChangeAspect="1"/>
          </p:cNvSpPr>
          <p:nvPr/>
        </p:nvSpPr>
        <p:spPr>
          <a:xfrm>
            <a:off x="827368" y="4803095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11F77CAD-05C4-607E-2DD2-DC616FE01294}"/>
              </a:ext>
            </a:extLst>
          </p:cNvPr>
          <p:cNvSpPr>
            <a:spLocks noChangeAspect="1"/>
          </p:cNvSpPr>
          <p:nvPr/>
        </p:nvSpPr>
        <p:spPr>
          <a:xfrm>
            <a:off x="646549" y="4964496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AE21AED3-2506-54B0-E3BE-81B3E355CC60}"/>
              </a:ext>
            </a:extLst>
          </p:cNvPr>
          <p:cNvSpPr>
            <a:spLocks noChangeAspect="1"/>
          </p:cNvSpPr>
          <p:nvPr/>
        </p:nvSpPr>
        <p:spPr>
          <a:xfrm>
            <a:off x="1578108" y="4925228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58869D16-A988-3878-8252-334913E8269F}"/>
              </a:ext>
            </a:extLst>
          </p:cNvPr>
          <p:cNvSpPr>
            <a:spLocks noChangeAspect="1"/>
          </p:cNvSpPr>
          <p:nvPr/>
        </p:nvSpPr>
        <p:spPr>
          <a:xfrm>
            <a:off x="352677" y="4940229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48E49E39-EDE7-2FEB-5FDA-28A58472681D}"/>
              </a:ext>
            </a:extLst>
          </p:cNvPr>
          <p:cNvSpPr>
            <a:spLocks noChangeAspect="1"/>
          </p:cNvSpPr>
          <p:nvPr/>
        </p:nvSpPr>
        <p:spPr>
          <a:xfrm>
            <a:off x="1929010" y="4668644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6DAD2B06-D028-3A8B-1E9B-26BE6CC61D1D}"/>
              </a:ext>
            </a:extLst>
          </p:cNvPr>
          <p:cNvSpPr>
            <a:spLocks noChangeAspect="1"/>
          </p:cNvSpPr>
          <p:nvPr/>
        </p:nvSpPr>
        <p:spPr>
          <a:xfrm>
            <a:off x="1463802" y="4658930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B1122134-4E56-C914-419B-DC1315C02048}"/>
              </a:ext>
            </a:extLst>
          </p:cNvPr>
          <p:cNvSpPr>
            <a:spLocks noChangeAspect="1"/>
          </p:cNvSpPr>
          <p:nvPr/>
        </p:nvSpPr>
        <p:spPr>
          <a:xfrm>
            <a:off x="1738065" y="4774961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Овал 168">
            <a:extLst>
              <a:ext uri="{FF2B5EF4-FFF2-40B4-BE49-F238E27FC236}">
                <a16:creationId xmlns:a16="http://schemas.microsoft.com/office/drawing/2014/main" id="{0E3790DC-5E97-E88F-4236-57FF26BDEE9F}"/>
              </a:ext>
            </a:extLst>
          </p:cNvPr>
          <p:cNvSpPr>
            <a:spLocks noChangeAspect="1"/>
          </p:cNvSpPr>
          <p:nvPr/>
        </p:nvSpPr>
        <p:spPr>
          <a:xfrm>
            <a:off x="2100238" y="4836143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Овал 169">
            <a:extLst>
              <a:ext uri="{FF2B5EF4-FFF2-40B4-BE49-F238E27FC236}">
                <a16:creationId xmlns:a16="http://schemas.microsoft.com/office/drawing/2014/main" id="{FD74088A-7BA5-8792-8DB5-A9E7B0A602B5}"/>
              </a:ext>
            </a:extLst>
          </p:cNvPr>
          <p:cNvSpPr>
            <a:spLocks noChangeAspect="1"/>
          </p:cNvSpPr>
          <p:nvPr/>
        </p:nvSpPr>
        <p:spPr>
          <a:xfrm>
            <a:off x="1785265" y="4526797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Овал 170">
            <a:extLst>
              <a:ext uri="{FF2B5EF4-FFF2-40B4-BE49-F238E27FC236}">
                <a16:creationId xmlns:a16="http://schemas.microsoft.com/office/drawing/2014/main" id="{687300E5-9487-34DB-84B4-24912E02E429}"/>
              </a:ext>
            </a:extLst>
          </p:cNvPr>
          <p:cNvSpPr>
            <a:spLocks noChangeAspect="1"/>
          </p:cNvSpPr>
          <p:nvPr/>
        </p:nvSpPr>
        <p:spPr>
          <a:xfrm>
            <a:off x="1332065" y="4859833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Овал 171">
            <a:extLst>
              <a:ext uri="{FF2B5EF4-FFF2-40B4-BE49-F238E27FC236}">
                <a16:creationId xmlns:a16="http://schemas.microsoft.com/office/drawing/2014/main" id="{9928BE0E-7D95-081D-500A-3393B4741035}"/>
              </a:ext>
            </a:extLst>
          </p:cNvPr>
          <p:cNvSpPr>
            <a:spLocks noChangeAspect="1"/>
          </p:cNvSpPr>
          <p:nvPr/>
        </p:nvSpPr>
        <p:spPr>
          <a:xfrm>
            <a:off x="1032101" y="4642355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5" name="Овал 174">
            <a:extLst>
              <a:ext uri="{FF2B5EF4-FFF2-40B4-BE49-F238E27FC236}">
                <a16:creationId xmlns:a16="http://schemas.microsoft.com/office/drawing/2014/main" id="{6D729226-F288-4798-05D0-73CAF199E70C}"/>
              </a:ext>
            </a:extLst>
          </p:cNvPr>
          <p:cNvSpPr>
            <a:spLocks noChangeAspect="1"/>
          </p:cNvSpPr>
          <p:nvPr/>
        </p:nvSpPr>
        <p:spPr>
          <a:xfrm>
            <a:off x="1606105" y="5676997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Овал 175">
            <a:extLst>
              <a:ext uri="{FF2B5EF4-FFF2-40B4-BE49-F238E27FC236}">
                <a16:creationId xmlns:a16="http://schemas.microsoft.com/office/drawing/2014/main" id="{22E6E422-D795-A99D-3267-EC9E47CD193F}"/>
              </a:ext>
            </a:extLst>
          </p:cNvPr>
          <p:cNvSpPr>
            <a:spLocks noChangeAspect="1"/>
          </p:cNvSpPr>
          <p:nvPr/>
        </p:nvSpPr>
        <p:spPr>
          <a:xfrm>
            <a:off x="753061" y="5472901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Овал 176">
            <a:extLst>
              <a:ext uri="{FF2B5EF4-FFF2-40B4-BE49-F238E27FC236}">
                <a16:creationId xmlns:a16="http://schemas.microsoft.com/office/drawing/2014/main" id="{E2E70B6F-BEF4-479B-B96A-18EA5FA6C49D}"/>
              </a:ext>
            </a:extLst>
          </p:cNvPr>
          <p:cNvSpPr>
            <a:spLocks noChangeAspect="1"/>
          </p:cNvSpPr>
          <p:nvPr/>
        </p:nvSpPr>
        <p:spPr>
          <a:xfrm>
            <a:off x="1925340" y="5671767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Овал 177">
            <a:extLst>
              <a:ext uri="{FF2B5EF4-FFF2-40B4-BE49-F238E27FC236}">
                <a16:creationId xmlns:a16="http://schemas.microsoft.com/office/drawing/2014/main" id="{34B97DDC-1FF0-EB5B-D891-DC56D1F0865F}"/>
              </a:ext>
            </a:extLst>
          </p:cNvPr>
          <p:cNvSpPr>
            <a:spLocks noChangeAspect="1"/>
          </p:cNvSpPr>
          <p:nvPr/>
        </p:nvSpPr>
        <p:spPr>
          <a:xfrm>
            <a:off x="1092680" y="5446928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CEDC3AA6-6D19-F105-920A-A55F3D2FE50F}"/>
              </a:ext>
            </a:extLst>
          </p:cNvPr>
          <p:cNvSpPr txBox="1"/>
          <p:nvPr/>
        </p:nvSpPr>
        <p:spPr>
          <a:xfrm>
            <a:off x="5542734" y="2018411"/>
            <a:ext cx="186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у = 13-15 МПа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413072" y="1607834"/>
            <a:ext cx="3307151" cy="4670844"/>
            <a:chOff x="5142122" y="1642438"/>
            <a:chExt cx="2337014" cy="3300674"/>
          </a:xfrm>
        </p:grpSpPr>
        <p:grpSp>
          <p:nvGrpSpPr>
            <p:cNvPr id="184" name="Группа 183">
              <a:extLst>
                <a:ext uri="{FF2B5EF4-FFF2-40B4-BE49-F238E27FC236}">
                  <a16:creationId xmlns:a16="http://schemas.microsoft.com/office/drawing/2014/main" id="{C2417CA4-7855-2629-5783-1140D6ABBF42}"/>
                </a:ext>
              </a:extLst>
            </p:cNvPr>
            <p:cNvGrpSpPr/>
            <p:nvPr/>
          </p:nvGrpSpPr>
          <p:grpSpPr>
            <a:xfrm>
              <a:off x="5145061" y="4415507"/>
              <a:ext cx="1477925" cy="527605"/>
              <a:chOff x="1086535" y="3245318"/>
              <a:chExt cx="1522168" cy="532770"/>
            </a:xfrm>
          </p:grpSpPr>
          <p:cxnSp>
            <p:nvCxnSpPr>
              <p:cNvPr id="185" name="Прямая соединительная линия 184">
                <a:extLst>
                  <a:ext uri="{FF2B5EF4-FFF2-40B4-BE49-F238E27FC236}">
                    <a16:creationId xmlns:a16="http://schemas.microsoft.com/office/drawing/2014/main" id="{684BEFE8-A9F9-B0F7-1F21-4128C5A25F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6535" y="3245318"/>
                <a:ext cx="161423" cy="532770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Прямая соединительная линия 185">
                <a:extLst>
                  <a:ext uri="{FF2B5EF4-FFF2-40B4-BE49-F238E27FC236}">
                    <a16:creationId xmlns:a16="http://schemas.microsoft.com/office/drawing/2014/main" id="{8BFCC9F2-545B-EB9E-F6C9-1A7E41E253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7009" y="3349565"/>
                <a:ext cx="1694" cy="42852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87" name="Рукописный ввод 186">
                    <a:extLst>
                      <a:ext uri="{FF2B5EF4-FFF2-40B4-BE49-F238E27FC236}">
                        <a16:creationId xmlns:a16="http://schemas.microsoft.com/office/drawing/2014/main" id="{7B2DBF72-AD51-9D70-244B-5DABAB0948EE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187" name="Рукописный ввод 186">
                    <a:extLst>
                      <a:ext uri="{FF2B5EF4-FFF2-40B4-BE49-F238E27FC236}">
                        <a16:creationId xmlns:a16="http://schemas.microsoft.com/office/drawing/2014/main" id="{7B2DBF72-AD51-9D70-244B-5DABAB0948EE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1245255" y="3569962"/>
                    <a:ext cx="1367897" cy="212493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8" name="Рукописный ввод 187">
                  <a:extLst>
                    <a:ext uri="{FF2B5EF4-FFF2-40B4-BE49-F238E27FC236}">
                      <a16:creationId xmlns:a16="http://schemas.microsoft.com/office/drawing/2014/main" id="{3AFF428A-6E2A-367A-ACF9-D2CD2BB2348F}"/>
                    </a:ext>
                  </a:extLst>
                </p14:cNvPr>
                <p14:cNvContentPartPr/>
                <p14:nvPr/>
              </p14:nvContentPartPr>
              <p14:xfrm>
                <a:off x="5142122" y="4352975"/>
                <a:ext cx="557163" cy="66464"/>
              </p14:xfrm>
            </p:contentPart>
          </mc:Choice>
          <mc:Fallback xmlns="">
            <p:pic>
              <p:nvPicPr>
                <p:cNvPr id="188" name="Рукописный ввод 187">
                  <a:extLst>
                    <a:ext uri="{FF2B5EF4-FFF2-40B4-BE49-F238E27FC236}">
                      <a16:creationId xmlns:a16="http://schemas.microsoft.com/office/drawing/2014/main" id="{3AFF428A-6E2A-367A-ACF9-D2CD2BB2348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37799" y="4348662"/>
                  <a:ext cx="565809" cy="750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9" name="Рукописный ввод 188">
                  <a:extLst>
                    <a:ext uri="{FF2B5EF4-FFF2-40B4-BE49-F238E27FC236}">
                      <a16:creationId xmlns:a16="http://schemas.microsoft.com/office/drawing/2014/main" id="{F1E42904-D3A4-B4E2-A308-11D5D6A9A25D}"/>
                    </a:ext>
                  </a:extLst>
                </p14:cNvPr>
                <p14:cNvContentPartPr/>
                <p14:nvPr/>
              </p14:nvContentPartPr>
              <p14:xfrm>
                <a:off x="5791895" y="4359494"/>
                <a:ext cx="829448" cy="159241"/>
              </p14:xfrm>
            </p:contentPart>
          </mc:Choice>
          <mc:Fallback xmlns="">
            <p:pic>
              <p:nvPicPr>
                <p:cNvPr id="189" name="Рукописный ввод 188">
                  <a:extLst>
                    <a:ext uri="{FF2B5EF4-FFF2-40B4-BE49-F238E27FC236}">
                      <a16:creationId xmlns:a16="http://schemas.microsoft.com/office/drawing/2014/main" id="{F1E42904-D3A4-B4E2-A308-11D5D6A9A25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87570" y="4355170"/>
                  <a:ext cx="838099" cy="16789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91" name="Овал 190">
              <a:extLst>
                <a:ext uri="{FF2B5EF4-FFF2-40B4-BE49-F238E27FC236}">
                  <a16:creationId xmlns:a16="http://schemas.microsoft.com/office/drawing/2014/main" id="{2A019E1B-7B27-117A-2E96-31AA76842B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8631" y="444235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Овал 191">
              <a:extLst>
                <a:ext uri="{FF2B5EF4-FFF2-40B4-BE49-F238E27FC236}">
                  <a16:creationId xmlns:a16="http://schemas.microsoft.com/office/drawing/2014/main" id="{10B83B53-25C4-3DB2-5EAA-CF2CFE7DC7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5571" y="458621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Овал 192">
              <a:extLst>
                <a:ext uri="{FF2B5EF4-FFF2-40B4-BE49-F238E27FC236}">
                  <a16:creationId xmlns:a16="http://schemas.microsoft.com/office/drawing/2014/main" id="{90FCF006-2338-A811-46DA-3BC7198D70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07615" y="455060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Овал 193">
              <a:extLst>
                <a:ext uri="{FF2B5EF4-FFF2-40B4-BE49-F238E27FC236}">
                  <a16:creationId xmlns:a16="http://schemas.microsoft.com/office/drawing/2014/main" id="{542E012E-C951-668F-DEF8-FA14A19CF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0933" y="461754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Овал 194">
              <a:extLst>
                <a:ext uri="{FF2B5EF4-FFF2-40B4-BE49-F238E27FC236}">
                  <a16:creationId xmlns:a16="http://schemas.microsoft.com/office/drawing/2014/main" id="{A9188846-8593-DC16-24B0-8714947C12C5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6194430" y="4710122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Овал 195">
              <a:extLst>
                <a:ext uri="{FF2B5EF4-FFF2-40B4-BE49-F238E27FC236}">
                  <a16:creationId xmlns:a16="http://schemas.microsoft.com/office/drawing/2014/main" id="{1C0DCDE6-2E0B-89AF-CC1B-9F6825341FD0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6329738" y="472578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Овал 196">
              <a:extLst>
                <a:ext uri="{FF2B5EF4-FFF2-40B4-BE49-F238E27FC236}">
                  <a16:creationId xmlns:a16="http://schemas.microsoft.com/office/drawing/2014/main" id="{A1B0D5E0-8394-9306-16EA-00828EB489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20698" y="449132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Овал 197">
              <a:extLst>
                <a:ext uri="{FF2B5EF4-FFF2-40B4-BE49-F238E27FC236}">
                  <a16:creationId xmlns:a16="http://schemas.microsoft.com/office/drawing/2014/main" id="{051E9A2B-0FB8-6199-4DA7-BC31DC54F1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73098" y="4565750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Овал 198">
              <a:extLst>
                <a:ext uri="{FF2B5EF4-FFF2-40B4-BE49-F238E27FC236}">
                  <a16:creationId xmlns:a16="http://schemas.microsoft.com/office/drawing/2014/main" id="{5DD7C5D3-60A6-23F7-992D-3A71A3F054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95398" y="442753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Овал 199">
              <a:extLst>
                <a:ext uri="{FF2B5EF4-FFF2-40B4-BE49-F238E27FC236}">
                  <a16:creationId xmlns:a16="http://schemas.microsoft.com/office/drawing/2014/main" id="{C5220328-AC50-5246-4CF7-FDFF917D23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89291" y="4562208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Овал 200">
              <a:extLst>
                <a:ext uri="{FF2B5EF4-FFF2-40B4-BE49-F238E27FC236}">
                  <a16:creationId xmlns:a16="http://schemas.microsoft.com/office/drawing/2014/main" id="{A3FC809E-1594-BA9F-C415-06E5BF170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3438" y="4613885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BCBB7EEC-FF32-5129-C732-E1D20C92E2A3}"/>
                </a:ext>
              </a:extLst>
            </p:cNvPr>
            <p:cNvGrpSpPr/>
            <p:nvPr/>
          </p:nvGrpSpPr>
          <p:grpSpPr>
            <a:xfrm>
              <a:off x="5435187" y="1642438"/>
              <a:ext cx="660813" cy="875795"/>
              <a:chOff x="2854324" y="2181859"/>
              <a:chExt cx="781053" cy="873760"/>
            </a:xfrm>
          </p:grpSpPr>
          <p:cxnSp>
            <p:nvCxnSpPr>
              <p:cNvPr id="203" name="Прямая соединительная линия 202">
                <a:extLst>
                  <a:ext uri="{FF2B5EF4-FFF2-40B4-BE49-F238E27FC236}">
                    <a16:creationId xmlns:a16="http://schemas.microsoft.com/office/drawing/2014/main" id="{3410308B-D5A8-9FEB-3FC4-ED10C34DE418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Прямая соединительная линия 203">
                <a:extLst>
                  <a:ext uri="{FF2B5EF4-FFF2-40B4-BE49-F238E27FC236}">
                    <a16:creationId xmlns:a16="http://schemas.microsoft.com/office/drawing/2014/main" id="{63583A93-8D91-C031-E026-500833E52AB1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Скругленный прямоугольник 204">
                <a:extLst>
                  <a:ext uri="{FF2B5EF4-FFF2-40B4-BE49-F238E27FC236}">
                    <a16:creationId xmlns:a16="http://schemas.microsoft.com/office/drawing/2014/main" id="{E1A37E33-C87C-E8DE-59BC-D6AC610408CB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06" name="Прямая соединительная линия 205">
                <a:extLst>
                  <a:ext uri="{FF2B5EF4-FFF2-40B4-BE49-F238E27FC236}">
                    <a16:creationId xmlns:a16="http://schemas.microsoft.com/office/drawing/2014/main" id="{B30C2EB8-3218-8511-1FD7-AABE7B094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Прямая соединительная линия 206">
                <a:extLst>
                  <a:ext uri="{FF2B5EF4-FFF2-40B4-BE49-F238E27FC236}">
                    <a16:creationId xmlns:a16="http://schemas.microsoft.com/office/drawing/2014/main" id="{F87E85E2-5AD3-9FB4-0407-A03FBCE29C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8" name="Прямоугольник 207">
                <a:extLst>
                  <a:ext uri="{FF2B5EF4-FFF2-40B4-BE49-F238E27FC236}">
                    <a16:creationId xmlns:a16="http://schemas.microsoft.com/office/drawing/2014/main" id="{848539A3-C4B0-5AE7-C64E-F8D0ED20FA83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Скругленный прямоугольник 208">
                <a:extLst>
                  <a:ext uri="{FF2B5EF4-FFF2-40B4-BE49-F238E27FC236}">
                    <a16:creationId xmlns:a16="http://schemas.microsoft.com/office/drawing/2014/main" id="{E1E26362-3FD2-1874-80E7-B138527D2DAF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10" name="Прямая соединительная линия 209">
                <a:extLst>
                  <a:ext uri="{FF2B5EF4-FFF2-40B4-BE49-F238E27FC236}">
                    <a16:creationId xmlns:a16="http://schemas.microsoft.com/office/drawing/2014/main" id="{E0B8432C-7E2E-AF7C-4816-712CB079F8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Прямая соединительная линия 210">
                <a:extLst>
                  <a:ext uri="{FF2B5EF4-FFF2-40B4-BE49-F238E27FC236}">
                    <a16:creationId xmlns:a16="http://schemas.microsoft.com/office/drawing/2014/main" id="{36C54162-805E-E03A-B7B7-B5F74D6EB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2" name="Прямая соединительная линия 211">
              <a:extLst>
                <a:ext uri="{FF2B5EF4-FFF2-40B4-BE49-F238E27FC236}">
                  <a16:creationId xmlns:a16="http://schemas.microsoft.com/office/drawing/2014/main" id="{62C3AB13-B6EF-0EF8-42AC-FBC0B3484AF7}"/>
                </a:ext>
              </a:extLst>
            </p:cNvPr>
            <p:cNvCxnSpPr>
              <a:cxnSpLocks/>
            </p:cNvCxnSpPr>
            <p:nvPr/>
          </p:nvCxnSpPr>
          <p:spPr>
            <a:xfrm>
              <a:off x="5879976" y="2385195"/>
              <a:ext cx="1112003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Прямоугольник 217">
              <a:extLst>
                <a:ext uri="{FF2B5EF4-FFF2-40B4-BE49-F238E27FC236}">
                  <a16:creationId xmlns:a16="http://schemas.microsoft.com/office/drawing/2014/main" id="{E4482AC6-58BB-316A-6EA3-53C223FDACA9}"/>
                </a:ext>
              </a:extLst>
            </p:cNvPr>
            <p:cNvSpPr/>
            <p:nvPr/>
          </p:nvSpPr>
          <p:spPr>
            <a:xfrm>
              <a:off x="5706388" y="2516013"/>
              <a:ext cx="78403" cy="19749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2" name="Группа 221">
              <a:extLst>
                <a:ext uri="{FF2B5EF4-FFF2-40B4-BE49-F238E27FC236}">
                  <a16:creationId xmlns:a16="http://schemas.microsoft.com/office/drawing/2014/main" id="{D5FACD4A-76C8-A6CC-AC98-A6DBD5EADDDB}"/>
                </a:ext>
              </a:extLst>
            </p:cNvPr>
            <p:cNvGrpSpPr/>
            <p:nvPr/>
          </p:nvGrpSpPr>
          <p:grpSpPr>
            <a:xfrm>
              <a:off x="6926811" y="2099015"/>
              <a:ext cx="552325" cy="390068"/>
              <a:chOff x="2747515" y="2153004"/>
              <a:chExt cx="552325" cy="390068"/>
            </a:xfrm>
          </p:grpSpPr>
          <p:sp>
            <p:nvSpPr>
              <p:cNvPr id="223" name="Прямоугольник 222">
                <a:extLst>
                  <a:ext uri="{FF2B5EF4-FFF2-40B4-BE49-F238E27FC236}">
                    <a16:creationId xmlns:a16="http://schemas.microsoft.com/office/drawing/2014/main" id="{7BC14039-405A-6DA2-0127-DE751520314F}"/>
                  </a:ext>
                </a:extLst>
              </p:cNvPr>
              <p:cNvSpPr/>
              <p:nvPr/>
            </p:nvSpPr>
            <p:spPr>
              <a:xfrm>
                <a:off x="2817189" y="2153004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F48839B0-A08A-2358-E004-878467927D0C}"/>
                  </a:ext>
                </a:extLst>
              </p:cNvPr>
              <p:cNvSpPr txBox="1"/>
              <p:nvPr/>
            </p:nvSpPr>
            <p:spPr>
              <a:xfrm>
                <a:off x="2747515" y="2244975"/>
                <a:ext cx="5523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228" name="Овал 227">
              <a:extLst>
                <a:ext uri="{FF2B5EF4-FFF2-40B4-BE49-F238E27FC236}">
                  <a16:creationId xmlns:a16="http://schemas.microsoft.com/office/drawing/2014/main" id="{BFFAE33D-EA01-F2FC-1BBA-3E860B1846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645024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Овал 228">
              <a:extLst>
                <a:ext uri="{FF2B5EF4-FFF2-40B4-BE49-F238E27FC236}">
                  <a16:creationId xmlns:a16="http://schemas.microsoft.com/office/drawing/2014/main" id="{8F473648-3EBF-425B-AE62-AAFC2861A4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797424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Овал 229">
              <a:extLst>
                <a:ext uri="{FF2B5EF4-FFF2-40B4-BE49-F238E27FC236}">
                  <a16:creationId xmlns:a16="http://schemas.microsoft.com/office/drawing/2014/main" id="{6D72ECFA-B277-6E0D-238B-7BF6234DB7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93305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Овал 230">
              <a:extLst>
                <a:ext uri="{FF2B5EF4-FFF2-40B4-BE49-F238E27FC236}">
                  <a16:creationId xmlns:a16="http://schemas.microsoft.com/office/drawing/2014/main" id="{ECF008EE-20DC-E8E3-35F8-BF186C040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4103361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Овал 231">
              <a:extLst>
                <a:ext uri="{FF2B5EF4-FFF2-40B4-BE49-F238E27FC236}">
                  <a16:creationId xmlns:a16="http://schemas.microsoft.com/office/drawing/2014/main" id="{1F042DC9-6E8E-4ACE-0F84-C0A0835F11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4319385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Овал 232">
              <a:extLst>
                <a:ext uri="{FF2B5EF4-FFF2-40B4-BE49-F238E27FC236}">
                  <a16:creationId xmlns:a16="http://schemas.microsoft.com/office/drawing/2014/main" id="{1018A73A-BDB5-CB80-625B-E28E24B76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429000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Овал 233">
              <a:extLst>
                <a:ext uri="{FF2B5EF4-FFF2-40B4-BE49-F238E27FC236}">
                  <a16:creationId xmlns:a16="http://schemas.microsoft.com/office/drawing/2014/main" id="{971AFA6B-3756-F53B-D07C-0392D26A9B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21297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Овал 234">
              <a:extLst>
                <a:ext uri="{FF2B5EF4-FFF2-40B4-BE49-F238E27FC236}">
                  <a16:creationId xmlns:a16="http://schemas.microsoft.com/office/drawing/2014/main" id="{2A8E418C-C72D-4F39-AEC0-6456A73864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2996952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Овал 235">
              <a:extLst>
                <a:ext uri="{FF2B5EF4-FFF2-40B4-BE49-F238E27FC236}">
                  <a16:creationId xmlns:a16="http://schemas.microsoft.com/office/drawing/2014/main" id="{00F70A22-47B1-1388-0321-F03B0B31CE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285293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Овал 236">
              <a:extLst>
                <a:ext uri="{FF2B5EF4-FFF2-40B4-BE49-F238E27FC236}">
                  <a16:creationId xmlns:a16="http://schemas.microsoft.com/office/drawing/2014/main" id="{2A229788-5846-9D24-4544-02CC5CFAA0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2636912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Скругленный прямоугольник 237">
              <a:extLst>
                <a:ext uri="{FF2B5EF4-FFF2-40B4-BE49-F238E27FC236}">
                  <a16:creationId xmlns:a16="http://schemas.microsoft.com/office/drawing/2014/main" id="{FAEE0AC3-3873-DAFA-4788-D8C79488C945}"/>
                </a:ext>
              </a:extLst>
            </p:cNvPr>
            <p:cNvSpPr/>
            <p:nvPr/>
          </p:nvSpPr>
          <p:spPr>
            <a:xfrm>
              <a:off x="6384032" y="2204864"/>
              <a:ext cx="360040" cy="72008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40" name="Прямая соединительная линия 239">
              <a:extLst>
                <a:ext uri="{FF2B5EF4-FFF2-40B4-BE49-F238E27FC236}">
                  <a16:creationId xmlns:a16="http://schemas.microsoft.com/office/drawing/2014/main" id="{52263B30-DEF3-109B-6B32-A0900750AB31}"/>
                </a:ext>
              </a:extLst>
            </p:cNvPr>
            <p:cNvCxnSpPr>
              <a:cxnSpLocks/>
            </p:cNvCxnSpPr>
            <p:nvPr/>
          </p:nvCxnSpPr>
          <p:spPr>
            <a:xfrm>
              <a:off x="6564052" y="2276872"/>
              <a:ext cx="0" cy="10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96B883C5-CE01-B964-25D2-6A744222BD12}"/>
              </a:ext>
            </a:extLst>
          </p:cNvPr>
          <p:cNvSpPr txBox="1"/>
          <p:nvPr/>
        </p:nvSpPr>
        <p:spPr>
          <a:xfrm>
            <a:off x="9877791" y="3290854"/>
            <a:ext cx="146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Смешанный поток газа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8340816" y="1462064"/>
            <a:ext cx="3760811" cy="4885390"/>
            <a:chOff x="9045426" y="1628800"/>
            <a:chExt cx="2760525" cy="3270964"/>
          </a:xfrm>
        </p:grpSpPr>
        <p:grpSp>
          <p:nvGrpSpPr>
            <p:cNvPr id="250" name="Группа 249">
              <a:extLst>
                <a:ext uri="{FF2B5EF4-FFF2-40B4-BE49-F238E27FC236}">
                  <a16:creationId xmlns:a16="http://schemas.microsoft.com/office/drawing/2014/main" id="{DA67F3EE-8052-CEB1-D54D-A4FB59F8D887}"/>
                </a:ext>
              </a:extLst>
            </p:cNvPr>
            <p:cNvGrpSpPr/>
            <p:nvPr/>
          </p:nvGrpSpPr>
          <p:grpSpPr>
            <a:xfrm>
              <a:off x="9512790" y="1628800"/>
              <a:ext cx="660813" cy="875795"/>
              <a:chOff x="2854324" y="2181859"/>
              <a:chExt cx="781053" cy="873760"/>
            </a:xfrm>
          </p:grpSpPr>
          <p:cxnSp>
            <p:nvCxnSpPr>
              <p:cNvPr id="251" name="Прямая соединительная линия 250">
                <a:extLst>
                  <a:ext uri="{FF2B5EF4-FFF2-40B4-BE49-F238E27FC236}">
                    <a16:creationId xmlns:a16="http://schemas.microsoft.com/office/drawing/2014/main" id="{AD5D37DC-DFEE-A637-CC5B-D6BC1AEEF26C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Прямая соединительная линия 251">
                <a:extLst>
                  <a:ext uri="{FF2B5EF4-FFF2-40B4-BE49-F238E27FC236}">
                    <a16:creationId xmlns:a16="http://schemas.microsoft.com/office/drawing/2014/main" id="{98D2F852-B3B9-596D-08F0-7656B5FF11B3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3" name="Скругленный прямоугольник 252">
                <a:extLst>
                  <a:ext uri="{FF2B5EF4-FFF2-40B4-BE49-F238E27FC236}">
                    <a16:creationId xmlns:a16="http://schemas.microsoft.com/office/drawing/2014/main" id="{6FCCB7E8-6317-612E-CBF3-E45FA818E40B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54" name="Прямая соединительная линия 253">
                <a:extLst>
                  <a:ext uri="{FF2B5EF4-FFF2-40B4-BE49-F238E27FC236}">
                    <a16:creationId xmlns:a16="http://schemas.microsoft.com/office/drawing/2014/main" id="{9F32702A-F613-5751-34C9-61E4A52BB5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Прямая соединительная линия 254">
                <a:extLst>
                  <a:ext uri="{FF2B5EF4-FFF2-40B4-BE49-F238E27FC236}">
                    <a16:creationId xmlns:a16="http://schemas.microsoft.com/office/drawing/2014/main" id="{516E75E8-A930-BDBC-4A37-65E4C5DA59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Прямоугольник 255">
                <a:extLst>
                  <a:ext uri="{FF2B5EF4-FFF2-40B4-BE49-F238E27FC236}">
                    <a16:creationId xmlns:a16="http://schemas.microsoft.com/office/drawing/2014/main" id="{10F93BA8-4025-96BB-A453-880E5D623CDD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" name="Скругленный прямоугольник 256">
                <a:extLst>
                  <a:ext uri="{FF2B5EF4-FFF2-40B4-BE49-F238E27FC236}">
                    <a16:creationId xmlns:a16="http://schemas.microsoft.com/office/drawing/2014/main" id="{AD846A03-F971-5A9E-1AFC-888C7DA2929C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58" name="Прямая соединительная линия 257">
                <a:extLst>
                  <a:ext uri="{FF2B5EF4-FFF2-40B4-BE49-F238E27FC236}">
                    <a16:creationId xmlns:a16="http://schemas.microsoft.com/office/drawing/2014/main" id="{D56DCF5C-8388-9114-0DBB-ADCC94C255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Прямая соединительная линия 258">
                <a:extLst>
                  <a:ext uri="{FF2B5EF4-FFF2-40B4-BE49-F238E27FC236}">
                    <a16:creationId xmlns:a16="http://schemas.microsoft.com/office/drawing/2014/main" id="{C4328BF5-9141-34EB-3F66-A8EE9EB031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0" name="Группа 259">
              <a:extLst>
                <a:ext uri="{FF2B5EF4-FFF2-40B4-BE49-F238E27FC236}">
                  <a16:creationId xmlns:a16="http://schemas.microsoft.com/office/drawing/2014/main" id="{3DA09015-BC15-F875-06A9-C44E0D40BA1E}"/>
                </a:ext>
              </a:extLst>
            </p:cNvPr>
            <p:cNvGrpSpPr/>
            <p:nvPr/>
          </p:nvGrpSpPr>
          <p:grpSpPr>
            <a:xfrm>
              <a:off x="9045426" y="3740429"/>
              <a:ext cx="1590442" cy="514672"/>
              <a:chOff x="1073895" y="3263416"/>
              <a:chExt cx="1647607" cy="514672"/>
            </a:xfrm>
          </p:grpSpPr>
          <p:cxnSp>
            <p:nvCxnSpPr>
              <p:cNvPr id="261" name="Прямая соединительная линия 260">
                <a:extLst>
                  <a:ext uri="{FF2B5EF4-FFF2-40B4-BE49-F238E27FC236}">
                    <a16:creationId xmlns:a16="http://schemas.microsoft.com/office/drawing/2014/main" id="{C0CCD831-4496-246D-9517-96954CFF7B5F}"/>
                  </a:ext>
                </a:extLst>
              </p:cNvPr>
              <p:cNvCxnSpPr/>
              <p:nvPr/>
            </p:nvCxnSpPr>
            <p:spPr>
              <a:xfrm>
                <a:off x="1073895" y="3263416"/>
                <a:ext cx="169086" cy="498516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Прямая соединительная линия 261">
                <a:extLst>
                  <a:ext uri="{FF2B5EF4-FFF2-40B4-BE49-F238E27FC236}">
                    <a16:creationId xmlns:a16="http://schemas.microsoft.com/office/drawing/2014/main" id="{13028D5E-800F-2821-A148-D78C149DA4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08703" y="3478673"/>
                <a:ext cx="112799" cy="299415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id="{3EF37F6D-6A12-0AAB-F97F-1D37915854A0}"/>
                </a:ext>
              </a:extLst>
            </p:cNvPr>
            <p:cNvCxnSpPr>
              <a:cxnSpLocks/>
            </p:cNvCxnSpPr>
            <p:nvPr/>
          </p:nvCxnSpPr>
          <p:spPr>
            <a:xfrm>
              <a:off x="9940886" y="2368375"/>
              <a:ext cx="1385399" cy="3182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5" name="Группа 264">
              <a:extLst>
                <a:ext uri="{FF2B5EF4-FFF2-40B4-BE49-F238E27FC236}">
                  <a16:creationId xmlns:a16="http://schemas.microsoft.com/office/drawing/2014/main" id="{42D89A20-D748-121B-627B-7661B5B70E57}"/>
                </a:ext>
              </a:extLst>
            </p:cNvPr>
            <p:cNvGrpSpPr/>
            <p:nvPr/>
          </p:nvGrpSpPr>
          <p:grpSpPr>
            <a:xfrm>
              <a:off x="11253626" y="2191692"/>
              <a:ext cx="552325" cy="390068"/>
              <a:chOff x="2933738" y="2224972"/>
              <a:chExt cx="552325" cy="390068"/>
            </a:xfrm>
          </p:grpSpPr>
          <p:sp>
            <p:nvSpPr>
              <p:cNvPr id="266" name="Прямоугольник 265">
                <a:extLst>
                  <a:ext uri="{FF2B5EF4-FFF2-40B4-BE49-F238E27FC236}">
                    <a16:creationId xmlns:a16="http://schemas.microsoft.com/office/drawing/2014/main" id="{0D6F0C31-1A04-D3C3-A5AB-47A90C5D66FE}"/>
                  </a:ext>
                </a:extLst>
              </p:cNvPr>
              <p:cNvSpPr/>
              <p:nvPr/>
            </p:nvSpPr>
            <p:spPr>
              <a:xfrm>
                <a:off x="3018910" y="2224972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6CF26423-BBB3-2F91-D4C7-1E13772022BC}"/>
                  </a:ext>
                </a:extLst>
              </p:cNvPr>
              <p:cNvSpPr txBox="1"/>
              <p:nvPr/>
            </p:nvSpPr>
            <p:spPr>
              <a:xfrm>
                <a:off x="2933738" y="2297589"/>
                <a:ext cx="552325" cy="226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268" name="Прямоугольник 267">
              <a:extLst>
                <a:ext uri="{FF2B5EF4-FFF2-40B4-BE49-F238E27FC236}">
                  <a16:creationId xmlns:a16="http://schemas.microsoft.com/office/drawing/2014/main" id="{CEA5BCEB-2383-45B2-7D55-60C119BB3511}"/>
                </a:ext>
              </a:extLst>
            </p:cNvPr>
            <p:cNvSpPr/>
            <p:nvPr/>
          </p:nvSpPr>
          <p:spPr>
            <a:xfrm>
              <a:off x="9793832" y="2504595"/>
              <a:ext cx="79200" cy="207653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69" name="Рукописный ввод 268">
                  <a:extLst>
                    <a:ext uri="{FF2B5EF4-FFF2-40B4-BE49-F238E27FC236}">
                      <a16:creationId xmlns:a16="http://schemas.microsoft.com/office/drawing/2014/main" id="{5BE4C53F-B250-3AEC-D12B-7844F291B893}"/>
                    </a:ext>
                  </a:extLst>
                </p14:cNvPr>
                <p14:cNvContentPartPr/>
                <p14:nvPr/>
              </p14:nvContentPartPr>
              <p14:xfrm>
                <a:off x="9053093" y="3654320"/>
                <a:ext cx="739848" cy="89640"/>
              </p14:xfrm>
            </p:contentPart>
          </mc:Choice>
          <mc:Fallback xmlns="">
            <p:pic>
              <p:nvPicPr>
                <p:cNvPr id="269" name="Рукописный ввод 268">
                  <a:extLst>
                    <a:ext uri="{FF2B5EF4-FFF2-40B4-BE49-F238E27FC236}">
                      <a16:creationId xmlns:a16="http://schemas.microsoft.com/office/drawing/2014/main" id="{5BE4C53F-B250-3AEC-D12B-7844F291B89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048601" y="3650224"/>
                  <a:ext cx="748832" cy="978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70" name="Рукописный ввод 269">
                  <a:extLst>
                    <a:ext uri="{FF2B5EF4-FFF2-40B4-BE49-F238E27FC236}">
                      <a16:creationId xmlns:a16="http://schemas.microsoft.com/office/drawing/2014/main" id="{10FE0EAC-B959-735F-C06D-56CF5C06BCA9}"/>
                    </a:ext>
                  </a:extLst>
                </p14:cNvPr>
                <p14:cNvContentPartPr/>
                <p14:nvPr/>
              </p14:nvContentPartPr>
              <p14:xfrm>
                <a:off x="9869046" y="3707240"/>
                <a:ext cx="766821" cy="248446"/>
              </p14:xfrm>
            </p:contentPart>
          </mc:Choice>
          <mc:Fallback xmlns="">
            <p:pic>
              <p:nvPicPr>
                <p:cNvPr id="270" name="Рукописный ввод 269">
                  <a:extLst>
                    <a:ext uri="{FF2B5EF4-FFF2-40B4-BE49-F238E27FC236}">
                      <a16:creationId xmlns:a16="http://schemas.microsoft.com/office/drawing/2014/main" id="{10FE0EAC-B959-735F-C06D-56CF5C06BCA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864554" y="3703143"/>
                  <a:ext cx="775805" cy="25663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3" name="Овал 272">
              <a:extLst>
                <a:ext uri="{FF2B5EF4-FFF2-40B4-BE49-F238E27FC236}">
                  <a16:creationId xmlns:a16="http://schemas.microsoft.com/office/drawing/2014/main" id="{53F334E3-CA9E-E480-CD68-2F54144FA3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14512" y="374722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Овал 273">
              <a:extLst>
                <a:ext uri="{FF2B5EF4-FFF2-40B4-BE49-F238E27FC236}">
                  <a16:creationId xmlns:a16="http://schemas.microsoft.com/office/drawing/2014/main" id="{863BF1A4-BB53-1B6F-DA3D-A1ECD2780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6912" y="389962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Овал 274">
              <a:extLst>
                <a:ext uri="{FF2B5EF4-FFF2-40B4-BE49-F238E27FC236}">
                  <a16:creationId xmlns:a16="http://schemas.microsoft.com/office/drawing/2014/main" id="{1D42FD09-E0DF-9F75-2F06-9EDE6554B2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47888" y="393058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Овал 275">
              <a:extLst>
                <a:ext uri="{FF2B5EF4-FFF2-40B4-BE49-F238E27FC236}">
                  <a16:creationId xmlns:a16="http://schemas.microsoft.com/office/drawing/2014/main" id="{095D4600-710F-6424-EA74-8B79DD599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19312" y="375198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Овал 276">
              <a:extLst>
                <a:ext uri="{FF2B5EF4-FFF2-40B4-BE49-F238E27FC236}">
                  <a16:creationId xmlns:a16="http://schemas.microsoft.com/office/drawing/2014/main" id="{FFC19B46-11C1-A20A-56C6-B4A505C55B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528" y="405202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Овал 277">
              <a:extLst>
                <a:ext uri="{FF2B5EF4-FFF2-40B4-BE49-F238E27FC236}">
                  <a16:creationId xmlns:a16="http://schemas.microsoft.com/office/drawing/2014/main" id="{6F768DA3-E37E-EEF9-5573-01299D561F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26417" y="402345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Овал 278">
              <a:extLst>
                <a:ext uri="{FF2B5EF4-FFF2-40B4-BE49-F238E27FC236}">
                  <a16:creationId xmlns:a16="http://schemas.microsoft.com/office/drawing/2014/main" id="{F094D2C4-A830-7201-3957-9A8BEA54F5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57504" y="4068693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Овал 279">
              <a:extLst>
                <a:ext uri="{FF2B5EF4-FFF2-40B4-BE49-F238E27FC236}">
                  <a16:creationId xmlns:a16="http://schemas.microsoft.com/office/drawing/2014/main" id="{603B3A7C-98FC-56DD-9910-6F744DC50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8895" y="3832948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Овал 280">
              <a:extLst>
                <a:ext uri="{FF2B5EF4-FFF2-40B4-BE49-F238E27FC236}">
                  <a16:creationId xmlns:a16="http://schemas.microsoft.com/office/drawing/2014/main" id="{DB66C4C8-9B30-4380-139D-9D69D6E21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64632" y="391152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83" name="Группа 282">
              <a:extLst>
                <a:ext uri="{FF2B5EF4-FFF2-40B4-BE49-F238E27FC236}">
                  <a16:creationId xmlns:a16="http://schemas.microsoft.com/office/drawing/2014/main" id="{4265E20A-E953-4145-BEC4-D68E24DEDA84}"/>
                </a:ext>
              </a:extLst>
            </p:cNvPr>
            <p:cNvGrpSpPr/>
            <p:nvPr/>
          </p:nvGrpSpPr>
          <p:grpSpPr>
            <a:xfrm>
              <a:off x="9150553" y="4415225"/>
              <a:ext cx="1474602" cy="484539"/>
              <a:chOff x="1089958" y="3288805"/>
              <a:chExt cx="1518745" cy="489283"/>
            </a:xfrm>
          </p:grpSpPr>
          <p:cxnSp>
            <p:nvCxnSpPr>
              <p:cNvPr id="284" name="Прямая соединительная линия 283">
                <a:extLst>
                  <a:ext uri="{FF2B5EF4-FFF2-40B4-BE49-F238E27FC236}">
                    <a16:creationId xmlns:a16="http://schemas.microsoft.com/office/drawing/2014/main" id="{16B53F23-EC8F-5DAF-7B65-39D82C8B34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9958" y="3288805"/>
                <a:ext cx="158000" cy="48928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Прямая соединительная линия 284">
                <a:extLst>
                  <a:ext uri="{FF2B5EF4-FFF2-40B4-BE49-F238E27FC236}">
                    <a16:creationId xmlns:a16="http://schemas.microsoft.com/office/drawing/2014/main" id="{CD29303B-416F-E82D-2825-C1809D7F1A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7009" y="3349565"/>
                <a:ext cx="1694" cy="42852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286" name="Рукописный ввод 285">
                    <a:extLst>
                      <a:ext uri="{FF2B5EF4-FFF2-40B4-BE49-F238E27FC236}">
                        <a16:creationId xmlns:a16="http://schemas.microsoft.com/office/drawing/2014/main" id="{81DAFF32-66E4-9F70-CC4B-91F8091EC041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286" name="Рукописный ввод 285">
                    <a:extLst>
                      <a:ext uri="{FF2B5EF4-FFF2-40B4-BE49-F238E27FC236}">
                        <a16:creationId xmlns:a16="http://schemas.microsoft.com/office/drawing/2014/main" id="{81DAFF32-66E4-9F70-CC4B-91F8091EC041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1245255" y="3569962"/>
                    <a:ext cx="1367897" cy="212493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290" name="Овал 289">
              <a:extLst>
                <a:ext uri="{FF2B5EF4-FFF2-40B4-BE49-F238E27FC236}">
                  <a16:creationId xmlns:a16="http://schemas.microsoft.com/office/drawing/2014/main" id="{D43D72E5-38B4-5B9B-5885-37D9B77F6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70799" y="439901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Овал 290">
              <a:extLst>
                <a:ext uri="{FF2B5EF4-FFF2-40B4-BE49-F238E27FC236}">
                  <a16:creationId xmlns:a16="http://schemas.microsoft.com/office/drawing/2014/main" id="{493F51E6-A94C-A0FE-8829-9810E4095C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37739" y="454286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Овал 291">
              <a:extLst>
                <a:ext uri="{FF2B5EF4-FFF2-40B4-BE49-F238E27FC236}">
                  <a16:creationId xmlns:a16="http://schemas.microsoft.com/office/drawing/2014/main" id="{8FCEB2FE-6102-0ED8-E122-6E41A73849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9783" y="450725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Овал 292">
              <a:extLst>
                <a:ext uri="{FF2B5EF4-FFF2-40B4-BE49-F238E27FC236}">
                  <a16:creationId xmlns:a16="http://schemas.microsoft.com/office/drawing/2014/main" id="{60632395-82D6-145A-3627-83BB3C07D9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33101" y="457419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Овал 293">
              <a:extLst>
                <a:ext uri="{FF2B5EF4-FFF2-40B4-BE49-F238E27FC236}">
                  <a16:creationId xmlns:a16="http://schemas.microsoft.com/office/drawing/2014/main" id="{3E0F1FEE-2A60-775D-A1DE-8F6E67C5F78D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0196598" y="4666778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Овал 294">
              <a:extLst>
                <a:ext uri="{FF2B5EF4-FFF2-40B4-BE49-F238E27FC236}">
                  <a16:creationId xmlns:a16="http://schemas.microsoft.com/office/drawing/2014/main" id="{B76732A4-925C-B1A0-1D3B-E4EC7B3372EA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0331906" y="468244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Овал 295">
              <a:extLst>
                <a:ext uri="{FF2B5EF4-FFF2-40B4-BE49-F238E27FC236}">
                  <a16:creationId xmlns:a16="http://schemas.microsoft.com/office/drawing/2014/main" id="{2BF49440-7D2A-056C-547C-287EF61E9E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22866" y="444797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Овал 297">
              <a:extLst>
                <a:ext uri="{FF2B5EF4-FFF2-40B4-BE49-F238E27FC236}">
                  <a16:creationId xmlns:a16="http://schemas.microsoft.com/office/drawing/2014/main" id="{4A0D9F7B-321F-0AFE-9CAC-0BA51315E4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09904" y="39529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Овал 298">
              <a:extLst>
                <a:ext uri="{FF2B5EF4-FFF2-40B4-BE49-F238E27FC236}">
                  <a16:creationId xmlns:a16="http://schemas.microsoft.com/office/drawing/2014/main" id="{5920BEB6-AE59-CACA-4E90-E2E97F9A31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04175" y="41053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Овал 299">
              <a:extLst>
                <a:ext uri="{FF2B5EF4-FFF2-40B4-BE49-F238E27FC236}">
                  <a16:creationId xmlns:a16="http://schemas.microsoft.com/office/drawing/2014/main" id="{82715CF2-4B9C-E3B3-2185-2E5C725F11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89680" y="396900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Овал 300">
              <a:extLst>
                <a:ext uri="{FF2B5EF4-FFF2-40B4-BE49-F238E27FC236}">
                  <a16:creationId xmlns:a16="http://schemas.microsoft.com/office/drawing/2014/main" id="{89194756-0C07-E323-3659-F2E6F53CCC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86538" y="3821723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Овал 301">
              <a:extLst>
                <a:ext uri="{FF2B5EF4-FFF2-40B4-BE49-F238E27FC236}">
                  <a16:creationId xmlns:a16="http://schemas.microsoft.com/office/drawing/2014/main" id="{17B8DE29-605F-6A37-5B32-B16E7B8563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5266" y="452240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Овал 302">
              <a:extLst>
                <a:ext uri="{FF2B5EF4-FFF2-40B4-BE49-F238E27FC236}">
                  <a16:creationId xmlns:a16="http://schemas.microsoft.com/office/drawing/2014/main" id="{FD132923-F202-F19E-918A-A6587EB47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97566" y="438418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Овал 303">
              <a:extLst>
                <a:ext uri="{FF2B5EF4-FFF2-40B4-BE49-F238E27FC236}">
                  <a16:creationId xmlns:a16="http://schemas.microsoft.com/office/drawing/2014/main" id="{AA8CE7B4-C1C9-BD36-75AE-66BEAE4C9D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91459" y="451886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Овал 304">
              <a:extLst>
                <a:ext uri="{FF2B5EF4-FFF2-40B4-BE49-F238E27FC236}">
                  <a16:creationId xmlns:a16="http://schemas.microsoft.com/office/drawing/2014/main" id="{4C6010BC-794E-F6B3-803A-49CA55399C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24392" y="436510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6" name="Рукописный ввод 305">
                  <a:extLst>
                    <a:ext uri="{FF2B5EF4-FFF2-40B4-BE49-F238E27FC236}">
                      <a16:creationId xmlns:a16="http://schemas.microsoft.com/office/drawing/2014/main" id="{12E88B0D-F8EE-B4E0-0591-9635ACBAF254}"/>
                    </a:ext>
                  </a:extLst>
                </p14:cNvPr>
                <p14:cNvContentPartPr/>
                <p14:nvPr/>
              </p14:nvContentPartPr>
              <p14:xfrm>
                <a:off x="9152571" y="4286897"/>
                <a:ext cx="635760" cy="133560"/>
              </p14:xfrm>
            </p:contentPart>
          </mc:Choice>
          <mc:Fallback xmlns="">
            <p:pic>
              <p:nvPicPr>
                <p:cNvPr id="306" name="Рукописный ввод 305">
                  <a:extLst>
                    <a:ext uri="{FF2B5EF4-FFF2-40B4-BE49-F238E27FC236}">
                      <a16:creationId xmlns:a16="http://schemas.microsoft.com/office/drawing/2014/main" id="{12E88B0D-F8EE-B4E0-0591-9635ACBAF25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148079" y="4282799"/>
                  <a:ext cx="644744" cy="1417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7" name="Рукописный ввод 306">
                  <a:extLst>
                    <a:ext uri="{FF2B5EF4-FFF2-40B4-BE49-F238E27FC236}">
                      <a16:creationId xmlns:a16="http://schemas.microsoft.com/office/drawing/2014/main" id="{336F05EF-A17D-7318-77DF-5D4C814225E5}"/>
                    </a:ext>
                  </a:extLst>
                </p14:cNvPr>
                <p14:cNvContentPartPr/>
                <p14:nvPr/>
              </p14:nvContentPartPr>
              <p14:xfrm>
                <a:off x="9876171" y="4348097"/>
                <a:ext cx="746640" cy="137880"/>
              </p14:xfrm>
            </p:contentPart>
          </mc:Choice>
          <mc:Fallback xmlns="">
            <p:pic>
              <p:nvPicPr>
                <p:cNvPr id="307" name="Рукописный ввод 306">
                  <a:extLst>
                    <a:ext uri="{FF2B5EF4-FFF2-40B4-BE49-F238E27FC236}">
                      <a16:creationId xmlns:a16="http://schemas.microsoft.com/office/drawing/2014/main" id="{336F05EF-A17D-7318-77DF-5D4C814225E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871678" y="4343999"/>
                  <a:ext cx="755626" cy="14607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9" name="Рукописный ввод 308">
                  <a:extLst>
                    <a:ext uri="{FF2B5EF4-FFF2-40B4-BE49-F238E27FC236}">
                      <a16:creationId xmlns:a16="http://schemas.microsoft.com/office/drawing/2014/main" id="{FD4599E7-8031-7238-501A-1878D8C7496F}"/>
                    </a:ext>
                  </a:extLst>
                </p14:cNvPr>
                <p14:cNvContentPartPr/>
                <p14:nvPr/>
              </p14:nvContentPartPr>
              <p14:xfrm>
                <a:off x="9216352" y="4127459"/>
                <a:ext cx="572040" cy="108720"/>
              </p14:xfrm>
            </p:contentPart>
          </mc:Choice>
          <mc:Fallback xmlns="">
            <p:pic>
              <p:nvPicPr>
                <p:cNvPr id="309" name="Рукописный ввод 308">
                  <a:extLst>
                    <a:ext uri="{FF2B5EF4-FFF2-40B4-BE49-F238E27FC236}">
                      <a16:creationId xmlns:a16="http://schemas.microsoft.com/office/drawing/2014/main" id="{FD4599E7-8031-7238-501A-1878D8C7496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211860" y="4123361"/>
                  <a:ext cx="581024" cy="1169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10" name="Рукописный ввод 309">
                  <a:extLst>
                    <a:ext uri="{FF2B5EF4-FFF2-40B4-BE49-F238E27FC236}">
                      <a16:creationId xmlns:a16="http://schemas.microsoft.com/office/drawing/2014/main" id="{ADA5B73E-FB0E-4BD6-C5EB-98FB5A92FCED}"/>
                    </a:ext>
                  </a:extLst>
                </p14:cNvPr>
                <p14:cNvContentPartPr/>
                <p14:nvPr/>
              </p14:nvContentPartPr>
              <p14:xfrm>
                <a:off x="9884152" y="4186859"/>
                <a:ext cx="642240" cy="86400"/>
              </p14:xfrm>
            </p:contentPart>
          </mc:Choice>
          <mc:Fallback xmlns="">
            <p:pic>
              <p:nvPicPr>
                <p:cNvPr id="310" name="Рукописный ввод 309">
                  <a:extLst>
                    <a:ext uri="{FF2B5EF4-FFF2-40B4-BE49-F238E27FC236}">
                      <a16:creationId xmlns:a16="http://schemas.microsoft.com/office/drawing/2014/main" id="{ADA5B73E-FB0E-4BD6-C5EB-98FB5A92FCE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879659" y="4182768"/>
                  <a:ext cx="651226" cy="9458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12" name="Прямоугольник 311">
              <a:extLst>
                <a:ext uri="{FF2B5EF4-FFF2-40B4-BE49-F238E27FC236}">
                  <a16:creationId xmlns:a16="http://schemas.microsoft.com/office/drawing/2014/main" id="{B52854FC-63DA-FC43-507B-4A64DF7B9FA6}"/>
                </a:ext>
              </a:extLst>
            </p:cNvPr>
            <p:cNvSpPr/>
            <p:nvPr/>
          </p:nvSpPr>
          <p:spPr>
            <a:xfrm>
              <a:off x="9768432" y="3704822"/>
              <a:ext cx="129749" cy="47142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Овал 312">
              <a:extLst>
                <a:ext uri="{FF2B5EF4-FFF2-40B4-BE49-F238E27FC236}">
                  <a16:creationId xmlns:a16="http://schemas.microsoft.com/office/drawing/2014/main" id="{1226C0C5-62C0-BB0D-C5FA-906558E4A2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4697" y="4437112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Овал 313">
              <a:extLst>
                <a:ext uri="{FF2B5EF4-FFF2-40B4-BE49-F238E27FC236}">
                  <a16:creationId xmlns:a16="http://schemas.microsoft.com/office/drawing/2014/main" id="{D9343AAF-2E6D-E8B9-B1AF-BDBCF3EA7E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4697" y="429309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Овал 315">
              <a:extLst>
                <a:ext uri="{FF2B5EF4-FFF2-40B4-BE49-F238E27FC236}">
                  <a16:creationId xmlns:a16="http://schemas.microsoft.com/office/drawing/2014/main" id="{F05566CD-C209-1D02-B4B0-D3C263F51EA1}"/>
                </a:ext>
              </a:extLst>
            </p:cNvPr>
            <p:cNvSpPr/>
            <p:nvPr/>
          </p:nvSpPr>
          <p:spPr>
            <a:xfrm>
              <a:off x="9794697" y="3501008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Овал 316">
              <a:extLst>
                <a:ext uri="{FF2B5EF4-FFF2-40B4-BE49-F238E27FC236}">
                  <a16:creationId xmlns:a16="http://schemas.microsoft.com/office/drawing/2014/main" id="{DDC2835E-F692-22E7-A39E-D729D728F60C}"/>
                </a:ext>
              </a:extLst>
            </p:cNvPr>
            <p:cNvSpPr/>
            <p:nvPr/>
          </p:nvSpPr>
          <p:spPr>
            <a:xfrm>
              <a:off x="9794697" y="3383281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Овал 317">
              <a:extLst>
                <a:ext uri="{FF2B5EF4-FFF2-40B4-BE49-F238E27FC236}">
                  <a16:creationId xmlns:a16="http://schemas.microsoft.com/office/drawing/2014/main" id="{BE32D8AB-ACD3-D53F-9C05-56C057997E1F}"/>
                </a:ext>
              </a:extLst>
            </p:cNvPr>
            <p:cNvSpPr/>
            <p:nvPr/>
          </p:nvSpPr>
          <p:spPr>
            <a:xfrm>
              <a:off x="9794697" y="3212976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Овал 318">
              <a:extLst>
                <a:ext uri="{FF2B5EF4-FFF2-40B4-BE49-F238E27FC236}">
                  <a16:creationId xmlns:a16="http://schemas.microsoft.com/office/drawing/2014/main" id="{675ECE2F-D7CE-E535-E0D0-3AF2BA9623F8}"/>
                </a:ext>
              </a:extLst>
            </p:cNvPr>
            <p:cNvSpPr/>
            <p:nvPr/>
          </p:nvSpPr>
          <p:spPr>
            <a:xfrm>
              <a:off x="9794697" y="3095249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0" name="Овал 319">
              <a:extLst>
                <a:ext uri="{FF2B5EF4-FFF2-40B4-BE49-F238E27FC236}">
                  <a16:creationId xmlns:a16="http://schemas.microsoft.com/office/drawing/2014/main" id="{2A7BD950-54EA-CD93-FEB0-B40689266306}"/>
                </a:ext>
              </a:extLst>
            </p:cNvPr>
            <p:cNvSpPr/>
            <p:nvPr/>
          </p:nvSpPr>
          <p:spPr>
            <a:xfrm>
              <a:off x="9794697" y="2924944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Овал 320">
              <a:extLst>
                <a:ext uri="{FF2B5EF4-FFF2-40B4-BE49-F238E27FC236}">
                  <a16:creationId xmlns:a16="http://schemas.microsoft.com/office/drawing/2014/main" id="{AF5D8633-C80F-796B-E216-06DA97E19D5D}"/>
                </a:ext>
              </a:extLst>
            </p:cNvPr>
            <p:cNvSpPr/>
            <p:nvPr/>
          </p:nvSpPr>
          <p:spPr>
            <a:xfrm>
              <a:off x="9794697" y="2708920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id="{7FBE67B6-CB29-5531-7ED4-1C438C26634F}"/>
                </a:ext>
              </a:extLst>
            </p:cNvPr>
            <p:cNvCxnSpPr/>
            <p:nvPr/>
          </p:nvCxnSpPr>
          <p:spPr>
            <a:xfrm flipH="1">
              <a:off x="9840416" y="3068960"/>
              <a:ext cx="374819" cy="202624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8" name="Прямоугольник 327">
            <a:extLst>
              <a:ext uri="{FF2B5EF4-FFF2-40B4-BE49-F238E27FC236}">
                <a16:creationId xmlns:a16="http://schemas.microsoft.com/office/drawing/2014/main" id="{EEF1CBB9-3C66-3184-45C0-E59EEDCE210E}"/>
              </a:ext>
            </a:extLst>
          </p:cNvPr>
          <p:cNvSpPr/>
          <p:nvPr/>
        </p:nvSpPr>
        <p:spPr>
          <a:xfrm>
            <a:off x="1494276" y="648880"/>
            <a:ext cx="2888504" cy="123525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Устьевое давление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достаточно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транспортировки газа до УКПГ</a:t>
            </a:r>
          </a:p>
        </p:txBody>
      </p:sp>
      <p:sp>
        <p:nvSpPr>
          <p:cNvPr id="329" name="Прямоугольник 328">
            <a:extLst>
              <a:ext uri="{FF2B5EF4-FFF2-40B4-BE49-F238E27FC236}">
                <a16:creationId xmlns:a16="http://schemas.microsoft.com/office/drawing/2014/main" id="{30745299-DFD9-993B-EEC6-81EEBB993EB7}"/>
              </a:ext>
            </a:extLst>
          </p:cNvPr>
          <p:cNvSpPr/>
          <p:nvPr/>
        </p:nvSpPr>
        <p:spPr>
          <a:xfrm>
            <a:off x="5433632" y="740567"/>
            <a:ext cx="2820145" cy="1117835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Часть пластовой энергии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безвозвратно теряется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штуцере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Прямоугольник 329">
            <a:extLst>
              <a:ext uri="{FF2B5EF4-FFF2-40B4-BE49-F238E27FC236}">
                <a16:creationId xmlns:a16="http://schemas.microsoft.com/office/drawing/2014/main" id="{F9B99678-5912-9E4F-6924-B82345B5FD14}"/>
              </a:ext>
            </a:extLst>
          </p:cNvPr>
          <p:cNvSpPr/>
          <p:nvPr/>
        </p:nvSpPr>
        <p:spPr>
          <a:xfrm>
            <a:off x="9623909" y="536353"/>
            <a:ext cx="2545539" cy="1409715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Газовый эжектора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повышает эффективность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эксплуатации ННГ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33" name="Прямая соединительная линия 332">
            <a:extLst>
              <a:ext uri="{FF2B5EF4-FFF2-40B4-BE49-F238E27FC236}">
                <a16:creationId xmlns:a16="http://schemas.microsoft.com/office/drawing/2014/main" id="{B1E57A32-AD0D-678A-6CB2-9EFA114C4D82}"/>
              </a:ext>
            </a:extLst>
          </p:cNvPr>
          <p:cNvCxnSpPr>
            <a:cxnSpLocks/>
          </p:cNvCxnSpPr>
          <p:nvPr/>
        </p:nvCxnSpPr>
        <p:spPr>
          <a:xfrm>
            <a:off x="8297768" y="1204601"/>
            <a:ext cx="0" cy="51347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Применение газового эжектора для добычи ННГ</a:t>
            </a: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FE7ACECA-9D1E-F18E-0967-EA264D438E29}"/>
              </a:ext>
            </a:extLst>
          </p:cNvPr>
          <p:cNvSpPr txBox="1"/>
          <p:nvPr/>
        </p:nvSpPr>
        <p:spPr>
          <a:xfrm>
            <a:off x="6437601" y="5543680"/>
            <a:ext cx="193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высоконапорным газом</a:t>
            </a:r>
          </a:p>
        </p:txBody>
      </p:sp>
      <p:sp>
        <p:nvSpPr>
          <p:cNvPr id="215" name="Прямоугольник 214"/>
          <p:cNvSpPr/>
          <p:nvPr/>
        </p:nvSpPr>
        <p:spPr>
          <a:xfrm>
            <a:off x="4406506" y="555114"/>
            <a:ext cx="7827021" cy="579234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араллелограмм 1"/>
          <p:cNvSpPr/>
          <p:nvPr/>
        </p:nvSpPr>
        <p:spPr>
          <a:xfrm>
            <a:off x="-111831" y="3956670"/>
            <a:ext cx="2642416" cy="1734006"/>
          </a:xfrm>
          <a:prstGeom prst="parallelogram">
            <a:avLst/>
          </a:prstGeom>
          <a:noFill/>
          <a:ln w="57150">
            <a:solidFill>
              <a:schemeClr val="tx1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Овал 178">
            <a:extLst>
              <a:ext uri="{FF2B5EF4-FFF2-40B4-BE49-F238E27FC236}">
                <a16:creationId xmlns:a16="http://schemas.microsoft.com/office/drawing/2014/main" id="{AE21AED3-2506-54B0-E3BE-81B3E355CC60}"/>
              </a:ext>
            </a:extLst>
          </p:cNvPr>
          <p:cNvSpPr>
            <a:spLocks noChangeAspect="1"/>
          </p:cNvSpPr>
          <p:nvPr/>
        </p:nvSpPr>
        <p:spPr>
          <a:xfrm>
            <a:off x="993004" y="4945430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Параллелограмм 179"/>
          <p:cNvSpPr/>
          <p:nvPr/>
        </p:nvSpPr>
        <p:spPr>
          <a:xfrm>
            <a:off x="-18591" y="4781659"/>
            <a:ext cx="2642416" cy="1734006"/>
          </a:xfrm>
          <a:prstGeom prst="parallelogram">
            <a:avLst/>
          </a:prstGeom>
          <a:noFill/>
          <a:ln w="57150">
            <a:solidFill>
              <a:schemeClr val="tx1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Овал 180">
            <a:extLst>
              <a:ext uri="{FF2B5EF4-FFF2-40B4-BE49-F238E27FC236}">
                <a16:creationId xmlns:a16="http://schemas.microsoft.com/office/drawing/2014/main" id="{31380875-388E-54CD-8197-5D932181D67E}"/>
              </a:ext>
            </a:extLst>
          </p:cNvPr>
          <p:cNvSpPr>
            <a:spLocks noChangeAspect="1"/>
          </p:cNvSpPr>
          <p:nvPr/>
        </p:nvSpPr>
        <p:spPr>
          <a:xfrm rot="12686727">
            <a:off x="739386" y="5866887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Овал 181">
            <a:extLst>
              <a:ext uri="{FF2B5EF4-FFF2-40B4-BE49-F238E27FC236}">
                <a16:creationId xmlns:a16="http://schemas.microsoft.com/office/drawing/2014/main" id="{31380875-388E-54CD-8197-5D932181D67E}"/>
              </a:ext>
            </a:extLst>
          </p:cNvPr>
          <p:cNvSpPr>
            <a:spLocks noChangeAspect="1"/>
          </p:cNvSpPr>
          <p:nvPr/>
        </p:nvSpPr>
        <p:spPr>
          <a:xfrm rot="12686727">
            <a:off x="1160632" y="5760369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Овал 182">
            <a:extLst>
              <a:ext uri="{FF2B5EF4-FFF2-40B4-BE49-F238E27FC236}">
                <a16:creationId xmlns:a16="http://schemas.microsoft.com/office/drawing/2014/main" id="{31380875-388E-54CD-8197-5D932181D67E}"/>
              </a:ext>
            </a:extLst>
          </p:cNvPr>
          <p:cNvSpPr>
            <a:spLocks noChangeAspect="1"/>
          </p:cNvSpPr>
          <p:nvPr/>
        </p:nvSpPr>
        <p:spPr>
          <a:xfrm rot="12686727">
            <a:off x="1997199" y="5283721"/>
            <a:ext cx="106317" cy="106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36E985F9-0004-21F0-4B5A-2FC669CB4FA0}"/>
              </a:ext>
            </a:extLst>
          </p:cNvPr>
          <p:cNvSpPr txBox="1"/>
          <p:nvPr/>
        </p:nvSpPr>
        <p:spPr>
          <a:xfrm>
            <a:off x="2423282" y="1894467"/>
            <a:ext cx="209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lang="ru-RU" dirty="0" err="1" smtClean="0">
                <a:solidFill>
                  <a:srgbClr val="FF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вх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 = 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5,9 – 6,3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МПа </a:t>
            </a:r>
          </a:p>
        </p:txBody>
      </p:sp>
    </p:spTree>
    <p:extLst>
      <p:ext uri="{BB962C8B-B14F-4D97-AF65-F5344CB8AC3E}">
        <p14:creationId xmlns:p14="http://schemas.microsoft.com/office/powerpoint/2010/main" val="152897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37739" y="6165283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5A2BA-2A58-B7DA-1F68-B71562446D57}"/>
              </a:ext>
            </a:extLst>
          </p:cNvPr>
          <p:cNvSpPr txBox="1"/>
          <p:nvPr/>
        </p:nvSpPr>
        <p:spPr>
          <a:xfrm>
            <a:off x="2312884" y="4521407"/>
            <a:ext cx="1897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низконапорным газом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6E985F9-0004-21F0-4B5A-2FC669CB4FA0}"/>
              </a:ext>
            </a:extLst>
          </p:cNvPr>
          <p:cNvSpPr txBox="1"/>
          <p:nvPr/>
        </p:nvSpPr>
        <p:spPr>
          <a:xfrm>
            <a:off x="1600918" y="2004828"/>
            <a:ext cx="2166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у = 1,0-1,2 МПа 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7ACECA-9D1E-F18E-0967-EA264D438E29}"/>
              </a:ext>
            </a:extLst>
          </p:cNvPr>
          <p:cNvSpPr txBox="1"/>
          <p:nvPr/>
        </p:nvSpPr>
        <p:spPr>
          <a:xfrm>
            <a:off x="2379087" y="5498037"/>
            <a:ext cx="193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высоконапорным газом</a:t>
            </a:r>
          </a:p>
        </p:txBody>
      </p:sp>
      <p:cxnSp>
        <p:nvCxnSpPr>
          <p:cNvPr id="167" name="Прямая соединительная линия 166">
            <a:extLst>
              <a:ext uri="{FF2B5EF4-FFF2-40B4-BE49-F238E27FC236}">
                <a16:creationId xmlns:a16="http://schemas.microsoft.com/office/drawing/2014/main" id="{AAE52C4E-05CA-DC29-803D-2F7AA29A966F}"/>
              </a:ext>
            </a:extLst>
          </p:cNvPr>
          <p:cNvCxnSpPr>
            <a:cxnSpLocks/>
          </p:cNvCxnSpPr>
          <p:nvPr/>
        </p:nvCxnSpPr>
        <p:spPr>
          <a:xfrm>
            <a:off x="4399424" y="1204601"/>
            <a:ext cx="0" cy="512443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85422" y="1404240"/>
            <a:ext cx="4098780" cy="4829972"/>
            <a:chOff x="705219" y="1648534"/>
            <a:chExt cx="2775784" cy="3270964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8B5F161F-1423-C55A-A7B6-33334CEF4FE3}"/>
                </a:ext>
              </a:extLst>
            </p:cNvPr>
            <p:cNvGrpSpPr/>
            <p:nvPr/>
          </p:nvGrpSpPr>
          <p:grpSpPr>
            <a:xfrm>
              <a:off x="1172583" y="1648534"/>
              <a:ext cx="660813" cy="875795"/>
              <a:chOff x="2854324" y="2181859"/>
              <a:chExt cx="781053" cy="873760"/>
            </a:xfrm>
          </p:grpSpPr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964C0B58-6CFC-F95D-55C3-A2BD9A853DC1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9D2DF74D-CD31-79BA-AAFE-177752A8B35E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Скругленный прямоугольник 26">
                <a:extLst>
                  <a:ext uri="{FF2B5EF4-FFF2-40B4-BE49-F238E27FC236}">
                    <a16:creationId xmlns:a16="http://schemas.microsoft.com/office/drawing/2014/main" id="{860DF127-1E7E-BEE9-B1F5-A6AFC60C8E77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7CEF6B03-3555-DF6B-E704-727E2CEE0A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7C844B76-29B8-F294-542D-E7916C2EB0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402233F9-4594-F709-C390-D6112410A5D3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Скругленный прямоугольник 30">
                <a:extLst>
                  <a:ext uri="{FF2B5EF4-FFF2-40B4-BE49-F238E27FC236}">
                    <a16:creationId xmlns:a16="http://schemas.microsoft.com/office/drawing/2014/main" id="{E8ABC5B0-AEE6-F072-551C-0C231A5A99C2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619DC94A-34D0-5DE7-B992-23F6364AA7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ECF62413-111D-E4EE-D0FC-97600A2012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2BE681B-30CD-B5B1-9D7E-1E68EC1D300B}"/>
                </a:ext>
              </a:extLst>
            </p:cNvPr>
            <p:cNvGrpSpPr/>
            <p:nvPr/>
          </p:nvGrpSpPr>
          <p:grpSpPr>
            <a:xfrm>
              <a:off x="705219" y="3760163"/>
              <a:ext cx="1590442" cy="514672"/>
              <a:chOff x="1073895" y="3263416"/>
              <a:chExt cx="1647607" cy="514672"/>
            </a:xfrm>
          </p:grpSpPr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F5A47266-91B0-A52F-9ABC-C907EE8F78CC}"/>
                  </a:ext>
                </a:extLst>
              </p:cNvPr>
              <p:cNvCxnSpPr/>
              <p:nvPr/>
            </p:nvCxnSpPr>
            <p:spPr>
              <a:xfrm>
                <a:off x="1073895" y="3263416"/>
                <a:ext cx="169086" cy="498516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ABAB50E5-CDDD-F6AA-CCC8-23B439905E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08703" y="3478673"/>
                <a:ext cx="112799" cy="299415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9" name="Рукописный ввод 18">
                    <a:extLst>
                      <a:ext uri="{FF2B5EF4-FFF2-40B4-BE49-F238E27FC236}">
                        <a16:creationId xmlns:a16="http://schemas.microsoft.com/office/drawing/2014/main" id="{94046488-BF4D-96B3-DB4E-2BC2A2A6D1D2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66" name="Рукописный ввод 65">
                    <a:extLst>
                      <a:ext uri="{FF2B5EF4-FFF2-40B4-BE49-F238E27FC236}">
                        <a16:creationId xmlns:a16="http://schemas.microsoft.com/office/drawing/2014/main" id="{52528830-E44D-7F66-7930-AA1C27AAD8CD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5383" y="3570008"/>
                    <a:ext cx="1367640" cy="21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6B549B51-8894-47DC-1AAB-2002D8811027}"/>
                </a:ext>
              </a:extLst>
            </p:cNvPr>
            <p:cNvCxnSpPr>
              <a:cxnSpLocks/>
            </p:cNvCxnSpPr>
            <p:nvPr/>
          </p:nvCxnSpPr>
          <p:spPr>
            <a:xfrm>
              <a:off x="1600679" y="2388109"/>
              <a:ext cx="1385399" cy="3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Группа 216">
              <a:extLst>
                <a:ext uri="{FF2B5EF4-FFF2-40B4-BE49-F238E27FC236}">
                  <a16:creationId xmlns:a16="http://schemas.microsoft.com/office/drawing/2014/main" id="{BE75F052-F0E9-49D1-1FD3-8F32C22C7A0D}"/>
                </a:ext>
              </a:extLst>
            </p:cNvPr>
            <p:cNvGrpSpPr/>
            <p:nvPr/>
          </p:nvGrpSpPr>
          <p:grpSpPr>
            <a:xfrm>
              <a:off x="2928678" y="2211426"/>
              <a:ext cx="552325" cy="390068"/>
              <a:chOff x="2948997" y="2224972"/>
              <a:chExt cx="552325" cy="390068"/>
            </a:xfrm>
          </p:grpSpPr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386D7A6D-057E-9CAC-A780-0338E7A9561E}"/>
                  </a:ext>
                </a:extLst>
              </p:cNvPr>
              <p:cNvSpPr/>
              <p:nvPr/>
            </p:nvSpPr>
            <p:spPr>
              <a:xfrm>
                <a:off x="3018910" y="2224972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5AF7075-7FF9-B166-AF24-DF9CC74D1C24}"/>
                  </a:ext>
                </a:extLst>
              </p:cNvPr>
              <p:cNvSpPr txBox="1"/>
              <p:nvPr/>
            </p:nvSpPr>
            <p:spPr>
              <a:xfrm>
                <a:off x="2948997" y="2291051"/>
                <a:ext cx="552325" cy="229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4FA2EDF-C6E7-68D3-EF1E-3DD033E1F68A}"/>
                </a:ext>
              </a:extLst>
            </p:cNvPr>
            <p:cNvSpPr/>
            <p:nvPr/>
          </p:nvSpPr>
          <p:spPr>
            <a:xfrm>
              <a:off x="1453626" y="2524329"/>
              <a:ext cx="65979" cy="14864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0F956B44-CE04-E86B-4C7B-65A7BCEE9C08}"/>
                    </a:ext>
                  </a:extLst>
                </p14:cNvPr>
                <p14:cNvContentPartPr/>
                <p14:nvPr/>
              </p14:nvContentPartPr>
              <p14:xfrm>
                <a:off x="712886" y="3674054"/>
                <a:ext cx="739848" cy="89640"/>
              </p14:xfrm>
            </p:contentPart>
          </mc:Choice>
          <mc:Fallback xmlns=""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id="{0F956B44-CE04-E86B-4C7B-65A7BCEE9C0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8741" y="3669902"/>
                  <a:ext cx="748139" cy="979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id="{E719DA16-BBA7-B888-61B1-80225393C0A6}"/>
                    </a:ext>
                  </a:extLst>
                </p14:cNvPr>
                <p14:cNvContentPartPr/>
                <p14:nvPr/>
              </p14:nvContentPartPr>
              <p14:xfrm>
                <a:off x="1528839" y="3726974"/>
                <a:ext cx="766821" cy="248446"/>
              </p14:xfrm>
            </p:contentPart>
          </mc:Choice>
          <mc:Fallback xmlns=""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id="{E719DA16-BBA7-B888-61B1-80225393C0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24694" y="3722829"/>
                  <a:ext cx="775111" cy="25673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5A8CA3D5-E8F2-B56C-0253-7C56927014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4305" y="37669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81E2AC84-F05D-1B4A-16C4-992C0AC29D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6705" y="39193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DFAC507B-DDD7-4E4D-60BC-F27F8D1B2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07681" y="395031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11F77CAD-05C4-607E-2DD2-DC616FE012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9105" y="377172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AE21AED3-2506-54B0-E3BE-81B3E355CC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6321" y="40717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58869D16-A988-3878-8252-334913E826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210" y="404318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48E49E39-EDE7-2FEB-5FDA-28A5847268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17297" y="408842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6DAD2B06-D028-3A8B-1E9B-26BE6CC61D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38688" y="3852682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B1122134-4E56-C914-419B-DC1315C020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24425" y="39312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4" name="Группа 143">
              <a:extLst>
                <a:ext uri="{FF2B5EF4-FFF2-40B4-BE49-F238E27FC236}">
                  <a16:creationId xmlns:a16="http://schemas.microsoft.com/office/drawing/2014/main" id="{22E86690-0BD3-F56C-0E27-15B7E2FEA390}"/>
                </a:ext>
              </a:extLst>
            </p:cNvPr>
            <p:cNvGrpSpPr/>
            <p:nvPr/>
          </p:nvGrpSpPr>
          <p:grpSpPr>
            <a:xfrm>
              <a:off x="810346" y="4434959"/>
              <a:ext cx="1474602" cy="484539"/>
              <a:chOff x="1089958" y="3288805"/>
              <a:chExt cx="1518745" cy="489283"/>
            </a:xfrm>
          </p:grpSpPr>
          <p:cxnSp>
            <p:nvCxnSpPr>
              <p:cNvPr id="155" name="Прямая соединительная линия 154">
                <a:extLst>
                  <a:ext uri="{FF2B5EF4-FFF2-40B4-BE49-F238E27FC236}">
                    <a16:creationId xmlns:a16="http://schemas.microsoft.com/office/drawing/2014/main" id="{07D5E694-D480-1654-76A1-8944D57B97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9958" y="3288805"/>
                <a:ext cx="158000" cy="48928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>
                <a:extLst>
                  <a:ext uri="{FF2B5EF4-FFF2-40B4-BE49-F238E27FC236}">
                    <a16:creationId xmlns:a16="http://schemas.microsoft.com/office/drawing/2014/main" id="{C2F03ACB-8E1D-3C96-6F5E-8071A3962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7009" y="3349565"/>
                <a:ext cx="1694" cy="42852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57" name="Рукописный ввод 156">
                    <a:extLst>
                      <a:ext uri="{FF2B5EF4-FFF2-40B4-BE49-F238E27FC236}">
                        <a16:creationId xmlns:a16="http://schemas.microsoft.com/office/drawing/2014/main" id="{C0D53992-BE01-C771-C2E5-DE55D90A9DCD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157" name="Рукописный ввод 156">
                    <a:extLst>
                      <a:ext uri="{FF2B5EF4-FFF2-40B4-BE49-F238E27FC236}">
                        <a16:creationId xmlns:a16="http://schemas.microsoft.com/office/drawing/2014/main" id="{C0D53992-BE01-C771-C2E5-DE55D90A9DCD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245255" y="3569962"/>
                    <a:ext cx="1367897" cy="212493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5" name="Рукописный ввод 144">
                  <a:extLst>
                    <a:ext uri="{FF2B5EF4-FFF2-40B4-BE49-F238E27FC236}">
                      <a16:creationId xmlns:a16="http://schemas.microsoft.com/office/drawing/2014/main" id="{D8D9EC0F-76C3-74B5-A49E-CC572A8DCA94}"/>
                    </a:ext>
                  </a:extLst>
                </p14:cNvPr>
                <p14:cNvContentPartPr/>
                <p14:nvPr/>
              </p14:nvContentPartPr>
              <p14:xfrm>
                <a:off x="804083" y="4329364"/>
                <a:ext cx="894248" cy="106675"/>
              </p14:xfrm>
            </p:contentPart>
          </mc:Choice>
          <mc:Fallback xmlns="">
            <p:pic>
              <p:nvPicPr>
                <p:cNvPr id="145" name="Рукописный ввод 144">
                  <a:extLst>
                    <a:ext uri="{FF2B5EF4-FFF2-40B4-BE49-F238E27FC236}">
                      <a16:creationId xmlns:a16="http://schemas.microsoft.com/office/drawing/2014/main" id="{D8D9EC0F-76C3-74B5-A49E-CC572A8DCA9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9938" y="4325214"/>
                  <a:ext cx="902537" cy="1149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6" name="Рукописный ввод 145">
                  <a:extLst>
                    <a:ext uri="{FF2B5EF4-FFF2-40B4-BE49-F238E27FC236}">
                      <a16:creationId xmlns:a16="http://schemas.microsoft.com/office/drawing/2014/main" id="{BF0AD910-CC96-7CC1-39F2-B4E866AA1878}"/>
                    </a:ext>
                  </a:extLst>
                </p14:cNvPr>
                <p14:cNvContentPartPr/>
                <p14:nvPr/>
              </p14:nvContentPartPr>
              <p14:xfrm>
                <a:off x="1436402" y="4335884"/>
                <a:ext cx="846902" cy="159241"/>
              </p14:xfrm>
            </p:contentPart>
          </mc:Choice>
          <mc:Fallback xmlns="">
            <p:pic>
              <p:nvPicPr>
                <p:cNvPr id="146" name="Рукописный ввод 145">
                  <a:extLst>
                    <a:ext uri="{FF2B5EF4-FFF2-40B4-BE49-F238E27FC236}">
                      <a16:creationId xmlns:a16="http://schemas.microsoft.com/office/drawing/2014/main" id="{BF0AD910-CC96-7CC1-39F2-B4E866AA187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32258" y="4331745"/>
                  <a:ext cx="855191" cy="167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48" name="Овал 147">
              <a:extLst>
                <a:ext uri="{FF2B5EF4-FFF2-40B4-BE49-F238E27FC236}">
                  <a16:creationId xmlns:a16="http://schemas.microsoft.com/office/drawing/2014/main" id="{CCEF4E26-CF64-AA15-C29A-F49113D979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0592" y="441874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Овал 148">
              <a:extLst>
                <a:ext uri="{FF2B5EF4-FFF2-40B4-BE49-F238E27FC236}">
                  <a16:creationId xmlns:a16="http://schemas.microsoft.com/office/drawing/2014/main" id="{00D44E2B-A772-A407-85AC-D74CD58039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532" y="456260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Овал 149">
              <a:extLst>
                <a:ext uri="{FF2B5EF4-FFF2-40B4-BE49-F238E27FC236}">
                  <a16:creationId xmlns:a16="http://schemas.microsoft.com/office/drawing/2014/main" id="{2608B782-0BAA-D44F-1506-015EB0C055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9576" y="452699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Овал 150">
              <a:extLst>
                <a:ext uri="{FF2B5EF4-FFF2-40B4-BE49-F238E27FC236}">
                  <a16:creationId xmlns:a16="http://schemas.microsoft.com/office/drawing/2014/main" id="{DCAE8CE7-5B2D-5306-71C2-B1332C862A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92894" y="459393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Овал 151">
              <a:extLst>
                <a:ext uri="{FF2B5EF4-FFF2-40B4-BE49-F238E27FC236}">
                  <a16:creationId xmlns:a16="http://schemas.microsoft.com/office/drawing/2014/main" id="{33E9A85F-AF04-28CB-CDE8-74EB2BE6C7BF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856391" y="4686512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Овал 152">
              <a:extLst>
                <a:ext uri="{FF2B5EF4-FFF2-40B4-BE49-F238E27FC236}">
                  <a16:creationId xmlns:a16="http://schemas.microsoft.com/office/drawing/2014/main" id="{31380875-388E-54CD-8197-5D932181D67E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991699" y="470217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Овал 153">
              <a:extLst>
                <a:ext uri="{FF2B5EF4-FFF2-40B4-BE49-F238E27FC236}">
                  <a16:creationId xmlns:a16="http://schemas.microsoft.com/office/drawing/2014/main" id="{0CD5D019-A11B-B3DD-2A78-1FDB066257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82659" y="446771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Овал 168">
              <a:extLst>
                <a:ext uri="{FF2B5EF4-FFF2-40B4-BE49-F238E27FC236}">
                  <a16:creationId xmlns:a16="http://schemas.microsoft.com/office/drawing/2014/main" id="{0E3790DC-5E97-E88F-4236-57FF26BDEE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697" y="3972695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Овал 169">
              <a:extLst>
                <a:ext uri="{FF2B5EF4-FFF2-40B4-BE49-F238E27FC236}">
                  <a16:creationId xmlns:a16="http://schemas.microsoft.com/office/drawing/2014/main" id="{FD74088A-7BA5-8792-8DB5-A9E7B0A602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3968" y="4125095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Овал 170">
              <a:extLst>
                <a:ext uri="{FF2B5EF4-FFF2-40B4-BE49-F238E27FC236}">
                  <a16:creationId xmlns:a16="http://schemas.microsoft.com/office/drawing/2014/main" id="{687300E5-9487-34DB-84B4-24912E02E4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49473" y="3988738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Овал 171">
              <a:extLst>
                <a:ext uri="{FF2B5EF4-FFF2-40B4-BE49-F238E27FC236}">
                  <a16:creationId xmlns:a16="http://schemas.microsoft.com/office/drawing/2014/main" id="{9928BE0E-7D95-081D-500A-3393B47410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6331" y="384145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Овал 174">
              <a:extLst>
                <a:ext uri="{FF2B5EF4-FFF2-40B4-BE49-F238E27FC236}">
                  <a16:creationId xmlns:a16="http://schemas.microsoft.com/office/drawing/2014/main" id="{6D729226-F288-4798-05D0-73CAF199E7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5059" y="4542140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Овал 175">
              <a:extLst>
                <a:ext uri="{FF2B5EF4-FFF2-40B4-BE49-F238E27FC236}">
                  <a16:creationId xmlns:a16="http://schemas.microsoft.com/office/drawing/2014/main" id="{22E6E422-D795-A99D-3267-EC9E47CD19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57359" y="440392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Овал 176">
              <a:extLst>
                <a:ext uri="{FF2B5EF4-FFF2-40B4-BE49-F238E27FC236}">
                  <a16:creationId xmlns:a16="http://schemas.microsoft.com/office/drawing/2014/main" id="{E2E70B6F-BEF4-479B-B96A-18EA5FA6C4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51252" y="4538598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Овал 177">
              <a:extLst>
                <a:ext uri="{FF2B5EF4-FFF2-40B4-BE49-F238E27FC236}">
                  <a16:creationId xmlns:a16="http://schemas.microsoft.com/office/drawing/2014/main" id="{34B97DDC-1FF0-EB5B-D891-DC56D1F086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7356" y="4386332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CEDC3AA6-6D19-F105-920A-A55F3D2FE50F}"/>
              </a:ext>
            </a:extLst>
          </p:cNvPr>
          <p:cNvSpPr txBox="1"/>
          <p:nvPr/>
        </p:nvSpPr>
        <p:spPr>
          <a:xfrm>
            <a:off x="5379328" y="2028336"/>
            <a:ext cx="186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у = 13-15 МПа </a:t>
            </a:r>
          </a:p>
        </p:txBody>
      </p:sp>
      <p:sp>
        <p:nvSpPr>
          <p:cNvPr id="191" name="Овал 190">
            <a:extLst>
              <a:ext uri="{FF2B5EF4-FFF2-40B4-BE49-F238E27FC236}">
                <a16:creationId xmlns:a16="http://schemas.microsoft.com/office/drawing/2014/main" id="{2A019E1B-7B27-117A-2E96-31AA76842B60}"/>
              </a:ext>
            </a:extLst>
          </p:cNvPr>
          <p:cNvSpPr>
            <a:spLocks noChangeAspect="1"/>
          </p:cNvSpPr>
          <p:nvPr/>
        </p:nvSpPr>
        <p:spPr>
          <a:xfrm>
            <a:off x="4582989" y="5570050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Овал 191">
            <a:extLst>
              <a:ext uri="{FF2B5EF4-FFF2-40B4-BE49-F238E27FC236}">
                <a16:creationId xmlns:a16="http://schemas.microsoft.com/office/drawing/2014/main" id="{10B83B53-25C4-3DB2-5EAA-CF2CFE7DC7B4}"/>
              </a:ext>
            </a:extLst>
          </p:cNvPr>
          <p:cNvSpPr>
            <a:spLocks noChangeAspect="1"/>
          </p:cNvSpPr>
          <p:nvPr/>
        </p:nvSpPr>
        <p:spPr>
          <a:xfrm>
            <a:off x="4677717" y="5773621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Овал 192">
            <a:extLst>
              <a:ext uri="{FF2B5EF4-FFF2-40B4-BE49-F238E27FC236}">
                <a16:creationId xmlns:a16="http://schemas.microsoft.com/office/drawing/2014/main" id="{90FCF006-2338-A811-46DA-3BC7198D7042}"/>
              </a:ext>
            </a:extLst>
          </p:cNvPr>
          <p:cNvSpPr>
            <a:spLocks noChangeAspect="1"/>
          </p:cNvSpPr>
          <p:nvPr/>
        </p:nvSpPr>
        <p:spPr>
          <a:xfrm>
            <a:off x="5062692" y="5723231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Овал 193">
            <a:extLst>
              <a:ext uri="{FF2B5EF4-FFF2-40B4-BE49-F238E27FC236}">
                <a16:creationId xmlns:a16="http://schemas.microsoft.com/office/drawing/2014/main" id="{542E012E-C951-668F-DEF8-FA14A19CFD5C}"/>
              </a:ext>
            </a:extLst>
          </p:cNvPr>
          <p:cNvSpPr>
            <a:spLocks noChangeAspect="1"/>
          </p:cNvSpPr>
          <p:nvPr/>
        </p:nvSpPr>
        <p:spPr>
          <a:xfrm>
            <a:off x="5520225" y="5817959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Овал 194">
            <a:extLst>
              <a:ext uri="{FF2B5EF4-FFF2-40B4-BE49-F238E27FC236}">
                <a16:creationId xmlns:a16="http://schemas.microsoft.com/office/drawing/2014/main" id="{A9188846-8593-DC16-24B0-8714947C12C5}"/>
              </a:ext>
            </a:extLst>
          </p:cNvPr>
          <p:cNvSpPr>
            <a:spLocks noChangeAspect="1"/>
          </p:cNvSpPr>
          <p:nvPr/>
        </p:nvSpPr>
        <p:spPr>
          <a:xfrm rot="12686727">
            <a:off x="4927428" y="5912480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Овал 195">
            <a:extLst>
              <a:ext uri="{FF2B5EF4-FFF2-40B4-BE49-F238E27FC236}">
                <a16:creationId xmlns:a16="http://schemas.microsoft.com/office/drawing/2014/main" id="{1C0DCDE6-2E0B-89AF-CC1B-9F6825341FD0}"/>
              </a:ext>
            </a:extLst>
          </p:cNvPr>
          <p:cNvSpPr>
            <a:spLocks noChangeAspect="1"/>
          </p:cNvSpPr>
          <p:nvPr/>
        </p:nvSpPr>
        <p:spPr>
          <a:xfrm rot="12686727">
            <a:off x="5600421" y="5456423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Овал 196">
            <a:extLst>
              <a:ext uri="{FF2B5EF4-FFF2-40B4-BE49-F238E27FC236}">
                <a16:creationId xmlns:a16="http://schemas.microsoft.com/office/drawing/2014/main" id="{A1B0D5E0-8394-9306-16EA-00828EB48956}"/>
              </a:ext>
            </a:extLst>
          </p:cNvPr>
          <p:cNvSpPr>
            <a:spLocks noChangeAspect="1"/>
          </p:cNvSpPr>
          <p:nvPr/>
        </p:nvSpPr>
        <p:spPr>
          <a:xfrm>
            <a:off x="5505741" y="5639340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Овал 197">
            <a:extLst>
              <a:ext uri="{FF2B5EF4-FFF2-40B4-BE49-F238E27FC236}">
                <a16:creationId xmlns:a16="http://schemas.microsoft.com/office/drawing/2014/main" id="{051E9A2B-0FB8-6199-4DA7-BC31DC54F138}"/>
              </a:ext>
            </a:extLst>
          </p:cNvPr>
          <p:cNvSpPr>
            <a:spLocks noChangeAspect="1"/>
          </p:cNvSpPr>
          <p:nvPr/>
        </p:nvSpPr>
        <p:spPr>
          <a:xfrm>
            <a:off x="5721405" y="5744666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Овал 198">
            <a:extLst>
              <a:ext uri="{FF2B5EF4-FFF2-40B4-BE49-F238E27FC236}">
                <a16:creationId xmlns:a16="http://schemas.microsoft.com/office/drawing/2014/main" id="{5DD7C5D3-60A6-23F7-992D-3A71A3F054D6}"/>
              </a:ext>
            </a:extLst>
          </p:cNvPr>
          <p:cNvSpPr>
            <a:spLocks noChangeAspect="1"/>
          </p:cNvSpPr>
          <p:nvPr/>
        </p:nvSpPr>
        <p:spPr>
          <a:xfrm>
            <a:off x="4903891" y="5549070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Овал 199">
            <a:extLst>
              <a:ext uri="{FF2B5EF4-FFF2-40B4-BE49-F238E27FC236}">
                <a16:creationId xmlns:a16="http://schemas.microsoft.com/office/drawing/2014/main" id="{C5220328-AC50-5246-4CF7-FDFF917D2313}"/>
              </a:ext>
            </a:extLst>
          </p:cNvPr>
          <p:cNvSpPr>
            <a:spLocks noChangeAspect="1"/>
          </p:cNvSpPr>
          <p:nvPr/>
        </p:nvSpPr>
        <p:spPr>
          <a:xfrm>
            <a:off x="6027344" y="5739654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Овал 200">
            <a:extLst>
              <a:ext uri="{FF2B5EF4-FFF2-40B4-BE49-F238E27FC236}">
                <a16:creationId xmlns:a16="http://schemas.microsoft.com/office/drawing/2014/main" id="{A3FC809E-1594-BA9F-C415-06E5BF1703CF}"/>
              </a:ext>
            </a:extLst>
          </p:cNvPr>
          <p:cNvSpPr>
            <a:spLocks noChangeAspect="1"/>
          </p:cNvSpPr>
          <p:nvPr/>
        </p:nvSpPr>
        <p:spPr>
          <a:xfrm>
            <a:off x="5254897" y="5812783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2" name="Группа 201">
            <a:extLst>
              <a:ext uri="{FF2B5EF4-FFF2-40B4-BE49-F238E27FC236}">
                <a16:creationId xmlns:a16="http://schemas.microsoft.com/office/drawing/2014/main" id="{BCBB7EEC-FF32-5129-C732-E1D20C92E2A3}"/>
              </a:ext>
            </a:extLst>
          </p:cNvPr>
          <p:cNvGrpSpPr/>
          <p:nvPr/>
        </p:nvGrpSpPr>
        <p:grpSpPr>
          <a:xfrm>
            <a:off x="4818686" y="1607834"/>
            <a:ext cx="935128" cy="1239353"/>
            <a:chOff x="2854324" y="2181859"/>
            <a:chExt cx="781053" cy="873760"/>
          </a:xfrm>
        </p:grpSpPr>
        <p:cxnSp>
          <p:nvCxnSpPr>
            <p:cNvPr id="203" name="Прямая соединительная линия 202">
              <a:extLst>
                <a:ext uri="{FF2B5EF4-FFF2-40B4-BE49-F238E27FC236}">
                  <a16:creationId xmlns:a16="http://schemas.microsoft.com/office/drawing/2014/main" id="{3410308B-D5A8-9FEB-3FC4-ED10C34DE418}"/>
                </a:ext>
              </a:extLst>
            </p:cNvPr>
            <p:cNvCxnSpPr/>
            <p:nvPr/>
          </p:nvCxnSpPr>
          <p:spPr>
            <a:xfrm flipH="1">
              <a:off x="3106737" y="2183437"/>
              <a:ext cx="139700" cy="812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>
              <a:extLst>
                <a:ext uri="{FF2B5EF4-FFF2-40B4-BE49-F238E27FC236}">
                  <a16:creationId xmlns:a16="http://schemas.microsoft.com/office/drawing/2014/main" id="{63583A93-8D91-C031-E026-500833E52AB1}"/>
                </a:ext>
              </a:extLst>
            </p:cNvPr>
            <p:cNvCxnSpPr/>
            <p:nvPr/>
          </p:nvCxnSpPr>
          <p:spPr>
            <a:xfrm>
              <a:off x="3244850" y="2181859"/>
              <a:ext cx="127000" cy="841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Скругленный прямоугольник 204">
              <a:extLst>
                <a:ext uri="{FF2B5EF4-FFF2-40B4-BE49-F238E27FC236}">
                  <a16:creationId xmlns:a16="http://schemas.microsoft.com/office/drawing/2014/main" id="{E1A37E33-C87C-E8DE-59BC-D6AC610408CB}"/>
                </a:ext>
              </a:extLst>
            </p:cNvPr>
            <p:cNvSpPr/>
            <p:nvPr/>
          </p:nvSpPr>
          <p:spPr>
            <a:xfrm>
              <a:off x="2854324" y="3009900"/>
              <a:ext cx="781053" cy="45719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6" name="Прямая соединительная линия 205">
              <a:extLst>
                <a:ext uri="{FF2B5EF4-FFF2-40B4-BE49-F238E27FC236}">
                  <a16:creationId xmlns:a16="http://schemas.microsoft.com/office/drawing/2014/main" id="{B30C2EB8-3218-8511-1FD7-AABE7B09470F}"/>
                </a:ext>
              </a:extLst>
            </p:cNvPr>
            <p:cNvCxnSpPr>
              <a:cxnSpLocks/>
            </p:cNvCxnSpPr>
            <p:nvPr/>
          </p:nvCxnSpPr>
          <p:spPr>
            <a:xfrm>
              <a:off x="3166867" y="2654843"/>
              <a:ext cx="163014" cy="915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Прямая соединительная линия 206">
              <a:extLst>
                <a:ext uri="{FF2B5EF4-FFF2-40B4-BE49-F238E27FC236}">
                  <a16:creationId xmlns:a16="http://schemas.microsoft.com/office/drawing/2014/main" id="{F87E85E2-5AD3-9FB4-0407-A03FBCE29C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999" y="2651125"/>
              <a:ext cx="169664" cy="984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Прямоугольник 207">
              <a:extLst>
                <a:ext uri="{FF2B5EF4-FFF2-40B4-BE49-F238E27FC236}">
                  <a16:creationId xmlns:a16="http://schemas.microsoft.com/office/drawing/2014/main" id="{848539A3-C4B0-5AE7-C64E-F8D0ED20FA83}"/>
                </a:ext>
              </a:extLst>
            </p:cNvPr>
            <p:cNvSpPr/>
            <p:nvPr/>
          </p:nvSpPr>
          <p:spPr>
            <a:xfrm>
              <a:off x="3096917" y="2811781"/>
              <a:ext cx="306388" cy="45719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Скругленный прямоугольник 208">
              <a:extLst>
                <a:ext uri="{FF2B5EF4-FFF2-40B4-BE49-F238E27FC236}">
                  <a16:creationId xmlns:a16="http://schemas.microsoft.com/office/drawing/2014/main" id="{E1E26362-3FD2-1874-80E7-B138527D2DAF}"/>
                </a:ext>
              </a:extLst>
            </p:cNvPr>
            <p:cNvSpPr/>
            <p:nvPr/>
          </p:nvSpPr>
          <p:spPr>
            <a:xfrm>
              <a:off x="3192062" y="2449505"/>
              <a:ext cx="97237" cy="98440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10" name="Прямая соединительная линия 209">
              <a:extLst>
                <a:ext uri="{FF2B5EF4-FFF2-40B4-BE49-F238E27FC236}">
                  <a16:creationId xmlns:a16="http://schemas.microsoft.com/office/drawing/2014/main" id="{E0B8432C-7E2E-AF7C-4816-712CB079F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1587" y="2372051"/>
              <a:ext cx="75459" cy="606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Прямая соединительная линия 210">
              <a:extLst>
                <a:ext uri="{FF2B5EF4-FFF2-40B4-BE49-F238E27FC236}">
                  <a16:creationId xmlns:a16="http://schemas.microsoft.com/office/drawing/2014/main" id="{36C54162-805E-E03A-B7B7-B5F74D6EB323}"/>
                </a:ext>
              </a:extLst>
            </p:cNvPr>
            <p:cNvCxnSpPr>
              <a:cxnSpLocks/>
            </p:cNvCxnSpPr>
            <p:nvPr/>
          </p:nvCxnSpPr>
          <p:spPr>
            <a:xfrm>
              <a:off x="3226843" y="2310326"/>
              <a:ext cx="45516" cy="448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2" name="Прямая соединительная линия 211">
            <a:extLst>
              <a:ext uri="{FF2B5EF4-FFF2-40B4-BE49-F238E27FC236}">
                <a16:creationId xmlns:a16="http://schemas.microsoft.com/office/drawing/2014/main" id="{62C3AB13-B6EF-0EF8-42AC-FBC0B3484AF7}"/>
              </a:ext>
            </a:extLst>
          </p:cNvPr>
          <p:cNvCxnSpPr>
            <a:cxnSpLocks/>
          </p:cNvCxnSpPr>
          <p:nvPr/>
        </p:nvCxnSpPr>
        <p:spPr>
          <a:xfrm>
            <a:off x="5448115" y="2658923"/>
            <a:ext cx="1573616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Прямоугольник 217">
            <a:extLst>
              <a:ext uri="{FF2B5EF4-FFF2-40B4-BE49-F238E27FC236}">
                <a16:creationId xmlns:a16="http://schemas.microsoft.com/office/drawing/2014/main" id="{E4482AC6-58BB-316A-6EA3-53C223FDACA9}"/>
              </a:ext>
            </a:extLst>
          </p:cNvPr>
          <p:cNvSpPr/>
          <p:nvPr/>
        </p:nvSpPr>
        <p:spPr>
          <a:xfrm>
            <a:off x="5202467" y="2844046"/>
            <a:ext cx="110950" cy="27948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2" name="Группа 221">
            <a:extLst>
              <a:ext uri="{FF2B5EF4-FFF2-40B4-BE49-F238E27FC236}">
                <a16:creationId xmlns:a16="http://schemas.microsoft.com/office/drawing/2014/main" id="{D5FACD4A-76C8-A6CC-AC98-A6DBD5EADDDB}"/>
              </a:ext>
            </a:extLst>
          </p:cNvPr>
          <p:cNvGrpSpPr/>
          <p:nvPr/>
        </p:nvGrpSpPr>
        <p:grpSpPr>
          <a:xfrm>
            <a:off x="6929510" y="2253944"/>
            <a:ext cx="781605" cy="551992"/>
            <a:chOff x="2747515" y="2153004"/>
            <a:chExt cx="552325" cy="390068"/>
          </a:xfrm>
        </p:grpSpPr>
        <p:sp>
          <p:nvSpPr>
            <p:cNvPr id="223" name="Прямоугольник 222">
              <a:extLst>
                <a:ext uri="{FF2B5EF4-FFF2-40B4-BE49-F238E27FC236}">
                  <a16:creationId xmlns:a16="http://schemas.microsoft.com/office/drawing/2014/main" id="{7BC14039-405A-6DA2-0127-DE751520314F}"/>
                </a:ext>
              </a:extLst>
            </p:cNvPr>
            <p:cNvSpPr/>
            <p:nvPr/>
          </p:nvSpPr>
          <p:spPr>
            <a:xfrm>
              <a:off x="2817189" y="2153004"/>
              <a:ext cx="381982" cy="390068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F48839B0-A08A-2358-E004-878467927D0C}"/>
                </a:ext>
              </a:extLst>
            </p:cNvPr>
            <p:cNvSpPr txBox="1"/>
            <p:nvPr/>
          </p:nvSpPr>
          <p:spPr>
            <a:xfrm>
              <a:off x="2747515" y="2244975"/>
              <a:ext cx="55232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УКПГ</a:t>
              </a:r>
            </a:p>
          </p:txBody>
        </p:sp>
      </p:grpSp>
      <p:sp>
        <p:nvSpPr>
          <p:cNvPr id="238" name="Скругленный прямоугольник 237">
            <a:extLst>
              <a:ext uri="{FF2B5EF4-FFF2-40B4-BE49-F238E27FC236}">
                <a16:creationId xmlns:a16="http://schemas.microsoft.com/office/drawing/2014/main" id="{FAEE0AC3-3873-DAFA-4788-D8C79488C945}"/>
              </a:ext>
            </a:extLst>
          </p:cNvPr>
          <p:cNvSpPr/>
          <p:nvPr/>
        </p:nvSpPr>
        <p:spPr>
          <a:xfrm>
            <a:off x="6161413" y="2403733"/>
            <a:ext cx="509499" cy="1019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0" name="Прямая соединительная линия 239">
            <a:extLst>
              <a:ext uri="{FF2B5EF4-FFF2-40B4-BE49-F238E27FC236}">
                <a16:creationId xmlns:a16="http://schemas.microsoft.com/office/drawing/2014/main" id="{52263B30-DEF3-109B-6B32-A0900750AB31}"/>
              </a:ext>
            </a:extLst>
          </p:cNvPr>
          <p:cNvCxnSpPr>
            <a:cxnSpLocks/>
          </p:cNvCxnSpPr>
          <p:nvPr/>
        </p:nvCxnSpPr>
        <p:spPr>
          <a:xfrm>
            <a:off x="6416163" y="2505633"/>
            <a:ext cx="0" cy="1528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TextBox 321">
            <a:extLst>
              <a:ext uri="{FF2B5EF4-FFF2-40B4-BE49-F238E27FC236}">
                <a16:creationId xmlns:a16="http://schemas.microsoft.com/office/drawing/2014/main" id="{96B883C5-CE01-B964-25D2-6A744222BD12}"/>
              </a:ext>
            </a:extLst>
          </p:cNvPr>
          <p:cNvSpPr txBox="1"/>
          <p:nvPr/>
        </p:nvSpPr>
        <p:spPr>
          <a:xfrm>
            <a:off x="9877791" y="3290854"/>
            <a:ext cx="146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Смешанный поток газа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8340816" y="1462064"/>
            <a:ext cx="3760811" cy="4885390"/>
            <a:chOff x="9045426" y="1628800"/>
            <a:chExt cx="2760525" cy="3270964"/>
          </a:xfrm>
        </p:grpSpPr>
        <p:grpSp>
          <p:nvGrpSpPr>
            <p:cNvPr id="250" name="Группа 249">
              <a:extLst>
                <a:ext uri="{FF2B5EF4-FFF2-40B4-BE49-F238E27FC236}">
                  <a16:creationId xmlns:a16="http://schemas.microsoft.com/office/drawing/2014/main" id="{DA67F3EE-8052-CEB1-D54D-A4FB59F8D887}"/>
                </a:ext>
              </a:extLst>
            </p:cNvPr>
            <p:cNvGrpSpPr/>
            <p:nvPr/>
          </p:nvGrpSpPr>
          <p:grpSpPr>
            <a:xfrm>
              <a:off x="9512790" y="1628800"/>
              <a:ext cx="660813" cy="875795"/>
              <a:chOff x="2854324" y="2181859"/>
              <a:chExt cx="781053" cy="873760"/>
            </a:xfrm>
          </p:grpSpPr>
          <p:cxnSp>
            <p:nvCxnSpPr>
              <p:cNvPr id="251" name="Прямая соединительная линия 250">
                <a:extLst>
                  <a:ext uri="{FF2B5EF4-FFF2-40B4-BE49-F238E27FC236}">
                    <a16:creationId xmlns:a16="http://schemas.microsoft.com/office/drawing/2014/main" id="{AD5D37DC-DFEE-A637-CC5B-D6BC1AEEF26C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Прямая соединительная линия 251">
                <a:extLst>
                  <a:ext uri="{FF2B5EF4-FFF2-40B4-BE49-F238E27FC236}">
                    <a16:creationId xmlns:a16="http://schemas.microsoft.com/office/drawing/2014/main" id="{98D2F852-B3B9-596D-08F0-7656B5FF11B3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3" name="Скругленный прямоугольник 252">
                <a:extLst>
                  <a:ext uri="{FF2B5EF4-FFF2-40B4-BE49-F238E27FC236}">
                    <a16:creationId xmlns:a16="http://schemas.microsoft.com/office/drawing/2014/main" id="{6FCCB7E8-6317-612E-CBF3-E45FA818E40B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54" name="Прямая соединительная линия 253">
                <a:extLst>
                  <a:ext uri="{FF2B5EF4-FFF2-40B4-BE49-F238E27FC236}">
                    <a16:creationId xmlns:a16="http://schemas.microsoft.com/office/drawing/2014/main" id="{9F32702A-F613-5751-34C9-61E4A52BB5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Прямая соединительная линия 254">
                <a:extLst>
                  <a:ext uri="{FF2B5EF4-FFF2-40B4-BE49-F238E27FC236}">
                    <a16:creationId xmlns:a16="http://schemas.microsoft.com/office/drawing/2014/main" id="{516E75E8-A930-BDBC-4A37-65E4C5DA59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Прямоугольник 255">
                <a:extLst>
                  <a:ext uri="{FF2B5EF4-FFF2-40B4-BE49-F238E27FC236}">
                    <a16:creationId xmlns:a16="http://schemas.microsoft.com/office/drawing/2014/main" id="{10F93BA8-4025-96BB-A453-880E5D623CDD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" name="Скругленный прямоугольник 256">
                <a:extLst>
                  <a:ext uri="{FF2B5EF4-FFF2-40B4-BE49-F238E27FC236}">
                    <a16:creationId xmlns:a16="http://schemas.microsoft.com/office/drawing/2014/main" id="{AD846A03-F971-5A9E-1AFC-888C7DA2929C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58" name="Прямая соединительная линия 257">
                <a:extLst>
                  <a:ext uri="{FF2B5EF4-FFF2-40B4-BE49-F238E27FC236}">
                    <a16:creationId xmlns:a16="http://schemas.microsoft.com/office/drawing/2014/main" id="{D56DCF5C-8388-9114-0DBB-ADCC94C255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Прямая соединительная линия 258">
                <a:extLst>
                  <a:ext uri="{FF2B5EF4-FFF2-40B4-BE49-F238E27FC236}">
                    <a16:creationId xmlns:a16="http://schemas.microsoft.com/office/drawing/2014/main" id="{C4328BF5-9141-34EB-3F66-A8EE9EB031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0" name="Группа 259">
              <a:extLst>
                <a:ext uri="{FF2B5EF4-FFF2-40B4-BE49-F238E27FC236}">
                  <a16:creationId xmlns:a16="http://schemas.microsoft.com/office/drawing/2014/main" id="{3DA09015-BC15-F875-06A9-C44E0D40BA1E}"/>
                </a:ext>
              </a:extLst>
            </p:cNvPr>
            <p:cNvGrpSpPr/>
            <p:nvPr/>
          </p:nvGrpSpPr>
          <p:grpSpPr>
            <a:xfrm>
              <a:off x="9045426" y="3740429"/>
              <a:ext cx="1590442" cy="514672"/>
              <a:chOff x="1073895" y="3263416"/>
              <a:chExt cx="1647607" cy="514672"/>
            </a:xfrm>
          </p:grpSpPr>
          <p:cxnSp>
            <p:nvCxnSpPr>
              <p:cNvPr id="261" name="Прямая соединительная линия 260">
                <a:extLst>
                  <a:ext uri="{FF2B5EF4-FFF2-40B4-BE49-F238E27FC236}">
                    <a16:creationId xmlns:a16="http://schemas.microsoft.com/office/drawing/2014/main" id="{C0CCD831-4496-246D-9517-96954CFF7B5F}"/>
                  </a:ext>
                </a:extLst>
              </p:cNvPr>
              <p:cNvCxnSpPr/>
              <p:nvPr/>
            </p:nvCxnSpPr>
            <p:spPr>
              <a:xfrm>
                <a:off x="1073895" y="3263416"/>
                <a:ext cx="169086" cy="498516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Прямая соединительная линия 261">
                <a:extLst>
                  <a:ext uri="{FF2B5EF4-FFF2-40B4-BE49-F238E27FC236}">
                    <a16:creationId xmlns:a16="http://schemas.microsoft.com/office/drawing/2014/main" id="{13028D5E-800F-2821-A148-D78C149DA4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08703" y="3478673"/>
                <a:ext cx="112799" cy="299415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id="{3EF37F6D-6A12-0AAB-F97F-1D37915854A0}"/>
                </a:ext>
              </a:extLst>
            </p:cNvPr>
            <p:cNvCxnSpPr>
              <a:cxnSpLocks/>
            </p:cNvCxnSpPr>
            <p:nvPr/>
          </p:nvCxnSpPr>
          <p:spPr>
            <a:xfrm>
              <a:off x="9940886" y="2368375"/>
              <a:ext cx="1385399" cy="3182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5" name="Группа 264">
              <a:extLst>
                <a:ext uri="{FF2B5EF4-FFF2-40B4-BE49-F238E27FC236}">
                  <a16:creationId xmlns:a16="http://schemas.microsoft.com/office/drawing/2014/main" id="{42D89A20-D748-121B-627B-7661B5B70E57}"/>
                </a:ext>
              </a:extLst>
            </p:cNvPr>
            <p:cNvGrpSpPr/>
            <p:nvPr/>
          </p:nvGrpSpPr>
          <p:grpSpPr>
            <a:xfrm>
              <a:off x="11253626" y="2191692"/>
              <a:ext cx="552325" cy="390068"/>
              <a:chOff x="2933738" y="2224972"/>
              <a:chExt cx="552325" cy="390068"/>
            </a:xfrm>
          </p:grpSpPr>
          <p:sp>
            <p:nvSpPr>
              <p:cNvPr id="266" name="Прямоугольник 265">
                <a:extLst>
                  <a:ext uri="{FF2B5EF4-FFF2-40B4-BE49-F238E27FC236}">
                    <a16:creationId xmlns:a16="http://schemas.microsoft.com/office/drawing/2014/main" id="{0D6F0C31-1A04-D3C3-A5AB-47A90C5D66FE}"/>
                  </a:ext>
                </a:extLst>
              </p:cNvPr>
              <p:cNvSpPr/>
              <p:nvPr/>
            </p:nvSpPr>
            <p:spPr>
              <a:xfrm>
                <a:off x="3018910" y="2224972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6CF26423-BBB3-2F91-D4C7-1E13772022BC}"/>
                  </a:ext>
                </a:extLst>
              </p:cNvPr>
              <p:cNvSpPr txBox="1"/>
              <p:nvPr/>
            </p:nvSpPr>
            <p:spPr>
              <a:xfrm>
                <a:off x="2933738" y="2297589"/>
                <a:ext cx="552325" cy="226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268" name="Прямоугольник 267">
              <a:extLst>
                <a:ext uri="{FF2B5EF4-FFF2-40B4-BE49-F238E27FC236}">
                  <a16:creationId xmlns:a16="http://schemas.microsoft.com/office/drawing/2014/main" id="{CEA5BCEB-2383-45B2-7D55-60C119BB3511}"/>
                </a:ext>
              </a:extLst>
            </p:cNvPr>
            <p:cNvSpPr/>
            <p:nvPr/>
          </p:nvSpPr>
          <p:spPr>
            <a:xfrm>
              <a:off x="9793832" y="2504595"/>
              <a:ext cx="79200" cy="207653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69" name="Рукописный ввод 268">
                  <a:extLst>
                    <a:ext uri="{FF2B5EF4-FFF2-40B4-BE49-F238E27FC236}">
                      <a16:creationId xmlns:a16="http://schemas.microsoft.com/office/drawing/2014/main" id="{5BE4C53F-B250-3AEC-D12B-7844F291B893}"/>
                    </a:ext>
                  </a:extLst>
                </p14:cNvPr>
                <p14:cNvContentPartPr/>
                <p14:nvPr/>
              </p14:nvContentPartPr>
              <p14:xfrm>
                <a:off x="9053093" y="3654320"/>
                <a:ext cx="739848" cy="89640"/>
              </p14:xfrm>
            </p:contentPart>
          </mc:Choice>
          <mc:Fallback xmlns="">
            <p:pic>
              <p:nvPicPr>
                <p:cNvPr id="269" name="Рукописный ввод 268">
                  <a:extLst>
                    <a:ext uri="{FF2B5EF4-FFF2-40B4-BE49-F238E27FC236}">
                      <a16:creationId xmlns:a16="http://schemas.microsoft.com/office/drawing/2014/main" id="{5BE4C53F-B250-3AEC-D12B-7844F291B89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048601" y="3650224"/>
                  <a:ext cx="748832" cy="978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70" name="Рукописный ввод 269">
                  <a:extLst>
                    <a:ext uri="{FF2B5EF4-FFF2-40B4-BE49-F238E27FC236}">
                      <a16:creationId xmlns:a16="http://schemas.microsoft.com/office/drawing/2014/main" id="{10FE0EAC-B959-735F-C06D-56CF5C06BCA9}"/>
                    </a:ext>
                  </a:extLst>
                </p14:cNvPr>
                <p14:cNvContentPartPr/>
                <p14:nvPr/>
              </p14:nvContentPartPr>
              <p14:xfrm>
                <a:off x="9869046" y="3707240"/>
                <a:ext cx="766821" cy="248446"/>
              </p14:xfrm>
            </p:contentPart>
          </mc:Choice>
          <mc:Fallback xmlns="">
            <p:pic>
              <p:nvPicPr>
                <p:cNvPr id="270" name="Рукописный ввод 269">
                  <a:extLst>
                    <a:ext uri="{FF2B5EF4-FFF2-40B4-BE49-F238E27FC236}">
                      <a16:creationId xmlns:a16="http://schemas.microsoft.com/office/drawing/2014/main" id="{10FE0EAC-B959-735F-C06D-56CF5C06BCA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864554" y="3703143"/>
                  <a:ext cx="775805" cy="25663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3" name="Овал 272">
              <a:extLst>
                <a:ext uri="{FF2B5EF4-FFF2-40B4-BE49-F238E27FC236}">
                  <a16:creationId xmlns:a16="http://schemas.microsoft.com/office/drawing/2014/main" id="{53F334E3-CA9E-E480-CD68-2F54144FA3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14512" y="374722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Овал 273">
              <a:extLst>
                <a:ext uri="{FF2B5EF4-FFF2-40B4-BE49-F238E27FC236}">
                  <a16:creationId xmlns:a16="http://schemas.microsoft.com/office/drawing/2014/main" id="{863BF1A4-BB53-1B6F-DA3D-A1ECD2780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6912" y="389962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Овал 274">
              <a:extLst>
                <a:ext uri="{FF2B5EF4-FFF2-40B4-BE49-F238E27FC236}">
                  <a16:creationId xmlns:a16="http://schemas.microsoft.com/office/drawing/2014/main" id="{1D42FD09-E0DF-9F75-2F06-9EDE6554B2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47888" y="393058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Овал 275">
              <a:extLst>
                <a:ext uri="{FF2B5EF4-FFF2-40B4-BE49-F238E27FC236}">
                  <a16:creationId xmlns:a16="http://schemas.microsoft.com/office/drawing/2014/main" id="{095D4600-710F-6424-EA74-8B79DD599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19312" y="375198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Овал 276">
              <a:extLst>
                <a:ext uri="{FF2B5EF4-FFF2-40B4-BE49-F238E27FC236}">
                  <a16:creationId xmlns:a16="http://schemas.microsoft.com/office/drawing/2014/main" id="{FFC19B46-11C1-A20A-56C6-B4A505C55B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528" y="405202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Овал 277">
              <a:extLst>
                <a:ext uri="{FF2B5EF4-FFF2-40B4-BE49-F238E27FC236}">
                  <a16:creationId xmlns:a16="http://schemas.microsoft.com/office/drawing/2014/main" id="{6F768DA3-E37E-EEF9-5573-01299D561F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26417" y="402345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Овал 278">
              <a:extLst>
                <a:ext uri="{FF2B5EF4-FFF2-40B4-BE49-F238E27FC236}">
                  <a16:creationId xmlns:a16="http://schemas.microsoft.com/office/drawing/2014/main" id="{F094D2C4-A830-7201-3957-9A8BEA54F5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57504" y="4068693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Овал 279">
              <a:extLst>
                <a:ext uri="{FF2B5EF4-FFF2-40B4-BE49-F238E27FC236}">
                  <a16:creationId xmlns:a16="http://schemas.microsoft.com/office/drawing/2014/main" id="{603B3A7C-98FC-56DD-9910-6F744DC50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8895" y="3832948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Овал 280">
              <a:extLst>
                <a:ext uri="{FF2B5EF4-FFF2-40B4-BE49-F238E27FC236}">
                  <a16:creationId xmlns:a16="http://schemas.microsoft.com/office/drawing/2014/main" id="{DB66C4C8-9B30-4380-139D-9D69D6E21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64632" y="391152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83" name="Группа 282">
              <a:extLst>
                <a:ext uri="{FF2B5EF4-FFF2-40B4-BE49-F238E27FC236}">
                  <a16:creationId xmlns:a16="http://schemas.microsoft.com/office/drawing/2014/main" id="{4265E20A-E953-4145-BEC4-D68E24DEDA84}"/>
                </a:ext>
              </a:extLst>
            </p:cNvPr>
            <p:cNvGrpSpPr/>
            <p:nvPr/>
          </p:nvGrpSpPr>
          <p:grpSpPr>
            <a:xfrm>
              <a:off x="9150553" y="4415225"/>
              <a:ext cx="1474602" cy="484539"/>
              <a:chOff x="1089958" y="3288805"/>
              <a:chExt cx="1518745" cy="489283"/>
            </a:xfrm>
          </p:grpSpPr>
          <p:cxnSp>
            <p:nvCxnSpPr>
              <p:cNvPr id="284" name="Прямая соединительная линия 283">
                <a:extLst>
                  <a:ext uri="{FF2B5EF4-FFF2-40B4-BE49-F238E27FC236}">
                    <a16:creationId xmlns:a16="http://schemas.microsoft.com/office/drawing/2014/main" id="{16B53F23-EC8F-5DAF-7B65-39D82C8B34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9958" y="3288805"/>
                <a:ext cx="158000" cy="48928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Прямая соединительная линия 284">
                <a:extLst>
                  <a:ext uri="{FF2B5EF4-FFF2-40B4-BE49-F238E27FC236}">
                    <a16:creationId xmlns:a16="http://schemas.microsoft.com/office/drawing/2014/main" id="{CD29303B-416F-E82D-2825-C1809D7F1A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7009" y="3349565"/>
                <a:ext cx="1694" cy="42852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286" name="Рукописный ввод 285">
                    <a:extLst>
                      <a:ext uri="{FF2B5EF4-FFF2-40B4-BE49-F238E27FC236}">
                        <a16:creationId xmlns:a16="http://schemas.microsoft.com/office/drawing/2014/main" id="{81DAFF32-66E4-9F70-CC4B-91F8091EC041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286" name="Рукописный ввод 285">
                    <a:extLst>
                      <a:ext uri="{FF2B5EF4-FFF2-40B4-BE49-F238E27FC236}">
                        <a16:creationId xmlns:a16="http://schemas.microsoft.com/office/drawing/2014/main" id="{81DAFF32-66E4-9F70-CC4B-91F8091EC041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245255" y="3569962"/>
                    <a:ext cx="1367897" cy="212493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290" name="Овал 289">
              <a:extLst>
                <a:ext uri="{FF2B5EF4-FFF2-40B4-BE49-F238E27FC236}">
                  <a16:creationId xmlns:a16="http://schemas.microsoft.com/office/drawing/2014/main" id="{D43D72E5-38B4-5B9B-5885-37D9B77F6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70799" y="439901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Овал 290">
              <a:extLst>
                <a:ext uri="{FF2B5EF4-FFF2-40B4-BE49-F238E27FC236}">
                  <a16:creationId xmlns:a16="http://schemas.microsoft.com/office/drawing/2014/main" id="{493F51E6-A94C-A0FE-8829-9810E4095C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37739" y="454286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Овал 291">
              <a:extLst>
                <a:ext uri="{FF2B5EF4-FFF2-40B4-BE49-F238E27FC236}">
                  <a16:creationId xmlns:a16="http://schemas.microsoft.com/office/drawing/2014/main" id="{8FCEB2FE-6102-0ED8-E122-6E41A73849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9783" y="450725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Овал 292">
              <a:extLst>
                <a:ext uri="{FF2B5EF4-FFF2-40B4-BE49-F238E27FC236}">
                  <a16:creationId xmlns:a16="http://schemas.microsoft.com/office/drawing/2014/main" id="{60632395-82D6-145A-3627-83BB3C07D9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33101" y="457419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Овал 293">
              <a:extLst>
                <a:ext uri="{FF2B5EF4-FFF2-40B4-BE49-F238E27FC236}">
                  <a16:creationId xmlns:a16="http://schemas.microsoft.com/office/drawing/2014/main" id="{3E0F1FEE-2A60-775D-A1DE-8F6E67C5F78D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0196598" y="4666778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Овал 294">
              <a:extLst>
                <a:ext uri="{FF2B5EF4-FFF2-40B4-BE49-F238E27FC236}">
                  <a16:creationId xmlns:a16="http://schemas.microsoft.com/office/drawing/2014/main" id="{B76732A4-925C-B1A0-1D3B-E4EC7B3372EA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0331906" y="468244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Овал 295">
              <a:extLst>
                <a:ext uri="{FF2B5EF4-FFF2-40B4-BE49-F238E27FC236}">
                  <a16:creationId xmlns:a16="http://schemas.microsoft.com/office/drawing/2014/main" id="{2BF49440-7D2A-056C-547C-287EF61E9E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22866" y="444797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Овал 297">
              <a:extLst>
                <a:ext uri="{FF2B5EF4-FFF2-40B4-BE49-F238E27FC236}">
                  <a16:creationId xmlns:a16="http://schemas.microsoft.com/office/drawing/2014/main" id="{4A0D9F7B-321F-0AFE-9CAC-0BA51315E4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09904" y="39529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Овал 298">
              <a:extLst>
                <a:ext uri="{FF2B5EF4-FFF2-40B4-BE49-F238E27FC236}">
                  <a16:creationId xmlns:a16="http://schemas.microsoft.com/office/drawing/2014/main" id="{5920BEB6-AE59-CACA-4E90-E2E97F9A31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04175" y="41053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Овал 299">
              <a:extLst>
                <a:ext uri="{FF2B5EF4-FFF2-40B4-BE49-F238E27FC236}">
                  <a16:creationId xmlns:a16="http://schemas.microsoft.com/office/drawing/2014/main" id="{82715CF2-4B9C-E3B3-2185-2E5C725F11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89680" y="396900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Овал 300">
              <a:extLst>
                <a:ext uri="{FF2B5EF4-FFF2-40B4-BE49-F238E27FC236}">
                  <a16:creationId xmlns:a16="http://schemas.microsoft.com/office/drawing/2014/main" id="{89194756-0C07-E323-3659-F2E6F53CCC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86538" y="3821723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Овал 301">
              <a:extLst>
                <a:ext uri="{FF2B5EF4-FFF2-40B4-BE49-F238E27FC236}">
                  <a16:creationId xmlns:a16="http://schemas.microsoft.com/office/drawing/2014/main" id="{17B8DE29-605F-6A37-5B32-B16E7B8563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5266" y="452240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Овал 302">
              <a:extLst>
                <a:ext uri="{FF2B5EF4-FFF2-40B4-BE49-F238E27FC236}">
                  <a16:creationId xmlns:a16="http://schemas.microsoft.com/office/drawing/2014/main" id="{FD132923-F202-F19E-918A-A6587EB47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97566" y="438418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Овал 303">
              <a:extLst>
                <a:ext uri="{FF2B5EF4-FFF2-40B4-BE49-F238E27FC236}">
                  <a16:creationId xmlns:a16="http://schemas.microsoft.com/office/drawing/2014/main" id="{AA8CE7B4-C1C9-BD36-75AE-66BEAE4C9D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91459" y="451886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Овал 304">
              <a:extLst>
                <a:ext uri="{FF2B5EF4-FFF2-40B4-BE49-F238E27FC236}">
                  <a16:creationId xmlns:a16="http://schemas.microsoft.com/office/drawing/2014/main" id="{4C6010BC-794E-F6B3-803A-49CA55399C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24392" y="436510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06" name="Рукописный ввод 305">
                  <a:extLst>
                    <a:ext uri="{FF2B5EF4-FFF2-40B4-BE49-F238E27FC236}">
                      <a16:creationId xmlns:a16="http://schemas.microsoft.com/office/drawing/2014/main" id="{12E88B0D-F8EE-B4E0-0591-9635ACBAF254}"/>
                    </a:ext>
                  </a:extLst>
                </p14:cNvPr>
                <p14:cNvContentPartPr/>
                <p14:nvPr/>
              </p14:nvContentPartPr>
              <p14:xfrm>
                <a:off x="9152571" y="4286897"/>
                <a:ext cx="635760" cy="133560"/>
              </p14:xfrm>
            </p:contentPart>
          </mc:Choice>
          <mc:Fallback xmlns="">
            <p:pic>
              <p:nvPicPr>
                <p:cNvPr id="306" name="Рукописный ввод 305">
                  <a:extLst>
                    <a:ext uri="{FF2B5EF4-FFF2-40B4-BE49-F238E27FC236}">
                      <a16:creationId xmlns:a16="http://schemas.microsoft.com/office/drawing/2014/main" id="{12E88B0D-F8EE-B4E0-0591-9635ACBAF25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48079" y="4282799"/>
                  <a:ext cx="644744" cy="1417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07" name="Рукописный ввод 306">
                  <a:extLst>
                    <a:ext uri="{FF2B5EF4-FFF2-40B4-BE49-F238E27FC236}">
                      <a16:creationId xmlns:a16="http://schemas.microsoft.com/office/drawing/2014/main" id="{336F05EF-A17D-7318-77DF-5D4C814225E5}"/>
                    </a:ext>
                  </a:extLst>
                </p14:cNvPr>
                <p14:cNvContentPartPr/>
                <p14:nvPr/>
              </p14:nvContentPartPr>
              <p14:xfrm>
                <a:off x="9876171" y="4348097"/>
                <a:ext cx="746640" cy="137880"/>
              </p14:xfrm>
            </p:contentPart>
          </mc:Choice>
          <mc:Fallback xmlns="">
            <p:pic>
              <p:nvPicPr>
                <p:cNvPr id="307" name="Рукописный ввод 306">
                  <a:extLst>
                    <a:ext uri="{FF2B5EF4-FFF2-40B4-BE49-F238E27FC236}">
                      <a16:creationId xmlns:a16="http://schemas.microsoft.com/office/drawing/2014/main" id="{336F05EF-A17D-7318-77DF-5D4C814225E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871678" y="4343999"/>
                  <a:ext cx="755626" cy="14607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09" name="Рукописный ввод 308">
                  <a:extLst>
                    <a:ext uri="{FF2B5EF4-FFF2-40B4-BE49-F238E27FC236}">
                      <a16:creationId xmlns:a16="http://schemas.microsoft.com/office/drawing/2014/main" id="{FD4599E7-8031-7238-501A-1878D8C7496F}"/>
                    </a:ext>
                  </a:extLst>
                </p14:cNvPr>
                <p14:cNvContentPartPr/>
                <p14:nvPr/>
              </p14:nvContentPartPr>
              <p14:xfrm>
                <a:off x="9216352" y="4127459"/>
                <a:ext cx="572040" cy="108720"/>
              </p14:xfrm>
            </p:contentPart>
          </mc:Choice>
          <mc:Fallback xmlns="">
            <p:pic>
              <p:nvPicPr>
                <p:cNvPr id="309" name="Рукописный ввод 308">
                  <a:extLst>
                    <a:ext uri="{FF2B5EF4-FFF2-40B4-BE49-F238E27FC236}">
                      <a16:creationId xmlns:a16="http://schemas.microsoft.com/office/drawing/2014/main" id="{FD4599E7-8031-7238-501A-1878D8C7496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211860" y="4123361"/>
                  <a:ext cx="581024" cy="1169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10" name="Рукописный ввод 309">
                  <a:extLst>
                    <a:ext uri="{FF2B5EF4-FFF2-40B4-BE49-F238E27FC236}">
                      <a16:creationId xmlns:a16="http://schemas.microsoft.com/office/drawing/2014/main" id="{ADA5B73E-FB0E-4BD6-C5EB-98FB5A92FCED}"/>
                    </a:ext>
                  </a:extLst>
                </p14:cNvPr>
                <p14:cNvContentPartPr/>
                <p14:nvPr/>
              </p14:nvContentPartPr>
              <p14:xfrm>
                <a:off x="9884152" y="4186859"/>
                <a:ext cx="642240" cy="86400"/>
              </p14:xfrm>
            </p:contentPart>
          </mc:Choice>
          <mc:Fallback xmlns="">
            <p:pic>
              <p:nvPicPr>
                <p:cNvPr id="310" name="Рукописный ввод 309">
                  <a:extLst>
                    <a:ext uri="{FF2B5EF4-FFF2-40B4-BE49-F238E27FC236}">
                      <a16:creationId xmlns:a16="http://schemas.microsoft.com/office/drawing/2014/main" id="{ADA5B73E-FB0E-4BD6-C5EB-98FB5A92FCE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879659" y="4182768"/>
                  <a:ext cx="651226" cy="9458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12" name="Прямоугольник 311">
              <a:extLst>
                <a:ext uri="{FF2B5EF4-FFF2-40B4-BE49-F238E27FC236}">
                  <a16:creationId xmlns:a16="http://schemas.microsoft.com/office/drawing/2014/main" id="{B52854FC-63DA-FC43-507B-4A64DF7B9FA6}"/>
                </a:ext>
              </a:extLst>
            </p:cNvPr>
            <p:cNvSpPr/>
            <p:nvPr/>
          </p:nvSpPr>
          <p:spPr>
            <a:xfrm>
              <a:off x="9768432" y="3704822"/>
              <a:ext cx="129749" cy="47142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Овал 312">
              <a:extLst>
                <a:ext uri="{FF2B5EF4-FFF2-40B4-BE49-F238E27FC236}">
                  <a16:creationId xmlns:a16="http://schemas.microsoft.com/office/drawing/2014/main" id="{1226C0C5-62C0-BB0D-C5FA-906558E4A2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4697" y="4437112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Овал 313">
              <a:extLst>
                <a:ext uri="{FF2B5EF4-FFF2-40B4-BE49-F238E27FC236}">
                  <a16:creationId xmlns:a16="http://schemas.microsoft.com/office/drawing/2014/main" id="{D9343AAF-2E6D-E8B9-B1AF-BDBCF3EA7E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4697" y="429309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Овал 315">
              <a:extLst>
                <a:ext uri="{FF2B5EF4-FFF2-40B4-BE49-F238E27FC236}">
                  <a16:creationId xmlns:a16="http://schemas.microsoft.com/office/drawing/2014/main" id="{F05566CD-C209-1D02-B4B0-D3C263F51EA1}"/>
                </a:ext>
              </a:extLst>
            </p:cNvPr>
            <p:cNvSpPr/>
            <p:nvPr/>
          </p:nvSpPr>
          <p:spPr>
            <a:xfrm>
              <a:off x="9794697" y="3501008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Овал 316">
              <a:extLst>
                <a:ext uri="{FF2B5EF4-FFF2-40B4-BE49-F238E27FC236}">
                  <a16:creationId xmlns:a16="http://schemas.microsoft.com/office/drawing/2014/main" id="{DDC2835E-F692-22E7-A39E-D729D728F60C}"/>
                </a:ext>
              </a:extLst>
            </p:cNvPr>
            <p:cNvSpPr/>
            <p:nvPr/>
          </p:nvSpPr>
          <p:spPr>
            <a:xfrm>
              <a:off x="9794697" y="3383281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Овал 317">
              <a:extLst>
                <a:ext uri="{FF2B5EF4-FFF2-40B4-BE49-F238E27FC236}">
                  <a16:creationId xmlns:a16="http://schemas.microsoft.com/office/drawing/2014/main" id="{BE32D8AB-ACD3-D53F-9C05-56C057997E1F}"/>
                </a:ext>
              </a:extLst>
            </p:cNvPr>
            <p:cNvSpPr/>
            <p:nvPr/>
          </p:nvSpPr>
          <p:spPr>
            <a:xfrm>
              <a:off x="9794697" y="3212976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Овал 318">
              <a:extLst>
                <a:ext uri="{FF2B5EF4-FFF2-40B4-BE49-F238E27FC236}">
                  <a16:creationId xmlns:a16="http://schemas.microsoft.com/office/drawing/2014/main" id="{675ECE2F-D7CE-E535-E0D0-3AF2BA9623F8}"/>
                </a:ext>
              </a:extLst>
            </p:cNvPr>
            <p:cNvSpPr/>
            <p:nvPr/>
          </p:nvSpPr>
          <p:spPr>
            <a:xfrm>
              <a:off x="9794697" y="3095249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0" name="Овал 319">
              <a:extLst>
                <a:ext uri="{FF2B5EF4-FFF2-40B4-BE49-F238E27FC236}">
                  <a16:creationId xmlns:a16="http://schemas.microsoft.com/office/drawing/2014/main" id="{2A7BD950-54EA-CD93-FEB0-B40689266306}"/>
                </a:ext>
              </a:extLst>
            </p:cNvPr>
            <p:cNvSpPr/>
            <p:nvPr/>
          </p:nvSpPr>
          <p:spPr>
            <a:xfrm>
              <a:off x="9794697" y="2924944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Овал 320">
              <a:extLst>
                <a:ext uri="{FF2B5EF4-FFF2-40B4-BE49-F238E27FC236}">
                  <a16:creationId xmlns:a16="http://schemas.microsoft.com/office/drawing/2014/main" id="{AF5D8633-C80F-796B-E216-06DA97E19D5D}"/>
                </a:ext>
              </a:extLst>
            </p:cNvPr>
            <p:cNvSpPr/>
            <p:nvPr/>
          </p:nvSpPr>
          <p:spPr>
            <a:xfrm>
              <a:off x="9794697" y="2708920"/>
              <a:ext cx="45719" cy="4571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id="{7FBE67B6-CB29-5531-7ED4-1C438C26634F}"/>
                </a:ext>
              </a:extLst>
            </p:cNvPr>
            <p:cNvCxnSpPr/>
            <p:nvPr/>
          </p:nvCxnSpPr>
          <p:spPr>
            <a:xfrm flipH="1">
              <a:off x="9840416" y="3068960"/>
              <a:ext cx="374819" cy="202624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8" name="Прямоугольник 327">
            <a:extLst>
              <a:ext uri="{FF2B5EF4-FFF2-40B4-BE49-F238E27FC236}">
                <a16:creationId xmlns:a16="http://schemas.microsoft.com/office/drawing/2014/main" id="{EEF1CBB9-3C66-3184-45C0-E59EEDCE210E}"/>
              </a:ext>
            </a:extLst>
          </p:cNvPr>
          <p:cNvSpPr/>
          <p:nvPr/>
        </p:nvSpPr>
        <p:spPr>
          <a:xfrm>
            <a:off x="1494276" y="648880"/>
            <a:ext cx="2888504" cy="123525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Устьевое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давление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достаточно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транспортировки газа до УКПГ</a:t>
            </a:r>
          </a:p>
        </p:txBody>
      </p:sp>
      <p:sp>
        <p:nvSpPr>
          <p:cNvPr id="329" name="Прямоугольник 328">
            <a:extLst>
              <a:ext uri="{FF2B5EF4-FFF2-40B4-BE49-F238E27FC236}">
                <a16:creationId xmlns:a16="http://schemas.microsoft.com/office/drawing/2014/main" id="{30745299-DFD9-993B-EEC6-81EEBB993EB7}"/>
              </a:ext>
            </a:extLst>
          </p:cNvPr>
          <p:cNvSpPr/>
          <p:nvPr/>
        </p:nvSpPr>
        <p:spPr>
          <a:xfrm>
            <a:off x="5433632" y="740567"/>
            <a:ext cx="2820145" cy="1117835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Часть пластовой энергии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безвозвратно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теряется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штуцере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Прямоугольник 329">
            <a:extLst>
              <a:ext uri="{FF2B5EF4-FFF2-40B4-BE49-F238E27FC236}">
                <a16:creationId xmlns:a16="http://schemas.microsoft.com/office/drawing/2014/main" id="{F9B99678-5912-9E4F-6924-B82345B5FD14}"/>
              </a:ext>
            </a:extLst>
          </p:cNvPr>
          <p:cNvSpPr/>
          <p:nvPr/>
        </p:nvSpPr>
        <p:spPr>
          <a:xfrm>
            <a:off x="9623909" y="536353"/>
            <a:ext cx="2545539" cy="1409715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Газовый эжектора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повышает эффективность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эксплуатации ННГ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33" name="Прямая соединительная линия 332">
            <a:extLst>
              <a:ext uri="{FF2B5EF4-FFF2-40B4-BE49-F238E27FC236}">
                <a16:creationId xmlns:a16="http://schemas.microsoft.com/office/drawing/2014/main" id="{B1E57A32-AD0D-678A-6CB2-9EFA114C4D82}"/>
              </a:ext>
            </a:extLst>
          </p:cNvPr>
          <p:cNvCxnSpPr>
            <a:cxnSpLocks/>
          </p:cNvCxnSpPr>
          <p:nvPr/>
        </p:nvCxnSpPr>
        <p:spPr>
          <a:xfrm>
            <a:off x="8297768" y="1204601"/>
            <a:ext cx="0" cy="51347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Применение газового эжектора для добычи ННГ</a:t>
            </a: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FE7ACECA-9D1E-F18E-0967-EA264D438E29}"/>
              </a:ext>
            </a:extLst>
          </p:cNvPr>
          <p:cNvSpPr txBox="1"/>
          <p:nvPr/>
        </p:nvSpPr>
        <p:spPr>
          <a:xfrm>
            <a:off x="5607630" y="6035999"/>
            <a:ext cx="2460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высоконапорным газом</a:t>
            </a:r>
          </a:p>
        </p:txBody>
      </p:sp>
      <p:sp>
        <p:nvSpPr>
          <p:cNvPr id="215" name="Прямоугольник 214"/>
          <p:cNvSpPr/>
          <p:nvPr/>
        </p:nvSpPr>
        <p:spPr>
          <a:xfrm>
            <a:off x="-53239" y="570132"/>
            <a:ext cx="4440364" cy="6145628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рямоугольник 178"/>
          <p:cNvSpPr/>
          <p:nvPr/>
        </p:nvSpPr>
        <p:spPr>
          <a:xfrm>
            <a:off x="8307247" y="553083"/>
            <a:ext cx="4375096" cy="5821594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Овал 189">
            <a:extLst>
              <a:ext uri="{FF2B5EF4-FFF2-40B4-BE49-F238E27FC236}">
                <a16:creationId xmlns:a16="http://schemas.microsoft.com/office/drawing/2014/main" id="{5A8CA3D5-E8F2-B56C-0253-7C5692701489}"/>
              </a:ext>
            </a:extLst>
          </p:cNvPr>
          <p:cNvSpPr>
            <a:spLocks noChangeAspect="1"/>
          </p:cNvSpPr>
          <p:nvPr/>
        </p:nvSpPr>
        <p:spPr>
          <a:xfrm>
            <a:off x="4723130" y="4399367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Овал 219">
            <a:extLst>
              <a:ext uri="{FF2B5EF4-FFF2-40B4-BE49-F238E27FC236}">
                <a16:creationId xmlns:a16="http://schemas.microsoft.com/office/drawing/2014/main" id="{81E2AC84-F05D-1B4A-16C4-992C0AC29D4C}"/>
              </a:ext>
            </a:extLst>
          </p:cNvPr>
          <p:cNvSpPr>
            <a:spLocks noChangeAspect="1"/>
          </p:cNvSpPr>
          <p:nvPr/>
        </p:nvSpPr>
        <p:spPr>
          <a:xfrm>
            <a:off x="4948167" y="4624404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Овал 225">
            <a:extLst>
              <a:ext uri="{FF2B5EF4-FFF2-40B4-BE49-F238E27FC236}">
                <a16:creationId xmlns:a16="http://schemas.microsoft.com/office/drawing/2014/main" id="{AE21AED3-2506-54B0-E3BE-81B3E355CC60}"/>
              </a:ext>
            </a:extLst>
          </p:cNvPr>
          <p:cNvSpPr>
            <a:spLocks noChangeAspect="1"/>
          </p:cNvSpPr>
          <p:nvPr/>
        </p:nvSpPr>
        <p:spPr>
          <a:xfrm>
            <a:off x="5443894" y="4702940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Овал 226">
            <a:extLst>
              <a:ext uri="{FF2B5EF4-FFF2-40B4-BE49-F238E27FC236}">
                <a16:creationId xmlns:a16="http://schemas.microsoft.com/office/drawing/2014/main" id="{58869D16-A988-3878-8252-334913E8269F}"/>
              </a:ext>
            </a:extLst>
          </p:cNvPr>
          <p:cNvSpPr>
            <a:spLocks noChangeAspect="1"/>
          </p:cNvSpPr>
          <p:nvPr/>
        </p:nvSpPr>
        <p:spPr>
          <a:xfrm>
            <a:off x="4740709" y="4807245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Овал 238">
            <a:extLst>
              <a:ext uri="{FF2B5EF4-FFF2-40B4-BE49-F238E27FC236}">
                <a16:creationId xmlns:a16="http://schemas.microsoft.com/office/drawing/2014/main" id="{48E49E39-EDE7-2FEB-5FDA-28A58472681D}"/>
              </a:ext>
            </a:extLst>
          </p:cNvPr>
          <p:cNvSpPr>
            <a:spLocks noChangeAspect="1"/>
          </p:cNvSpPr>
          <p:nvPr/>
        </p:nvSpPr>
        <p:spPr>
          <a:xfrm>
            <a:off x="5842352" y="4321499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Овал 240">
            <a:extLst>
              <a:ext uri="{FF2B5EF4-FFF2-40B4-BE49-F238E27FC236}">
                <a16:creationId xmlns:a16="http://schemas.microsoft.com/office/drawing/2014/main" id="{6DAD2B06-D028-3A8B-1E9B-26BE6CC61D1D}"/>
              </a:ext>
            </a:extLst>
          </p:cNvPr>
          <p:cNvSpPr>
            <a:spLocks noChangeAspect="1"/>
          </p:cNvSpPr>
          <p:nvPr/>
        </p:nvSpPr>
        <p:spPr>
          <a:xfrm>
            <a:off x="5440288" y="4355029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Овал 241">
            <a:extLst>
              <a:ext uri="{FF2B5EF4-FFF2-40B4-BE49-F238E27FC236}">
                <a16:creationId xmlns:a16="http://schemas.microsoft.com/office/drawing/2014/main" id="{B1122134-4E56-C914-419B-DC1315C02048}"/>
              </a:ext>
            </a:extLst>
          </p:cNvPr>
          <p:cNvSpPr>
            <a:spLocks noChangeAspect="1"/>
          </p:cNvSpPr>
          <p:nvPr/>
        </p:nvSpPr>
        <p:spPr>
          <a:xfrm>
            <a:off x="5726725" y="4557202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Овал 242">
            <a:extLst>
              <a:ext uri="{FF2B5EF4-FFF2-40B4-BE49-F238E27FC236}">
                <a16:creationId xmlns:a16="http://schemas.microsoft.com/office/drawing/2014/main" id="{0E3790DC-5E97-E88F-4236-57FF26BDEE9F}"/>
              </a:ext>
            </a:extLst>
          </p:cNvPr>
          <p:cNvSpPr>
            <a:spLocks noChangeAspect="1"/>
          </p:cNvSpPr>
          <p:nvPr/>
        </p:nvSpPr>
        <p:spPr>
          <a:xfrm>
            <a:off x="6040067" y="4600348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Овал 243">
            <a:extLst>
              <a:ext uri="{FF2B5EF4-FFF2-40B4-BE49-F238E27FC236}">
                <a16:creationId xmlns:a16="http://schemas.microsoft.com/office/drawing/2014/main" id="{FD74088A-7BA5-8792-8DB5-A9E7B0A602B5}"/>
              </a:ext>
            </a:extLst>
          </p:cNvPr>
          <p:cNvSpPr>
            <a:spLocks noChangeAspect="1"/>
          </p:cNvSpPr>
          <p:nvPr/>
        </p:nvSpPr>
        <p:spPr>
          <a:xfrm>
            <a:off x="6159136" y="4399367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Овал 244">
            <a:extLst>
              <a:ext uri="{FF2B5EF4-FFF2-40B4-BE49-F238E27FC236}">
                <a16:creationId xmlns:a16="http://schemas.microsoft.com/office/drawing/2014/main" id="{687300E5-9487-34DB-84B4-24912E02E429}"/>
              </a:ext>
            </a:extLst>
          </p:cNvPr>
          <p:cNvSpPr>
            <a:spLocks noChangeAspect="1"/>
          </p:cNvSpPr>
          <p:nvPr/>
        </p:nvSpPr>
        <p:spPr>
          <a:xfrm>
            <a:off x="5023047" y="4442294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Овал 245">
            <a:extLst>
              <a:ext uri="{FF2B5EF4-FFF2-40B4-BE49-F238E27FC236}">
                <a16:creationId xmlns:a16="http://schemas.microsoft.com/office/drawing/2014/main" id="{9928BE0E-7D95-081D-500A-3393B4741035}"/>
              </a:ext>
            </a:extLst>
          </p:cNvPr>
          <p:cNvSpPr>
            <a:spLocks noChangeAspect="1"/>
          </p:cNvSpPr>
          <p:nvPr/>
        </p:nvSpPr>
        <p:spPr>
          <a:xfrm>
            <a:off x="5035546" y="4784262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FCD5A2BA-2A58-B7DA-1F68-B71562446D57}"/>
              </a:ext>
            </a:extLst>
          </p:cNvPr>
          <p:cNvSpPr txBox="1"/>
          <p:nvPr/>
        </p:nvSpPr>
        <p:spPr>
          <a:xfrm>
            <a:off x="5664667" y="3542890"/>
            <a:ext cx="2517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низконапорным газом</a:t>
            </a:r>
          </a:p>
        </p:txBody>
      </p:sp>
      <p:sp>
        <p:nvSpPr>
          <p:cNvPr id="221" name="Параллелограмм 220"/>
          <p:cNvSpPr/>
          <p:nvPr/>
        </p:nvSpPr>
        <p:spPr>
          <a:xfrm>
            <a:off x="4262195" y="3706275"/>
            <a:ext cx="2642416" cy="1734006"/>
          </a:xfrm>
          <a:prstGeom prst="parallelogram">
            <a:avLst/>
          </a:prstGeom>
          <a:noFill/>
          <a:ln w="57150">
            <a:solidFill>
              <a:schemeClr val="tx1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Овал 224">
            <a:extLst>
              <a:ext uri="{FF2B5EF4-FFF2-40B4-BE49-F238E27FC236}">
                <a16:creationId xmlns:a16="http://schemas.microsoft.com/office/drawing/2014/main" id="{FD74088A-7BA5-8792-8DB5-A9E7B0A602B5}"/>
              </a:ext>
            </a:extLst>
          </p:cNvPr>
          <p:cNvSpPr>
            <a:spLocks noChangeAspect="1"/>
          </p:cNvSpPr>
          <p:nvPr/>
        </p:nvSpPr>
        <p:spPr>
          <a:xfrm>
            <a:off x="6366580" y="4576078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Овал 227">
            <a:extLst>
              <a:ext uri="{FF2B5EF4-FFF2-40B4-BE49-F238E27FC236}">
                <a16:creationId xmlns:a16="http://schemas.microsoft.com/office/drawing/2014/main" id="{FD74088A-7BA5-8792-8DB5-A9E7B0A602B5}"/>
              </a:ext>
            </a:extLst>
          </p:cNvPr>
          <p:cNvSpPr>
            <a:spLocks noChangeAspect="1"/>
          </p:cNvSpPr>
          <p:nvPr/>
        </p:nvSpPr>
        <p:spPr>
          <a:xfrm>
            <a:off x="6255004" y="4237353"/>
            <a:ext cx="106317" cy="10631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Параллелограмм 228"/>
          <p:cNvSpPr/>
          <p:nvPr/>
        </p:nvSpPr>
        <p:spPr>
          <a:xfrm>
            <a:off x="4299541" y="4830679"/>
            <a:ext cx="2642416" cy="1734006"/>
          </a:xfrm>
          <a:prstGeom prst="parallelogram">
            <a:avLst/>
          </a:prstGeom>
          <a:noFill/>
          <a:ln w="57150">
            <a:solidFill>
              <a:schemeClr val="tx1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0" name="Овал 229">
            <a:extLst>
              <a:ext uri="{FF2B5EF4-FFF2-40B4-BE49-F238E27FC236}">
                <a16:creationId xmlns:a16="http://schemas.microsoft.com/office/drawing/2014/main" id="{1C0DCDE6-2E0B-89AF-CC1B-9F6825341FD0}"/>
              </a:ext>
            </a:extLst>
          </p:cNvPr>
          <p:cNvSpPr>
            <a:spLocks noChangeAspect="1"/>
          </p:cNvSpPr>
          <p:nvPr/>
        </p:nvSpPr>
        <p:spPr>
          <a:xfrm rot="12686727">
            <a:off x="5824594" y="5572820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Овал 230">
            <a:extLst>
              <a:ext uri="{FF2B5EF4-FFF2-40B4-BE49-F238E27FC236}">
                <a16:creationId xmlns:a16="http://schemas.microsoft.com/office/drawing/2014/main" id="{1C0DCDE6-2E0B-89AF-CC1B-9F6825341FD0}"/>
              </a:ext>
            </a:extLst>
          </p:cNvPr>
          <p:cNvSpPr>
            <a:spLocks noChangeAspect="1"/>
          </p:cNvSpPr>
          <p:nvPr/>
        </p:nvSpPr>
        <p:spPr>
          <a:xfrm rot="12686727">
            <a:off x="5964674" y="5409531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Овал 232">
            <a:extLst>
              <a:ext uri="{FF2B5EF4-FFF2-40B4-BE49-F238E27FC236}">
                <a16:creationId xmlns:a16="http://schemas.microsoft.com/office/drawing/2014/main" id="{1C0DCDE6-2E0B-89AF-CC1B-9F6825341FD0}"/>
              </a:ext>
            </a:extLst>
          </p:cNvPr>
          <p:cNvSpPr>
            <a:spLocks noChangeAspect="1"/>
          </p:cNvSpPr>
          <p:nvPr/>
        </p:nvSpPr>
        <p:spPr>
          <a:xfrm rot="12686727">
            <a:off x="6101627" y="5545809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Овал 233">
            <a:extLst>
              <a:ext uri="{FF2B5EF4-FFF2-40B4-BE49-F238E27FC236}">
                <a16:creationId xmlns:a16="http://schemas.microsoft.com/office/drawing/2014/main" id="{1C0DCDE6-2E0B-89AF-CC1B-9F6825341FD0}"/>
              </a:ext>
            </a:extLst>
          </p:cNvPr>
          <p:cNvSpPr>
            <a:spLocks noChangeAspect="1"/>
          </p:cNvSpPr>
          <p:nvPr/>
        </p:nvSpPr>
        <p:spPr>
          <a:xfrm rot="12686727">
            <a:off x="6362531" y="5685299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Овал 234">
            <a:extLst>
              <a:ext uri="{FF2B5EF4-FFF2-40B4-BE49-F238E27FC236}">
                <a16:creationId xmlns:a16="http://schemas.microsoft.com/office/drawing/2014/main" id="{1C0DCDE6-2E0B-89AF-CC1B-9F6825341FD0}"/>
              </a:ext>
            </a:extLst>
          </p:cNvPr>
          <p:cNvSpPr>
            <a:spLocks noChangeAspect="1"/>
          </p:cNvSpPr>
          <p:nvPr/>
        </p:nvSpPr>
        <p:spPr>
          <a:xfrm rot="12686727">
            <a:off x="6290938" y="5391530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Овал 235">
            <a:extLst>
              <a:ext uri="{FF2B5EF4-FFF2-40B4-BE49-F238E27FC236}">
                <a16:creationId xmlns:a16="http://schemas.microsoft.com/office/drawing/2014/main" id="{1C0DCDE6-2E0B-89AF-CC1B-9F6825341FD0}"/>
              </a:ext>
            </a:extLst>
          </p:cNvPr>
          <p:cNvSpPr>
            <a:spLocks noChangeAspect="1"/>
          </p:cNvSpPr>
          <p:nvPr/>
        </p:nvSpPr>
        <p:spPr>
          <a:xfrm rot="12686727">
            <a:off x="6443338" y="5543930"/>
            <a:ext cx="101889" cy="101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8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37739" y="6165283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5A2BA-2A58-B7DA-1F68-B71562446D57}"/>
              </a:ext>
            </a:extLst>
          </p:cNvPr>
          <p:cNvSpPr txBox="1"/>
          <p:nvPr/>
        </p:nvSpPr>
        <p:spPr>
          <a:xfrm>
            <a:off x="2312884" y="4521407"/>
            <a:ext cx="1897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низконапорным газом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6E985F9-0004-21F0-4B5A-2FC669CB4FA0}"/>
              </a:ext>
            </a:extLst>
          </p:cNvPr>
          <p:cNvSpPr txBox="1"/>
          <p:nvPr/>
        </p:nvSpPr>
        <p:spPr>
          <a:xfrm>
            <a:off x="1600918" y="2004828"/>
            <a:ext cx="2166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у = 1,0-1,2 МПа 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7ACECA-9D1E-F18E-0967-EA264D438E29}"/>
              </a:ext>
            </a:extLst>
          </p:cNvPr>
          <p:cNvSpPr txBox="1"/>
          <p:nvPr/>
        </p:nvSpPr>
        <p:spPr>
          <a:xfrm>
            <a:off x="2379087" y="5498037"/>
            <a:ext cx="193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высоконапорным газом</a:t>
            </a:r>
          </a:p>
        </p:txBody>
      </p:sp>
      <p:cxnSp>
        <p:nvCxnSpPr>
          <p:cNvPr id="167" name="Прямая соединительная линия 166">
            <a:extLst>
              <a:ext uri="{FF2B5EF4-FFF2-40B4-BE49-F238E27FC236}">
                <a16:creationId xmlns:a16="http://schemas.microsoft.com/office/drawing/2014/main" id="{AAE52C4E-05CA-DC29-803D-2F7AA29A966F}"/>
              </a:ext>
            </a:extLst>
          </p:cNvPr>
          <p:cNvCxnSpPr>
            <a:cxnSpLocks/>
          </p:cNvCxnSpPr>
          <p:nvPr/>
        </p:nvCxnSpPr>
        <p:spPr>
          <a:xfrm>
            <a:off x="4399424" y="1204601"/>
            <a:ext cx="0" cy="512443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85422" y="1404240"/>
            <a:ext cx="4098780" cy="4829972"/>
            <a:chOff x="705219" y="1648534"/>
            <a:chExt cx="2775784" cy="3270964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8B5F161F-1423-C55A-A7B6-33334CEF4FE3}"/>
                </a:ext>
              </a:extLst>
            </p:cNvPr>
            <p:cNvGrpSpPr/>
            <p:nvPr/>
          </p:nvGrpSpPr>
          <p:grpSpPr>
            <a:xfrm>
              <a:off x="1172583" y="1648534"/>
              <a:ext cx="660813" cy="875795"/>
              <a:chOff x="2854324" y="2181859"/>
              <a:chExt cx="781053" cy="873760"/>
            </a:xfrm>
          </p:grpSpPr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964C0B58-6CFC-F95D-55C3-A2BD9A853DC1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9D2DF74D-CD31-79BA-AAFE-177752A8B35E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Скругленный прямоугольник 26">
                <a:extLst>
                  <a:ext uri="{FF2B5EF4-FFF2-40B4-BE49-F238E27FC236}">
                    <a16:creationId xmlns:a16="http://schemas.microsoft.com/office/drawing/2014/main" id="{860DF127-1E7E-BEE9-B1F5-A6AFC60C8E77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7CEF6B03-3555-DF6B-E704-727E2CEE0A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7C844B76-29B8-F294-542D-E7916C2EB0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402233F9-4594-F709-C390-D6112410A5D3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Скругленный прямоугольник 30">
                <a:extLst>
                  <a:ext uri="{FF2B5EF4-FFF2-40B4-BE49-F238E27FC236}">
                    <a16:creationId xmlns:a16="http://schemas.microsoft.com/office/drawing/2014/main" id="{E8ABC5B0-AEE6-F072-551C-0C231A5A99C2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619DC94A-34D0-5DE7-B992-23F6364AA7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ECF62413-111D-E4EE-D0FC-97600A2012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2BE681B-30CD-B5B1-9D7E-1E68EC1D300B}"/>
                </a:ext>
              </a:extLst>
            </p:cNvPr>
            <p:cNvGrpSpPr/>
            <p:nvPr/>
          </p:nvGrpSpPr>
          <p:grpSpPr>
            <a:xfrm>
              <a:off x="705219" y="3760163"/>
              <a:ext cx="1590442" cy="514672"/>
              <a:chOff x="1073895" y="3263416"/>
              <a:chExt cx="1647607" cy="514672"/>
            </a:xfrm>
          </p:grpSpPr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F5A47266-91B0-A52F-9ABC-C907EE8F78CC}"/>
                  </a:ext>
                </a:extLst>
              </p:cNvPr>
              <p:cNvCxnSpPr/>
              <p:nvPr/>
            </p:nvCxnSpPr>
            <p:spPr>
              <a:xfrm>
                <a:off x="1073895" y="3263416"/>
                <a:ext cx="169086" cy="498516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ABAB50E5-CDDD-F6AA-CCC8-23B439905E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08703" y="3478673"/>
                <a:ext cx="112799" cy="299415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9" name="Рукописный ввод 18">
                    <a:extLst>
                      <a:ext uri="{FF2B5EF4-FFF2-40B4-BE49-F238E27FC236}">
                        <a16:creationId xmlns:a16="http://schemas.microsoft.com/office/drawing/2014/main" id="{94046488-BF4D-96B3-DB4E-2BC2A2A6D1D2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66" name="Рукописный ввод 65">
                    <a:extLst>
                      <a:ext uri="{FF2B5EF4-FFF2-40B4-BE49-F238E27FC236}">
                        <a16:creationId xmlns:a16="http://schemas.microsoft.com/office/drawing/2014/main" id="{52528830-E44D-7F66-7930-AA1C27AAD8CD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5383" y="3570008"/>
                    <a:ext cx="1367640" cy="21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6B549B51-8894-47DC-1AAB-2002D8811027}"/>
                </a:ext>
              </a:extLst>
            </p:cNvPr>
            <p:cNvCxnSpPr>
              <a:cxnSpLocks/>
            </p:cNvCxnSpPr>
            <p:nvPr/>
          </p:nvCxnSpPr>
          <p:spPr>
            <a:xfrm>
              <a:off x="1600679" y="2388109"/>
              <a:ext cx="1385399" cy="3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Группа 216">
              <a:extLst>
                <a:ext uri="{FF2B5EF4-FFF2-40B4-BE49-F238E27FC236}">
                  <a16:creationId xmlns:a16="http://schemas.microsoft.com/office/drawing/2014/main" id="{BE75F052-F0E9-49D1-1FD3-8F32C22C7A0D}"/>
                </a:ext>
              </a:extLst>
            </p:cNvPr>
            <p:cNvGrpSpPr/>
            <p:nvPr/>
          </p:nvGrpSpPr>
          <p:grpSpPr>
            <a:xfrm>
              <a:off x="2928678" y="2211426"/>
              <a:ext cx="552325" cy="390068"/>
              <a:chOff x="2948997" y="2224972"/>
              <a:chExt cx="552325" cy="390068"/>
            </a:xfrm>
          </p:grpSpPr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386D7A6D-057E-9CAC-A780-0338E7A9561E}"/>
                  </a:ext>
                </a:extLst>
              </p:cNvPr>
              <p:cNvSpPr/>
              <p:nvPr/>
            </p:nvSpPr>
            <p:spPr>
              <a:xfrm>
                <a:off x="3018910" y="2224972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5AF7075-7FF9-B166-AF24-DF9CC74D1C24}"/>
                  </a:ext>
                </a:extLst>
              </p:cNvPr>
              <p:cNvSpPr txBox="1"/>
              <p:nvPr/>
            </p:nvSpPr>
            <p:spPr>
              <a:xfrm>
                <a:off x="2948997" y="2291051"/>
                <a:ext cx="552325" cy="229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4FA2EDF-C6E7-68D3-EF1E-3DD033E1F68A}"/>
                </a:ext>
              </a:extLst>
            </p:cNvPr>
            <p:cNvSpPr/>
            <p:nvPr/>
          </p:nvSpPr>
          <p:spPr>
            <a:xfrm>
              <a:off x="1453626" y="2524329"/>
              <a:ext cx="65979" cy="14864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0F956B44-CE04-E86B-4C7B-65A7BCEE9C08}"/>
                    </a:ext>
                  </a:extLst>
                </p14:cNvPr>
                <p14:cNvContentPartPr/>
                <p14:nvPr/>
              </p14:nvContentPartPr>
              <p14:xfrm>
                <a:off x="712886" y="3674054"/>
                <a:ext cx="739848" cy="89640"/>
              </p14:xfrm>
            </p:contentPart>
          </mc:Choice>
          <mc:Fallback xmlns=""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id="{0F956B44-CE04-E86B-4C7B-65A7BCEE9C0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8741" y="3669902"/>
                  <a:ext cx="748139" cy="979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id="{E719DA16-BBA7-B888-61B1-80225393C0A6}"/>
                    </a:ext>
                  </a:extLst>
                </p14:cNvPr>
                <p14:cNvContentPartPr/>
                <p14:nvPr/>
              </p14:nvContentPartPr>
              <p14:xfrm>
                <a:off x="1528839" y="3726974"/>
                <a:ext cx="766821" cy="248446"/>
              </p14:xfrm>
            </p:contentPart>
          </mc:Choice>
          <mc:Fallback xmlns=""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id="{E719DA16-BBA7-B888-61B1-80225393C0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24694" y="3722829"/>
                  <a:ext cx="775111" cy="25673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5A8CA3D5-E8F2-B56C-0253-7C56927014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4305" y="37669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81E2AC84-F05D-1B4A-16C4-992C0AC29D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6705" y="39193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DFAC507B-DDD7-4E4D-60BC-F27F8D1B2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07681" y="395031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11F77CAD-05C4-607E-2DD2-DC616FE012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9105" y="377172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AE21AED3-2506-54B0-E3BE-81B3E355CC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6321" y="40717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58869D16-A988-3878-8252-334913E826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210" y="404318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48E49E39-EDE7-2FEB-5FDA-28A5847268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17297" y="408842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6DAD2B06-D028-3A8B-1E9B-26BE6CC61D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38688" y="3852682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B1122134-4E56-C914-419B-DC1315C020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24425" y="39312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4" name="Группа 143">
              <a:extLst>
                <a:ext uri="{FF2B5EF4-FFF2-40B4-BE49-F238E27FC236}">
                  <a16:creationId xmlns:a16="http://schemas.microsoft.com/office/drawing/2014/main" id="{22E86690-0BD3-F56C-0E27-15B7E2FEA390}"/>
                </a:ext>
              </a:extLst>
            </p:cNvPr>
            <p:cNvGrpSpPr/>
            <p:nvPr/>
          </p:nvGrpSpPr>
          <p:grpSpPr>
            <a:xfrm>
              <a:off x="810346" y="4434959"/>
              <a:ext cx="1474602" cy="484539"/>
              <a:chOff x="1089958" y="3288805"/>
              <a:chExt cx="1518745" cy="489283"/>
            </a:xfrm>
          </p:grpSpPr>
          <p:cxnSp>
            <p:nvCxnSpPr>
              <p:cNvPr id="155" name="Прямая соединительная линия 154">
                <a:extLst>
                  <a:ext uri="{FF2B5EF4-FFF2-40B4-BE49-F238E27FC236}">
                    <a16:creationId xmlns:a16="http://schemas.microsoft.com/office/drawing/2014/main" id="{07D5E694-D480-1654-76A1-8944D57B97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9958" y="3288805"/>
                <a:ext cx="158000" cy="48928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>
                <a:extLst>
                  <a:ext uri="{FF2B5EF4-FFF2-40B4-BE49-F238E27FC236}">
                    <a16:creationId xmlns:a16="http://schemas.microsoft.com/office/drawing/2014/main" id="{C2F03ACB-8E1D-3C96-6F5E-8071A3962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7009" y="3349565"/>
                <a:ext cx="1694" cy="42852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57" name="Рукописный ввод 156">
                    <a:extLst>
                      <a:ext uri="{FF2B5EF4-FFF2-40B4-BE49-F238E27FC236}">
                        <a16:creationId xmlns:a16="http://schemas.microsoft.com/office/drawing/2014/main" id="{C0D53992-BE01-C771-C2E5-DE55D90A9DCD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157" name="Рукописный ввод 156">
                    <a:extLst>
                      <a:ext uri="{FF2B5EF4-FFF2-40B4-BE49-F238E27FC236}">
                        <a16:creationId xmlns:a16="http://schemas.microsoft.com/office/drawing/2014/main" id="{C0D53992-BE01-C771-C2E5-DE55D90A9DCD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245255" y="3569962"/>
                    <a:ext cx="1367897" cy="212493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5" name="Рукописный ввод 144">
                  <a:extLst>
                    <a:ext uri="{FF2B5EF4-FFF2-40B4-BE49-F238E27FC236}">
                      <a16:creationId xmlns:a16="http://schemas.microsoft.com/office/drawing/2014/main" id="{D8D9EC0F-76C3-74B5-A49E-CC572A8DCA94}"/>
                    </a:ext>
                  </a:extLst>
                </p14:cNvPr>
                <p14:cNvContentPartPr/>
                <p14:nvPr/>
              </p14:nvContentPartPr>
              <p14:xfrm>
                <a:off x="804083" y="4329364"/>
                <a:ext cx="894248" cy="106675"/>
              </p14:xfrm>
            </p:contentPart>
          </mc:Choice>
          <mc:Fallback xmlns="">
            <p:pic>
              <p:nvPicPr>
                <p:cNvPr id="145" name="Рукописный ввод 144">
                  <a:extLst>
                    <a:ext uri="{FF2B5EF4-FFF2-40B4-BE49-F238E27FC236}">
                      <a16:creationId xmlns:a16="http://schemas.microsoft.com/office/drawing/2014/main" id="{D8D9EC0F-76C3-74B5-A49E-CC572A8DCA9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9938" y="4325214"/>
                  <a:ext cx="902537" cy="1149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6" name="Рукописный ввод 145">
                  <a:extLst>
                    <a:ext uri="{FF2B5EF4-FFF2-40B4-BE49-F238E27FC236}">
                      <a16:creationId xmlns:a16="http://schemas.microsoft.com/office/drawing/2014/main" id="{BF0AD910-CC96-7CC1-39F2-B4E866AA1878}"/>
                    </a:ext>
                  </a:extLst>
                </p14:cNvPr>
                <p14:cNvContentPartPr/>
                <p14:nvPr/>
              </p14:nvContentPartPr>
              <p14:xfrm>
                <a:off x="1436402" y="4335884"/>
                <a:ext cx="846902" cy="159241"/>
              </p14:xfrm>
            </p:contentPart>
          </mc:Choice>
          <mc:Fallback xmlns="">
            <p:pic>
              <p:nvPicPr>
                <p:cNvPr id="146" name="Рукописный ввод 145">
                  <a:extLst>
                    <a:ext uri="{FF2B5EF4-FFF2-40B4-BE49-F238E27FC236}">
                      <a16:creationId xmlns:a16="http://schemas.microsoft.com/office/drawing/2014/main" id="{BF0AD910-CC96-7CC1-39F2-B4E866AA187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32258" y="4331745"/>
                  <a:ext cx="855191" cy="167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48" name="Овал 147">
              <a:extLst>
                <a:ext uri="{FF2B5EF4-FFF2-40B4-BE49-F238E27FC236}">
                  <a16:creationId xmlns:a16="http://schemas.microsoft.com/office/drawing/2014/main" id="{CCEF4E26-CF64-AA15-C29A-F49113D979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0592" y="441874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Овал 148">
              <a:extLst>
                <a:ext uri="{FF2B5EF4-FFF2-40B4-BE49-F238E27FC236}">
                  <a16:creationId xmlns:a16="http://schemas.microsoft.com/office/drawing/2014/main" id="{00D44E2B-A772-A407-85AC-D74CD58039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532" y="456260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Овал 149">
              <a:extLst>
                <a:ext uri="{FF2B5EF4-FFF2-40B4-BE49-F238E27FC236}">
                  <a16:creationId xmlns:a16="http://schemas.microsoft.com/office/drawing/2014/main" id="{2608B782-0BAA-D44F-1506-015EB0C055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9576" y="452699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Овал 150">
              <a:extLst>
                <a:ext uri="{FF2B5EF4-FFF2-40B4-BE49-F238E27FC236}">
                  <a16:creationId xmlns:a16="http://schemas.microsoft.com/office/drawing/2014/main" id="{DCAE8CE7-5B2D-5306-71C2-B1332C862A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92894" y="459393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Овал 151">
              <a:extLst>
                <a:ext uri="{FF2B5EF4-FFF2-40B4-BE49-F238E27FC236}">
                  <a16:creationId xmlns:a16="http://schemas.microsoft.com/office/drawing/2014/main" id="{33E9A85F-AF04-28CB-CDE8-74EB2BE6C7BF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856391" y="4686512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Овал 152">
              <a:extLst>
                <a:ext uri="{FF2B5EF4-FFF2-40B4-BE49-F238E27FC236}">
                  <a16:creationId xmlns:a16="http://schemas.microsoft.com/office/drawing/2014/main" id="{31380875-388E-54CD-8197-5D932181D67E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1991699" y="470217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Овал 153">
              <a:extLst>
                <a:ext uri="{FF2B5EF4-FFF2-40B4-BE49-F238E27FC236}">
                  <a16:creationId xmlns:a16="http://schemas.microsoft.com/office/drawing/2014/main" id="{0CD5D019-A11B-B3DD-2A78-1FDB066257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82659" y="446771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Овал 168">
              <a:extLst>
                <a:ext uri="{FF2B5EF4-FFF2-40B4-BE49-F238E27FC236}">
                  <a16:creationId xmlns:a16="http://schemas.microsoft.com/office/drawing/2014/main" id="{0E3790DC-5E97-E88F-4236-57FF26BDEE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697" y="3972695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Овал 169">
              <a:extLst>
                <a:ext uri="{FF2B5EF4-FFF2-40B4-BE49-F238E27FC236}">
                  <a16:creationId xmlns:a16="http://schemas.microsoft.com/office/drawing/2014/main" id="{FD74088A-7BA5-8792-8DB5-A9E7B0A602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3968" y="4125095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Овал 170">
              <a:extLst>
                <a:ext uri="{FF2B5EF4-FFF2-40B4-BE49-F238E27FC236}">
                  <a16:creationId xmlns:a16="http://schemas.microsoft.com/office/drawing/2014/main" id="{687300E5-9487-34DB-84B4-24912E02E4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49473" y="3988738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Овал 171">
              <a:extLst>
                <a:ext uri="{FF2B5EF4-FFF2-40B4-BE49-F238E27FC236}">
                  <a16:creationId xmlns:a16="http://schemas.microsoft.com/office/drawing/2014/main" id="{9928BE0E-7D95-081D-500A-3393B47410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6331" y="384145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Овал 174">
              <a:extLst>
                <a:ext uri="{FF2B5EF4-FFF2-40B4-BE49-F238E27FC236}">
                  <a16:creationId xmlns:a16="http://schemas.microsoft.com/office/drawing/2014/main" id="{6D729226-F288-4798-05D0-73CAF199E7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5059" y="4542140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Овал 175">
              <a:extLst>
                <a:ext uri="{FF2B5EF4-FFF2-40B4-BE49-F238E27FC236}">
                  <a16:creationId xmlns:a16="http://schemas.microsoft.com/office/drawing/2014/main" id="{22E6E422-D795-A99D-3267-EC9E47CD19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57359" y="440392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Овал 176">
              <a:extLst>
                <a:ext uri="{FF2B5EF4-FFF2-40B4-BE49-F238E27FC236}">
                  <a16:creationId xmlns:a16="http://schemas.microsoft.com/office/drawing/2014/main" id="{E2E70B6F-BEF4-479B-B96A-18EA5FA6C4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51252" y="4538598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Овал 177">
              <a:extLst>
                <a:ext uri="{FF2B5EF4-FFF2-40B4-BE49-F238E27FC236}">
                  <a16:creationId xmlns:a16="http://schemas.microsoft.com/office/drawing/2014/main" id="{34B97DDC-1FF0-EB5B-D891-DC56D1F086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7356" y="4386332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CEDC3AA6-6D19-F105-920A-A55F3D2FE50F}"/>
              </a:ext>
            </a:extLst>
          </p:cNvPr>
          <p:cNvSpPr txBox="1"/>
          <p:nvPr/>
        </p:nvSpPr>
        <p:spPr>
          <a:xfrm>
            <a:off x="5542734" y="2018411"/>
            <a:ext cx="186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у = 13-15 МПа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413072" y="1607834"/>
            <a:ext cx="3307151" cy="4670844"/>
            <a:chOff x="5142122" y="1642438"/>
            <a:chExt cx="2337014" cy="3300674"/>
          </a:xfrm>
        </p:grpSpPr>
        <p:grpSp>
          <p:nvGrpSpPr>
            <p:cNvPr id="184" name="Группа 183">
              <a:extLst>
                <a:ext uri="{FF2B5EF4-FFF2-40B4-BE49-F238E27FC236}">
                  <a16:creationId xmlns:a16="http://schemas.microsoft.com/office/drawing/2014/main" id="{C2417CA4-7855-2629-5783-1140D6ABBF42}"/>
                </a:ext>
              </a:extLst>
            </p:cNvPr>
            <p:cNvGrpSpPr/>
            <p:nvPr/>
          </p:nvGrpSpPr>
          <p:grpSpPr>
            <a:xfrm>
              <a:off x="5145061" y="4415507"/>
              <a:ext cx="1477925" cy="527605"/>
              <a:chOff x="1086535" y="3245318"/>
              <a:chExt cx="1522168" cy="532770"/>
            </a:xfrm>
          </p:grpSpPr>
          <p:cxnSp>
            <p:nvCxnSpPr>
              <p:cNvPr id="185" name="Прямая соединительная линия 184">
                <a:extLst>
                  <a:ext uri="{FF2B5EF4-FFF2-40B4-BE49-F238E27FC236}">
                    <a16:creationId xmlns:a16="http://schemas.microsoft.com/office/drawing/2014/main" id="{684BEFE8-A9F9-B0F7-1F21-4128C5A25F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6535" y="3245318"/>
                <a:ext cx="161423" cy="532770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Прямая соединительная линия 185">
                <a:extLst>
                  <a:ext uri="{FF2B5EF4-FFF2-40B4-BE49-F238E27FC236}">
                    <a16:creationId xmlns:a16="http://schemas.microsoft.com/office/drawing/2014/main" id="{8BFCC9F2-545B-EB9E-F6C9-1A7E41E253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7009" y="3349565"/>
                <a:ext cx="1694" cy="428523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87" name="Рукописный ввод 186">
                    <a:extLst>
                      <a:ext uri="{FF2B5EF4-FFF2-40B4-BE49-F238E27FC236}">
                        <a16:creationId xmlns:a16="http://schemas.microsoft.com/office/drawing/2014/main" id="{7B2DBF72-AD51-9D70-244B-5DABAB0948EE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187" name="Рукописный ввод 186">
                    <a:extLst>
                      <a:ext uri="{FF2B5EF4-FFF2-40B4-BE49-F238E27FC236}">
                        <a16:creationId xmlns:a16="http://schemas.microsoft.com/office/drawing/2014/main" id="{7B2DBF72-AD51-9D70-244B-5DABAB0948EE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1245255" y="3569962"/>
                    <a:ext cx="1367897" cy="212493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8" name="Рукописный ввод 187">
                  <a:extLst>
                    <a:ext uri="{FF2B5EF4-FFF2-40B4-BE49-F238E27FC236}">
                      <a16:creationId xmlns:a16="http://schemas.microsoft.com/office/drawing/2014/main" id="{3AFF428A-6E2A-367A-ACF9-D2CD2BB2348F}"/>
                    </a:ext>
                  </a:extLst>
                </p14:cNvPr>
                <p14:cNvContentPartPr/>
                <p14:nvPr/>
              </p14:nvContentPartPr>
              <p14:xfrm>
                <a:off x="5142122" y="4352975"/>
                <a:ext cx="557163" cy="66464"/>
              </p14:xfrm>
            </p:contentPart>
          </mc:Choice>
          <mc:Fallback xmlns="">
            <p:pic>
              <p:nvPicPr>
                <p:cNvPr id="188" name="Рукописный ввод 187">
                  <a:extLst>
                    <a:ext uri="{FF2B5EF4-FFF2-40B4-BE49-F238E27FC236}">
                      <a16:creationId xmlns:a16="http://schemas.microsoft.com/office/drawing/2014/main" id="{3AFF428A-6E2A-367A-ACF9-D2CD2BB2348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37799" y="4348662"/>
                  <a:ext cx="565809" cy="750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9" name="Рукописный ввод 188">
                  <a:extLst>
                    <a:ext uri="{FF2B5EF4-FFF2-40B4-BE49-F238E27FC236}">
                      <a16:creationId xmlns:a16="http://schemas.microsoft.com/office/drawing/2014/main" id="{F1E42904-D3A4-B4E2-A308-11D5D6A9A25D}"/>
                    </a:ext>
                  </a:extLst>
                </p14:cNvPr>
                <p14:cNvContentPartPr/>
                <p14:nvPr/>
              </p14:nvContentPartPr>
              <p14:xfrm>
                <a:off x="5791895" y="4359494"/>
                <a:ext cx="829448" cy="159241"/>
              </p14:xfrm>
            </p:contentPart>
          </mc:Choice>
          <mc:Fallback xmlns="">
            <p:pic>
              <p:nvPicPr>
                <p:cNvPr id="189" name="Рукописный ввод 188">
                  <a:extLst>
                    <a:ext uri="{FF2B5EF4-FFF2-40B4-BE49-F238E27FC236}">
                      <a16:creationId xmlns:a16="http://schemas.microsoft.com/office/drawing/2014/main" id="{F1E42904-D3A4-B4E2-A308-11D5D6A9A25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87570" y="4355170"/>
                  <a:ext cx="838099" cy="16789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91" name="Овал 190">
              <a:extLst>
                <a:ext uri="{FF2B5EF4-FFF2-40B4-BE49-F238E27FC236}">
                  <a16:creationId xmlns:a16="http://schemas.microsoft.com/office/drawing/2014/main" id="{2A019E1B-7B27-117A-2E96-31AA76842B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8631" y="444235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Овал 191">
              <a:extLst>
                <a:ext uri="{FF2B5EF4-FFF2-40B4-BE49-F238E27FC236}">
                  <a16:creationId xmlns:a16="http://schemas.microsoft.com/office/drawing/2014/main" id="{10B83B53-25C4-3DB2-5EAA-CF2CFE7DC7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5571" y="458621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Овал 192">
              <a:extLst>
                <a:ext uri="{FF2B5EF4-FFF2-40B4-BE49-F238E27FC236}">
                  <a16:creationId xmlns:a16="http://schemas.microsoft.com/office/drawing/2014/main" id="{90FCF006-2338-A811-46DA-3BC7198D70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07615" y="455060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Овал 193">
              <a:extLst>
                <a:ext uri="{FF2B5EF4-FFF2-40B4-BE49-F238E27FC236}">
                  <a16:creationId xmlns:a16="http://schemas.microsoft.com/office/drawing/2014/main" id="{542E012E-C951-668F-DEF8-FA14A19CF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0933" y="4617543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Овал 194">
              <a:extLst>
                <a:ext uri="{FF2B5EF4-FFF2-40B4-BE49-F238E27FC236}">
                  <a16:creationId xmlns:a16="http://schemas.microsoft.com/office/drawing/2014/main" id="{A9188846-8593-DC16-24B0-8714947C12C5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6194430" y="4710122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Овал 195">
              <a:extLst>
                <a:ext uri="{FF2B5EF4-FFF2-40B4-BE49-F238E27FC236}">
                  <a16:creationId xmlns:a16="http://schemas.microsoft.com/office/drawing/2014/main" id="{1C0DCDE6-2E0B-89AF-CC1B-9F6825341FD0}"/>
                </a:ext>
              </a:extLst>
            </p:cNvPr>
            <p:cNvSpPr>
              <a:spLocks noChangeAspect="1"/>
            </p:cNvSpPr>
            <p:nvPr/>
          </p:nvSpPr>
          <p:spPr>
            <a:xfrm rot="12686727">
              <a:off x="6329738" y="4725787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Овал 196">
              <a:extLst>
                <a:ext uri="{FF2B5EF4-FFF2-40B4-BE49-F238E27FC236}">
                  <a16:creationId xmlns:a16="http://schemas.microsoft.com/office/drawing/2014/main" id="{A1B0D5E0-8394-9306-16EA-00828EB489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20698" y="449132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Овал 197">
              <a:extLst>
                <a:ext uri="{FF2B5EF4-FFF2-40B4-BE49-F238E27FC236}">
                  <a16:creationId xmlns:a16="http://schemas.microsoft.com/office/drawing/2014/main" id="{051E9A2B-0FB8-6199-4DA7-BC31DC54F1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73098" y="4565750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Овал 198">
              <a:extLst>
                <a:ext uri="{FF2B5EF4-FFF2-40B4-BE49-F238E27FC236}">
                  <a16:creationId xmlns:a16="http://schemas.microsoft.com/office/drawing/2014/main" id="{5DD7C5D3-60A6-23F7-992D-3A71A3F054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95398" y="4427531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Овал 199">
              <a:extLst>
                <a:ext uri="{FF2B5EF4-FFF2-40B4-BE49-F238E27FC236}">
                  <a16:creationId xmlns:a16="http://schemas.microsoft.com/office/drawing/2014/main" id="{C5220328-AC50-5246-4CF7-FDFF917D23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89291" y="4562208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Овал 200">
              <a:extLst>
                <a:ext uri="{FF2B5EF4-FFF2-40B4-BE49-F238E27FC236}">
                  <a16:creationId xmlns:a16="http://schemas.microsoft.com/office/drawing/2014/main" id="{A3FC809E-1594-BA9F-C415-06E5BF170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3438" y="4613885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BCBB7EEC-FF32-5129-C732-E1D20C92E2A3}"/>
                </a:ext>
              </a:extLst>
            </p:cNvPr>
            <p:cNvGrpSpPr/>
            <p:nvPr/>
          </p:nvGrpSpPr>
          <p:grpSpPr>
            <a:xfrm>
              <a:off x="5435187" y="1642438"/>
              <a:ext cx="660813" cy="875795"/>
              <a:chOff x="2854324" y="2181859"/>
              <a:chExt cx="781053" cy="873760"/>
            </a:xfrm>
          </p:grpSpPr>
          <p:cxnSp>
            <p:nvCxnSpPr>
              <p:cNvPr id="203" name="Прямая соединительная линия 202">
                <a:extLst>
                  <a:ext uri="{FF2B5EF4-FFF2-40B4-BE49-F238E27FC236}">
                    <a16:creationId xmlns:a16="http://schemas.microsoft.com/office/drawing/2014/main" id="{3410308B-D5A8-9FEB-3FC4-ED10C34DE418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Прямая соединительная линия 203">
                <a:extLst>
                  <a:ext uri="{FF2B5EF4-FFF2-40B4-BE49-F238E27FC236}">
                    <a16:creationId xmlns:a16="http://schemas.microsoft.com/office/drawing/2014/main" id="{63583A93-8D91-C031-E026-500833E52AB1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Скругленный прямоугольник 204">
                <a:extLst>
                  <a:ext uri="{FF2B5EF4-FFF2-40B4-BE49-F238E27FC236}">
                    <a16:creationId xmlns:a16="http://schemas.microsoft.com/office/drawing/2014/main" id="{E1A37E33-C87C-E8DE-59BC-D6AC610408CB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06" name="Прямая соединительная линия 205">
                <a:extLst>
                  <a:ext uri="{FF2B5EF4-FFF2-40B4-BE49-F238E27FC236}">
                    <a16:creationId xmlns:a16="http://schemas.microsoft.com/office/drawing/2014/main" id="{B30C2EB8-3218-8511-1FD7-AABE7B094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Прямая соединительная линия 206">
                <a:extLst>
                  <a:ext uri="{FF2B5EF4-FFF2-40B4-BE49-F238E27FC236}">
                    <a16:creationId xmlns:a16="http://schemas.microsoft.com/office/drawing/2014/main" id="{F87E85E2-5AD3-9FB4-0407-A03FBCE29C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8" name="Прямоугольник 207">
                <a:extLst>
                  <a:ext uri="{FF2B5EF4-FFF2-40B4-BE49-F238E27FC236}">
                    <a16:creationId xmlns:a16="http://schemas.microsoft.com/office/drawing/2014/main" id="{848539A3-C4B0-5AE7-C64E-F8D0ED20FA83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Скругленный прямоугольник 208">
                <a:extLst>
                  <a:ext uri="{FF2B5EF4-FFF2-40B4-BE49-F238E27FC236}">
                    <a16:creationId xmlns:a16="http://schemas.microsoft.com/office/drawing/2014/main" id="{E1E26362-3FD2-1874-80E7-B138527D2DAF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10" name="Прямая соединительная линия 209">
                <a:extLst>
                  <a:ext uri="{FF2B5EF4-FFF2-40B4-BE49-F238E27FC236}">
                    <a16:creationId xmlns:a16="http://schemas.microsoft.com/office/drawing/2014/main" id="{E0B8432C-7E2E-AF7C-4816-712CB079F8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Прямая соединительная линия 210">
                <a:extLst>
                  <a:ext uri="{FF2B5EF4-FFF2-40B4-BE49-F238E27FC236}">
                    <a16:creationId xmlns:a16="http://schemas.microsoft.com/office/drawing/2014/main" id="{36C54162-805E-E03A-B7B7-B5F74D6EB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2" name="Прямая соединительная линия 211">
              <a:extLst>
                <a:ext uri="{FF2B5EF4-FFF2-40B4-BE49-F238E27FC236}">
                  <a16:creationId xmlns:a16="http://schemas.microsoft.com/office/drawing/2014/main" id="{62C3AB13-B6EF-0EF8-42AC-FBC0B3484AF7}"/>
                </a:ext>
              </a:extLst>
            </p:cNvPr>
            <p:cNvCxnSpPr>
              <a:cxnSpLocks/>
            </p:cNvCxnSpPr>
            <p:nvPr/>
          </p:nvCxnSpPr>
          <p:spPr>
            <a:xfrm>
              <a:off x="5879976" y="2385195"/>
              <a:ext cx="1112003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Прямоугольник 217">
              <a:extLst>
                <a:ext uri="{FF2B5EF4-FFF2-40B4-BE49-F238E27FC236}">
                  <a16:creationId xmlns:a16="http://schemas.microsoft.com/office/drawing/2014/main" id="{E4482AC6-58BB-316A-6EA3-53C223FDACA9}"/>
                </a:ext>
              </a:extLst>
            </p:cNvPr>
            <p:cNvSpPr/>
            <p:nvPr/>
          </p:nvSpPr>
          <p:spPr>
            <a:xfrm>
              <a:off x="5706388" y="2516013"/>
              <a:ext cx="78403" cy="19749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2" name="Группа 221">
              <a:extLst>
                <a:ext uri="{FF2B5EF4-FFF2-40B4-BE49-F238E27FC236}">
                  <a16:creationId xmlns:a16="http://schemas.microsoft.com/office/drawing/2014/main" id="{D5FACD4A-76C8-A6CC-AC98-A6DBD5EADDDB}"/>
                </a:ext>
              </a:extLst>
            </p:cNvPr>
            <p:cNvGrpSpPr/>
            <p:nvPr/>
          </p:nvGrpSpPr>
          <p:grpSpPr>
            <a:xfrm>
              <a:off x="6926811" y="2099015"/>
              <a:ext cx="552325" cy="390068"/>
              <a:chOff x="2747515" y="2153004"/>
              <a:chExt cx="552325" cy="390068"/>
            </a:xfrm>
          </p:grpSpPr>
          <p:sp>
            <p:nvSpPr>
              <p:cNvPr id="223" name="Прямоугольник 222">
                <a:extLst>
                  <a:ext uri="{FF2B5EF4-FFF2-40B4-BE49-F238E27FC236}">
                    <a16:creationId xmlns:a16="http://schemas.microsoft.com/office/drawing/2014/main" id="{7BC14039-405A-6DA2-0127-DE751520314F}"/>
                  </a:ext>
                </a:extLst>
              </p:cNvPr>
              <p:cNvSpPr/>
              <p:nvPr/>
            </p:nvSpPr>
            <p:spPr>
              <a:xfrm>
                <a:off x="2817189" y="2153004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F48839B0-A08A-2358-E004-878467927D0C}"/>
                  </a:ext>
                </a:extLst>
              </p:cNvPr>
              <p:cNvSpPr txBox="1"/>
              <p:nvPr/>
            </p:nvSpPr>
            <p:spPr>
              <a:xfrm>
                <a:off x="2747515" y="2244975"/>
                <a:ext cx="5523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228" name="Овал 227">
              <a:extLst>
                <a:ext uri="{FF2B5EF4-FFF2-40B4-BE49-F238E27FC236}">
                  <a16:creationId xmlns:a16="http://schemas.microsoft.com/office/drawing/2014/main" id="{BFFAE33D-EA01-F2FC-1BBA-3E860B1846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645024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Овал 228">
              <a:extLst>
                <a:ext uri="{FF2B5EF4-FFF2-40B4-BE49-F238E27FC236}">
                  <a16:creationId xmlns:a16="http://schemas.microsoft.com/office/drawing/2014/main" id="{8F473648-3EBF-425B-AE62-AAFC2861A4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797424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Овал 229">
              <a:extLst>
                <a:ext uri="{FF2B5EF4-FFF2-40B4-BE49-F238E27FC236}">
                  <a16:creationId xmlns:a16="http://schemas.microsoft.com/office/drawing/2014/main" id="{6D72ECFA-B277-6E0D-238B-7BF6234DB7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93305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Овал 230">
              <a:extLst>
                <a:ext uri="{FF2B5EF4-FFF2-40B4-BE49-F238E27FC236}">
                  <a16:creationId xmlns:a16="http://schemas.microsoft.com/office/drawing/2014/main" id="{ECF008EE-20DC-E8E3-35F8-BF186C040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4103361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Овал 231">
              <a:extLst>
                <a:ext uri="{FF2B5EF4-FFF2-40B4-BE49-F238E27FC236}">
                  <a16:creationId xmlns:a16="http://schemas.microsoft.com/office/drawing/2014/main" id="{1F042DC9-6E8E-4ACE-0F84-C0A0835F11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4319385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Овал 232">
              <a:extLst>
                <a:ext uri="{FF2B5EF4-FFF2-40B4-BE49-F238E27FC236}">
                  <a16:creationId xmlns:a16="http://schemas.microsoft.com/office/drawing/2014/main" id="{1018A73A-BDB5-CB80-625B-E28E24B76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429000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Овал 233">
              <a:extLst>
                <a:ext uri="{FF2B5EF4-FFF2-40B4-BE49-F238E27FC236}">
                  <a16:creationId xmlns:a16="http://schemas.microsoft.com/office/drawing/2014/main" id="{971AFA6B-3756-F53B-D07C-0392D26A9B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321297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Овал 234">
              <a:extLst>
                <a:ext uri="{FF2B5EF4-FFF2-40B4-BE49-F238E27FC236}">
                  <a16:creationId xmlns:a16="http://schemas.microsoft.com/office/drawing/2014/main" id="{2A8E418C-C72D-4F39-AEC0-6456A73864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2996952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Овал 235">
              <a:extLst>
                <a:ext uri="{FF2B5EF4-FFF2-40B4-BE49-F238E27FC236}">
                  <a16:creationId xmlns:a16="http://schemas.microsoft.com/office/drawing/2014/main" id="{00F70A22-47B1-1388-0321-F03B0B31CE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2852936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Овал 236">
              <a:extLst>
                <a:ext uri="{FF2B5EF4-FFF2-40B4-BE49-F238E27FC236}">
                  <a16:creationId xmlns:a16="http://schemas.microsoft.com/office/drawing/2014/main" id="{2A229788-5846-9D24-4544-02CC5CFAA0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5960" y="2636912"/>
              <a:ext cx="45719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Скругленный прямоугольник 237">
              <a:extLst>
                <a:ext uri="{FF2B5EF4-FFF2-40B4-BE49-F238E27FC236}">
                  <a16:creationId xmlns:a16="http://schemas.microsoft.com/office/drawing/2014/main" id="{FAEE0AC3-3873-DAFA-4788-D8C79488C945}"/>
                </a:ext>
              </a:extLst>
            </p:cNvPr>
            <p:cNvSpPr/>
            <p:nvPr/>
          </p:nvSpPr>
          <p:spPr>
            <a:xfrm>
              <a:off x="6384032" y="2204864"/>
              <a:ext cx="360040" cy="72008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40" name="Прямая соединительная линия 239">
              <a:extLst>
                <a:ext uri="{FF2B5EF4-FFF2-40B4-BE49-F238E27FC236}">
                  <a16:creationId xmlns:a16="http://schemas.microsoft.com/office/drawing/2014/main" id="{52263B30-DEF3-109B-6B32-A0900750AB31}"/>
                </a:ext>
              </a:extLst>
            </p:cNvPr>
            <p:cNvCxnSpPr>
              <a:cxnSpLocks/>
            </p:cNvCxnSpPr>
            <p:nvPr/>
          </p:nvCxnSpPr>
          <p:spPr>
            <a:xfrm>
              <a:off x="6564052" y="2276872"/>
              <a:ext cx="0" cy="10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96B883C5-CE01-B964-25D2-6A744222BD12}"/>
              </a:ext>
            </a:extLst>
          </p:cNvPr>
          <p:cNvSpPr txBox="1"/>
          <p:nvPr/>
        </p:nvSpPr>
        <p:spPr>
          <a:xfrm>
            <a:off x="9500599" y="3279545"/>
            <a:ext cx="232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Смешанный поток газа</a:t>
            </a:r>
          </a:p>
        </p:txBody>
      </p:sp>
      <p:grpSp>
        <p:nvGrpSpPr>
          <p:cNvPr id="250" name="Группа 249">
            <a:extLst>
              <a:ext uri="{FF2B5EF4-FFF2-40B4-BE49-F238E27FC236}">
                <a16:creationId xmlns:a16="http://schemas.microsoft.com/office/drawing/2014/main" id="{DA67F3EE-8052-CEB1-D54D-A4FB59F8D887}"/>
              </a:ext>
            </a:extLst>
          </p:cNvPr>
          <p:cNvGrpSpPr/>
          <p:nvPr/>
        </p:nvGrpSpPr>
        <p:grpSpPr>
          <a:xfrm>
            <a:off x="8977531" y="1462064"/>
            <a:ext cx="900261" cy="1308055"/>
            <a:chOff x="2854324" y="2181859"/>
            <a:chExt cx="781053" cy="873760"/>
          </a:xfrm>
        </p:grpSpPr>
        <p:cxnSp>
          <p:nvCxnSpPr>
            <p:cNvPr id="251" name="Прямая соединительная линия 250">
              <a:extLst>
                <a:ext uri="{FF2B5EF4-FFF2-40B4-BE49-F238E27FC236}">
                  <a16:creationId xmlns:a16="http://schemas.microsoft.com/office/drawing/2014/main" id="{AD5D37DC-DFEE-A637-CC5B-D6BC1AEEF26C}"/>
                </a:ext>
              </a:extLst>
            </p:cNvPr>
            <p:cNvCxnSpPr/>
            <p:nvPr/>
          </p:nvCxnSpPr>
          <p:spPr>
            <a:xfrm flipH="1">
              <a:off x="3106737" y="2183437"/>
              <a:ext cx="139700" cy="812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Прямая соединительная линия 251">
              <a:extLst>
                <a:ext uri="{FF2B5EF4-FFF2-40B4-BE49-F238E27FC236}">
                  <a16:creationId xmlns:a16="http://schemas.microsoft.com/office/drawing/2014/main" id="{98D2F852-B3B9-596D-08F0-7656B5FF11B3}"/>
                </a:ext>
              </a:extLst>
            </p:cNvPr>
            <p:cNvCxnSpPr/>
            <p:nvPr/>
          </p:nvCxnSpPr>
          <p:spPr>
            <a:xfrm>
              <a:off x="3244850" y="2181859"/>
              <a:ext cx="127000" cy="841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Скругленный прямоугольник 252">
              <a:extLst>
                <a:ext uri="{FF2B5EF4-FFF2-40B4-BE49-F238E27FC236}">
                  <a16:creationId xmlns:a16="http://schemas.microsoft.com/office/drawing/2014/main" id="{6FCCB7E8-6317-612E-CBF3-E45FA818E40B}"/>
                </a:ext>
              </a:extLst>
            </p:cNvPr>
            <p:cNvSpPr/>
            <p:nvPr/>
          </p:nvSpPr>
          <p:spPr>
            <a:xfrm>
              <a:off x="2854324" y="3009900"/>
              <a:ext cx="781053" cy="45719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54" name="Прямая соединительная линия 253">
              <a:extLst>
                <a:ext uri="{FF2B5EF4-FFF2-40B4-BE49-F238E27FC236}">
                  <a16:creationId xmlns:a16="http://schemas.microsoft.com/office/drawing/2014/main" id="{9F32702A-F613-5751-34C9-61E4A52BB5F2}"/>
                </a:ext>
              </a:extLst>
            </p:cNvPr>
            <p:cNvCxnSpPr>
              <a:cxnSpLocks/>
            </p:cNvCxnSpPr>
            <p:nvPr/>
          </p:nvCxnSpPr>
          <p:spPr>
            <a:xfrm>
              <a:off x="3166867" y="2654843"/>
              <a:ext cx="163014" cy="915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Прямая соединительная линия 254">
              <a:extLst>
                <a:ext uri="{FF2B5EF4-FFF2-40B4-BE49-F238E27FC236}">
                  <a16:creationId xmlns:a16="http://schemas.microsoft.com/office/drawing/2014/main" id="{516E75E8-A930-BDBC-4A37-65E4C5DA59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999" y="2651125"/>
              <a:ext cx="169664" cy="984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Прямоугольник 255">
              <a:extLst>
                <a:ext uri="{FF2B5EF4-FFF2-40B4-BE49-F238E27FC236}">
                  <a16:creationId xmlns:a16="http://schemas.microsoft.com/office/drawing/2014/main" id="{10F93BA8-4025-96BB-A453-880E5D623CDD}"/>
                </a:ext>
              </a:extLst>
            </p:cNvPr>
            <p:cNvSpPr/>
            <p:nvPr/>
          </p:nvSpPr>
          <p:spPr>
            <a:xfrm>
              <a:off x="3096917" y="2811781"/>
              <a:ext cx="306388" cy="45719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Скругленный прямоугольник 256">
              <a:extLst>
                <a:ext uri="{FF2B5EF4-FFF2-40B4-BE49-F238E27FC236}">
                  <a16:creationId xmlns:a16="http://schemas.microsoft.com/office/drawing/2014/main" id="{AD846A03-F971-5A9E-1AFC-888C7DA2929C}"/>
                </a:ext>
              </a:extLst>
            </p:cNvPr>
            <p:cNvSpPr/>
            <p:nvPr/>
          </p:nvSpPr>
          <p:spPr>
            <a:xfrm>
              <a:off x="3192062" y="2449505"/>
              <a:ext cx="97237" cy="98440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58" name="Прямая соединительная линия 257">
              <a:extLst>
                <a:ext uri="{FF2B5EF4-FFF2-40B4-BE49-F238E27FC236}">
                  <a16:creationId xmlns:a16="http://schemas.microsoft.com/office/drawing/2014/main" id="{D56DCF5C-8388-9114-0DBB-ADCC94C25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1587" y="2372051"/>
              <a:ext cx="75459" cy="606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Прямая соединительная линия 258">
              <a:extLst>
                <a:ext uri="{FF2B5EF4-FFF2-40B4-BE49-F238E27FC236}">
                  <a16:creationId xmlns:a16="http://schemas.microsoft.com/office/drawing/2014/main" id="{C4328BF5-9141-34EB-3F66-A8EE9EB03114}"/>
                </a:ext>
              </a:extLst>
            </p:cNvPr>
            <p:cNvCxnSpPr>
              <a:cxnSpLocks/>
            </p:cNvCxnSpPr>
            <p:nvPr/>
          </p:nvCxnSpPr>
          <p:spPr>
            <a:xfrm>
              <a:off x="3226843" y="2310326"/>
              <a:ext cx="45516" cy="448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4" name="Прямая соединительная линия 263">
            <a:extLst>
              <a:ext uri="{FF2B5EF4-FFF2-40B4-BE49-F238E27FC236}">
                <a16:creationId xmlns:a16="http://schemas.microsoft.com/office/drawing/2014/main" id="{3EF37F6D-6A12-0AAB-F97F-1D37915854A0}"/>
              </a:ext>
            </a:extLst>
          </p:cNvPr>
          <p:cNvCxnSpPr>
            <a:cxnSpLocks/>
          </p:cNvCxnSpPr>
          <p:nvPr/>
        </p:nvCxnSpPr>
        <p:spPr>
          <a:xfrm>
            <a:off x="9560749" y="2566666"/>
            <a:ext cx="1887403" cy="475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Группа 264">
            <a:extLst>
              <a:ext uri="{FF2B5EF4-FFF2-40B4-BE49-F238E27FC236}">
                <a16:creationId xmlns:a16="http://schemas.microsoft.com/office/drawing/2014/main" id="{42D89A20-D748-121B-627B-7661B5B70E57}"/>
              </a:ext>
            </a:extLst>
          </p:cNvPr>
          <p:cNvGrpSpPr/>
          <p:nvPr/>
        </p:nvGrpSpPr>
        <p:grpSpPr>
          <a:xfrm>
            <a:off x="11349165" y="2302779"/>
            <a:ext cx="752462" cy="582591"/>
            <a:chOff x="2933738" y="2224972"/>
            <a:chExt cx="552325" cy="390068"/>
          </a:xfrm>
        </p:grpSpPr>
        <p:sp>
          <p:nvSpPr>
            <p:cNvPr id="266" name="Прямоугольник 265">
              <a:extLst>
                <a:ext uri="{FF2B5EF4-FFF2-40B4-BE49-F238E27FC236}">
                  <a16:creationId xmlns:a16="http://schemas.microsoft.com/office/drawing/2014/main" id="{0D6F0C31-1A04-D3C3-A5AB-47A90C5D66FE}"/>
                </a:ext>
              </a:extLst>
            </p:cNvPr>
            <p:cNvSpPr/>
            <p:nvPr/>
          </p:nvSpPr>
          <p:spPr>
            <a:xfrm>
              <a:off x="3018910" y="2224972"/>
              <a:ext cx="381982" cy="390068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CF26423-BBB3-2F91-D4C7-1E13772022BC}"/>
                </a:ext>
              </a:extLst>
            </p:cNvPr>
            <p:cNvSpPr txBox="1"/>
            <p:nvPr/>
          </p:nvSpPr>
          <p:spPr>
            <a:xfrm>
              <a:off x="2933738" y="2297589"/>
              <a:ext cx="552325" cy="226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УКПГ</a:t>
              </a:r>
            </a:p>
          </p:txBody>
        </p:sp>
      </p:grpSp>
      <p:sp>
        <p:nvSpPr>
          <p:cNvPr id="268" name="Прямоугольник 267">
            <a:extLst>
              <a:ext uri="{FF2B5EF4-FFF2-40B4-BE49-F238E27FC236}">
                <a16:creationId xmlns:a16="http://schemas.microsoft.com/office/drawing/2014/main" id="{CEA5BCEB-2383-45B2-7D55-60C119BB3511}"/>
              </a:ext>
            </a:extLst>
          </p:cNvPr>
          <p:cNvSpPr/>
          <p:nvPr/>
        </p:nvSpPr>
        <p:spPr>
          <a:xfrm>
            <a:off x="9360410" y="2770119"/>
            <a:ext cx="107898" cy="3101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3" name="Овал 272">
            <a:extLst>
              <a:ext uri="{FF2B5EF4-FFF2-40B4-BE49-F238E27FC236}">
                <a16:creationId xmlns:a16="http://schemas.microsoft.com/office/drawing/2014/main" id="{53F334E3-CA9E-E480-CD68-2F54144FA3A5}"/>
              </a:ext>
            </a:extLst>
          </p:cNvPr>
          <p:cNvSpPr>
            <a:spLocks noChangeAspect="1"/>
          </p:cNvSpPr>
          <p:nvPr/>
        </p:nvSpPr>
        <p:spPr>
          <a:xfrm>
            <a:off x="8571171" y="4626066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4" name="Овал 273">
            <a:extLst>
              <a:ext uri="{FF2B5EF4-FFF2-40B4-BE49-F238E27FC236}">
                <a16:creationId xmlns:a16="http://schemas.microsoft.com/office/drawing/2014/main" id="{863BF1A4-BB53-1B6F-DA3D-A1ECD2780F49}"/>
              </a:ext>
            </a:extLst>
          </p:cNvPr>
          <p:cNvSpPr>
            <a:spLocks noChangeAspect="1"/>
          </p:cNvSpPr>
          <p:nvPr/>
        </p:nvSpPr>
        <p:spPr>
          <a:xfrm>
            <a:off x="8778794" y="4853685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5" name="Овал 274">
            <a:extLst>
              <a:ext uri="{FF2B5EF4-FFF2-40B4-BE49-F238E27FC236}">
                <a16:creationId xmlns:a16="http://schemas.microsoft.com/office/drawing/2014/main" id="{1D42FD09-E0DF-9F75-2F06-9EDE6554B2F6}"/>
              </a:ext>
            </a:extLst>
          </p:cNvPr>
          <p:cNvSpPr>
            <a:spLocks noChangeAspect="1"/>
          </p:cNvSpPr>
          <p:nvPr/>
        </p:nvSpPr>
        <p:spPr>
          <a:xfrm>
            <a:off x="9025347" y="4899917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" name="Овал 275">
            <a:extLst>
              <a:ext uri="{FF2B5EF4-FFF2-40B4-BE49-F238E27FC236}">
                <a16:creationId xmlns:a16="http://schemas.microsoft.com/office/drawing/2014/main" id="{095D4600-710F-6424-EA74-8B79DD59938A}"/>
              </a:ext>
            </a:extLst>
          </p:cNvPr>
          <p:cNvSpPr>
            <a:spLocks noChangeAspect="1"/>
          </p:cNvSpPr>
          <p:nvPr/>
        </p:nvSpPr>
        <p:spPr>
          <a:xfrm>
            <a:off x="8986416" y="4633176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7" name="Овал 276">
            <a:extLst>
              <a:ext uri="{FF2B5EF4-FFF2-40B4-BE49-F238E27FC236}">
                <a16:creationId xmlns:a16="http://schemas.microsoft.com/office/drawing/2014/main" id="{FFC19B46-11C1-A20A-56C6-B4A505C55B3F}"/>
              </a:ext>
            </a:extLst>
          </p:cNvPr>
          <p:cNvSpPr>
            <a:spLocks noChangeAspect="1"/>
          </p:cNvSpPr>
          <p:nvPr/>
        </p:nvSpPr>
        <p:spPr>
          <a:xfrm>
            <a:off x="8820387" y="5061796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8" name="Овал 277">
            <a:extLst>
              <a:ext uri="{FF2B5EF4-FFF2-40B4-BE49-F238E27FC236}">
                <a16:creationId xmlns:a16="http://schemas.microsoft.com/office/drawing/2014/main" id="{6F768DA3-E37E-EEF9-5573-01299D561F71}"/>
              </a:ext>
            </a:extLst>
          </p:cNvPr>
          <p:cNvSpPr>
            <a:spLocks noChangeAspect="1"/>
          </p:cNvSpPr>
          <p:nvPr/>
        </p:nvSpPr>
        <p:spPr>
          <a:xfrm>
            <a:off x="8587390" y="5038624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9" name="Овал 278">
            <a:extLst>
              <a:ext uri="{FF2B5EF4-FFF2-40B4-BE49-F238E27FC236}">
                <a16:creationId xmlns:a16="http://schemas.microsoft.com/office/drawing/2014/main" id="{F094D2C4-A830-7201-3957-9A8BEA54F5A6}"/>
              </a:ext>
            </a:extLst>
          </p:cNvPr>
          <p:cNvSpPr>
            <a:spLocks noChangeAspect="1"/>
          </p:cNvSpPr>
          <p:nvPr/>
        </p:nvSpPr>
        <p:spPr>
          <a:xfrm>
            <a:off x="8520245" y="4806380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0" name="Овал 279">
            <a:extLst>
              <a:ext uri="{FF2B5EF4-FFF2-40B4-BE49-F238E27FC236}">
                <a16:creationId xmlns:a16="http://schemas.microsoft.com/office/drawing/2014/main" id="{603B3A7C-98FC-56DD-9910-6F744DC50B74}"/>
              </a:ext>
            </a:extLst>
          </p:cNvPr>
          <p:cNvSpPr>
            <a:spLocks noChangeAspect="1"/>
          </p:cNvSpPr>
          <p:nvPr/>
        </p:nvSpPr>
        <p:spPr>
          <a:xfrm>
            <a:off x="9612531" y="4754097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1" name="Овал 280">
            <a:extLst>
              <a:ext uri="{FF2B5EF4-FFF2-40B4-BE49-F238E27FC236}">
                <a16:creationId xmlns:a16="http://schemas.microsoft.com/office/drawing/2014/main" id="{DB66C4C8-9B30-4380-139D-9D69D6E2172A}"/>
              </a:ext>
            </a:extLst>
          </p:cNvPr>
          <p:cNvSpPr>
            <a:spLocks noChangeAspect="1"/>
          </p:cNvSpPr>
          <p:nvPr/>
        </p:nvSpPr>
        <p:spPr>
          <a:xfrm>
            <a:off x="9865570" y="4871460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0" name="Овал 289">
            <a:extLst>
              <a:ext uri="{FF2B5EF4-FFF2-40B4-BE49-F238E27FC236}">
                <a16:creationId xmlns:a16="http://schemas.microsoft.com/office/drawing/2014/main" id="{D43D72E5-38B4-5B9B-5885-37D9B77F6663}"/>
              </a:ext>
            </a:extLst>
          </p:cNvPr>
          <p:cNvSpPr>
            <a:spLocks noChangeAspect="1"/>
          </p:cNvSpPr>
          <p:nvPr/>
        </p:nvSpPr>
        <p:spPr>
          <a:xfrm>
            <a:off x="8647854" y="5599551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1" name="Овал 290">
            <a:extLst>
              <a:ext uri="{FF2B5EF4-FFF2-40B4-BE49-F238E27FC236}">
                <a16:creationId xmlns:a16="http://schemas.microsoft.com/office/drawing/2014/main" id="{493F51E6-A94C-A0FE-8829-9810E4095CDD}"/>
              </a:ext>
            </a:extLst>
          </p:cNvPr>
          <p:cNvSpPr>
            <a:spLocks noChangeAspect="1"/>
          </p:cNvSpPr>
          <p:nvPr/>
        </p:nvSpPr>
        <p:spPr>
          <a:xfrm>
            <a:off x="8739050" y="5814406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2" name="Овал 291">
            <a:extLst>
              <a:ext uri="{FF2B5EF4-FFF2-40B4-BE49-F238E27FC236}">
                <a16:creationId xmlns:a16="http://schemas.microsoft.com/office/drawing/2014/main" id="{8FCEB2FE-6102-0ED8-E122-6E41A73849E3}"/>
              </a:ext>
            </a:extLst>
          </p:cNvPr>
          <p:cNvSpPr>
            <a:spLocks noChangeAspect="1"/>
          </p:cNvSpPr>
          <p:nvPr/>
        </p:nvSpPr>
        <p:spPr>
          <a:xfrm>
            <a:off x="9109670" y="5761223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3" name="Овал 292">
            <a:extLst>
              <a:ext uri="{FF2B5EF4-FFF2-40B4-BE49-F238E27FC236}">
                <a16:creationId xmlns:a16="http://schemas.microsoft.com/office/drawing/2014/main" id="{60632395-82D6-145A-3627-83BB3C07D90A}"/>
              </a:ext>
            </a:extLst>
          </p:cNvPr>
          <p:cNvSpPr>
            <a:spLocks noChangeAspect="1"/>
          </p:cNvSpPr>
          <p:nvPr/>
        </p:nvSpPr>
        <p:spPr>
          <a:xfrm>
            <a:off x="9550143" y="5861202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4" name="Овал 293">
            <a:extLst>
              <a:ext uri="{FF2B5EF4-FFF2-40B4-BE49-F238E27FC236}">
                <a16:creationId xmlns:a16="http://schemas.microsoft.com/office/drawing/2014/main" id="{3E0F1FEE-2A60-775D-A1DE-8F6E67C5F78D}"/>
              </a:ext>
            </a:extLst>
          </p:cNvPr>
          <p:cNvSpPr>
            <a:spLocks noChangeAspect="1"/>
          </p:cNvSpPr>
          <p:nvPr/>
        </p:nvSpPr>
        <p:spPr>
          <a:xfrm rot="12686727">
            <a:off x="8968303" y="5938587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5" name="Овал 294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9574864" y="5478418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" name="Овал 295">
            <a:extLst>
              <a:ext uri="{FF2B5EF4-FFF2-40B4-BE49-F238E27FC236}">
                <a16:creationId xmlns:a16="http://schemas.microsoft.com/office/drawing/2014/main" id="{2BF49440-7D2A-056C-547C-287EF61E9EAF}"/>
              </a:ext>
            </a:extLst>
          </p:cNvPr>
          <p:cNvSpPr>
            <a:spLocks noChangeAspect="1"/>
          </p:cNvSpPr>
          <p:nvPr/>
        </p:nvSpPr>
        <p:spPr>
          <a:xfrm>
            <a:off x="9536199" y="5672682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8" name="Овал 297">
            <a:extLst>
              <a:ext uri="{FF2B5EF4-FFF2-40B4-BE49-F238E27FC236}">
                <a16:creationId xmlns:a16="http://schemas.microsoft.com/office/drawing/2014/main" id="{4A0D9F7B-321F-0AFE-9CAC-0BA51315E459}"/>
              </a:ext>
            </a:extLst>
          </p:cNvPr>
          <p:cNvSpPr>
            <a:spLocks noChangeAspect="1"/>
          </p:cNvSpPr>
          <p:nvPr/>
        </p:nvSpPr>
        <p:spPr>
          <a:xfrm>
            <a:off x="10178749" y="4860148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9" name="Овал 298">
            <a:extLst>
              <a:ext uri="{FF2B5EF4-FFF2-40B4-BE49-F238E27FC236}">
                <a16:creationId xmlns:a16="http://schemas.microsoft.com/office/drawing/2014/main" id="{5920BEB6-AE59-CACA-4E90-E2E97F9A3160}"/>
              </a:ext>
            </a:extLst>
          </p:cNvPr>
          <p:cNvSpPr>
            <a:spLocks noChangeAspect="1"/>
          </p:cNvSpPr>
          <p:nvPr/>
        </p:nvSpPr>
        <p:spPr>
          <a:xfrm>
            <a:off x="9863768" y="4510761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0" name="Овал 299">
            <a:extLst>
              <a:ext uri="{FF2B5EF4-FFF2-40B4-BE49-F238E27FC236}">
                <a16:creationId xmlns:a16="http://schemas.microsoft.com/office/drawing/2014/main" id="{82715CF2-4B9C-E3B3-2185-2E5C725F11C9}"/>
              </a:ext>
            </a:extLst>
          </p:cNvPr>
          <p:cNvSpPr>
            <a:spLocks noChangeAspect="1"/>
          </p:cNvSpPr>
          <p:nvPr/>
        </p:nvSpPr>
        <p:spPr>
          <a:xfrm>
            <a:off x="9561370" y="4931999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1" name="Овал 300">
            <a:extLst>
              <a:ext uri="{FF2B5EF4-FFF2-40B4-BE49-F238E27FC236}">
                <a16:creationId xmlns:a16="http://schemas.microsoft.com/office/drawing/2014/main" id="{89194756-0C07-E323-3659-F2E6F53CCC2F}"/>
              </a:ext>
            </a:extLst>
          </p:cNvPr>
          <p:cNvSpPr>
            <a:spLocks noChangeAspect="1"/>
          </p:cNvSpPr>
          <p:nvPr/>
        </p:nvSpPr>
        <p:spPr>
          <a:xfrm>
            <a:off x="9214237" y="4737332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2" name="Овал 301">
            <a:extLst>
              <a:ext uri="{FF2B5EF4-FFF2-40B4-BE49-F238E27FC236}">
                <a16:creationId xmlns:a16="http://schemas.microsoft.com/office/drawing/2014/main" id="{17B8DE29-605F-6A37-5B32-B16E7B856391}"/>
              </a:ext>
            </a:extLst>
          </p:cNvPr>
          <p:cNvSpPr>
            <a:spLocks noChangeAspect="1"/>
          </p:cNvSpPr>
          <p:nvPr/>
        </p:nvSpPr>
        <p:spPr>
          <a:xfrm>
            <a:off x="9743822" y="5783846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3" name="Овал 302">
            <a:extLst>
              <a:ext uri="{FF2B5EF4-FFF2-40B4-BE49-F238E27FC236}">
                <a16:creationId xmlns:a16="http://schemas.microsoft.com/office/drawing/2014/main" id="{FD132923-F202-F19E-918A-A6587EB47CBA}"/>
              </a:ext>
            </a:extLst>
          </p:cNvPr>
          <p:cNvSpPr>
            <a:spLocks noChangeAspect="1"/>
          </p:cNvSpPr>
          <p:nvPr/>
        </p:nvSpPr>
        <p:spPr>
          <a:xfrm>
            <a:off x="8956791" y="5577407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4" name="Овал 303">
            <a:extLst>
              <a:ext uri="{FF2B5EF4-FFF2-40B4-BE49-F238E27FC236}">
                <a16:creationId xmlns:a16="http://schemas.microsoft.com/office/drawing/2014/main" id="{AA8CE7B4-C1C9-BD36-75AE-66BEAE4C9DA6}"/>
              </a:ext>
            </a:extLst>
          </p:cNvPr>
          <p:cNvSpPr>
            <a:spLocks noChangeAspect="1"/>
          </p:cNvSpPr>
          <p:nvPr/>
        </p:nvSpPr>
        <p:spPr>
          <a:xfrm>
            <a:off x="10038353" y="5778556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5" name="Овал 304">
            <a:extLst>
              <a:ext uri="{FF2B5EF4-FFF2-40B4-BE49-F238E27FC236}">
                <a16:creationId xmlns:a16="http://schemas.microsoft.com/office/drawing/2014/main" id="{4C6010BC-794E-F6B3-803A-49CA55399C37}"/>
              </a:ext>
            </a:extLst>
          </p:cNvPr>
          <p:cNvSpPr>
            <a:spLocks noChangeAspect="1"/>
          </p:cNvSpPr>
          <p:nvPr/>
        </p:nvSpPr>
        <p:spPr>
          <a:xfrm>
            <a:off x="9129572" y="5548906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2" name="Прямоугольник 311">
            <a:extLst>
              <a:ext uri="{FF2B5EF4-FFF2-40B4-BE49-F238E27FC236}">
                <a16:creationId xmlns:a16="http://schemas.microsoft.com/office/drawing/2014/main" id="{B52854FC-63DA-FC43-507B-4A64DF7B9FA6}"/>
              </a:ext>
            </a:extLst>
          </p:cNvPr>
          <p:cNvSpPr/>
          <p:nvPr/>
        </p:nvSpPr>
        <p:spPr>
          <a:xfrm>
            <a:off x="9325806" y="4562733"/>
            <a:ext cx="150471" cy="55062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6" name="Овал 315">
            <a:extLst>
              <a:ext uri="{FF2B5EF4-FFF2-40B4-BE49-F238E27FC236}">
                <a16:creationId xmlns:a16="http://schemas.microsoft.com/office/drawing/2014/main" id="{F05566CD-C209-1D02-B4B0-D3C263F51EA1}"/>
              </a:ext>
            </a:extLst>
          </p:cNvPr>
          <p:cNvSpPr/>
          <p:nvPr/>
        </p:nvSpPr>
        <p:spPr>
          <a:xfrm>
            <a:off x="9361588" y="4258324"/>
            <a:ext cx="62285" cy="682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" name="Овал 316">
            <a:extLst>
              <a:ext uri="{FF2B5EF4-FFF2-40B4-BE49-F238E27FC236}">
                <a16:creationId xmlns:a16="http://schemas.microsoft.com/office/drawing/2014/main" id="{DDC2835E-F692-22E7-A39E-D729D728F60C}"/>
              </a:ext>
            </a:extLst>
          </p:cNvPr>
          <p:cNvSpPr/>
          <p:nvPr/>
        </p:nvSpPr>
        <p:spPr>
          <a:xfrm>
            <a:off x="9361588" y="4082491"/>
            <a:ext cx="62285" cy="682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8" name="Овал 317">
            <a:extLst>
              <a:ext uri="{FF2B5EF4-FFF2-40B4-BE49-F238E27FC236}">
                <a16:creationId xmlns:a16="http://schemas.microsoft.com/office/drawing/2014/main" id="{BE32D8AB-ACD3-D53F-9C05-56C057997E1F}"/>
              </a:ext>
            </a:extLst>
          </p:cNvPr>
          <p:cNvSpPr/>
          <p:nvPr/>
        </p:nvSpPr>
        <p:spPr>
          <a:xfrm>
            <a:off x="9361588" y="3828130"/>
            <a:ext cx="62285" cy="682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Овал 318">
            <a:extLst>
              <a:ext uri="{FF2B5EF4-FFF2-40B4-BE49-F238E27FC236}">
                <a16:creationId xmlns:a16="http://schemas.microsoft.com/office/drawing/2014/main" id="{675ECE2F-D7CE-E535-E0D0-3AF2BA9623F8}"/>
              </a:ext>
            </a:extLst>
          </p:cNvPr>
          <p:cNvSpPr/>
          <p:nvPr/>
        </p:nvSpPr>
        <p:spPr>
          <a:xfrm>
            <a:off x="9361588" y="3652298"/>
            <a:ext cx="62285" cy="682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0" name="Овал 319">
            <a:extLst>
              <a:ext uri="{FF2B5EF4-FFF2-40B4-BE49-F238E27FC236}">
                <a16:creationId xmlns:a16="http://schemas.microsoft.com/office/drawing/2014/main" id="{2A7BD950-54EA-CD93-FEB0-B40689266306}"/>
              </a:ext>
            </a:extLst>
          </p:cNvPr>
          <p:cNvSpPr/>
          <p:nvPr/>
        </p:nvSpPr>
        <p:spPr>
          <a:xfrm>
            <a:off x="9361588" y="3397936"/>
            <a:ext cx="62285" cy="682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1" name="Овал 320">
            <a:extLst>
              <a:ext uri="{FF2B5EF4-FFF2-40B4-BE49-F238E27FC236}">
                <a16:creationId xmlns:a16="http://schemas.microsoft.com/office/drawing/2014/main" id="{AF5D8633-C80F-796B-E216-06DA97E19D5D}"/>
              </a:ext>
            </a:extLst>
          </p:cNvPr>
          <p:cNvSpPr/>
          <p:nvPr/>
        </p:nvSpPr>
        <p:spPr>
          <a:xfrm>
            <a:off x="9361588" y="3075291"/>
            <a:ext cx="62285" cy="682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3" name="Прямая соединительная линия 322">
            <a:extLst>
              <a:ext uri="{FF2B5EF4-FFF2-40B4-BE49-F238E27FC236}">
                <a16:creationId xmlns:a16="http://schemas.microsoft.com/office/drawing/2014/main" id="{7FBE67B6-CB29-5531-7ED4-1C438C26634F}"/>
              </a:ext>
            </a:extLst>
          </p:cNvPr>
          <p:cNvCxnSpPr/>
          <p:nvPr/>
        </p:nvCxnSpPr>
        <p:spPr>
          <a:xfrm flipH="1">
            <a:off x="9423873" y="3613033"/>
            <a:ext cx="510636" cy="302632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Прямоугольник 327">
            <a:extLst>
              <a:ext uri="{FF2B5EF4-FFF2-40B4-BE49-F238E27FC236}">
                <a16:creationId xmlns:a16="http://schemas.microsoft.com/office/drawing/2014/main" id="{EEF1CBB9-3C66-3184-45C0-E59EEDCE210E}"/>
              </a:ext>
            </a:extLst>
          </p:cNvPr>
          <p:cNvSpPr/>
          <p:nvPr/>
        </p:nvSpPr>
        <p:spPr>
          <a:xfrm>
            <a:off x="1494276" y="648880"/>
            <a:ext cx="2888504" cy="123525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Устьевое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давление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достаточно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транспортировки газа до УКПГ</a:t>
            </a:r>
          </a:p>
        </p:txBody>
      </p:sp>
      <p:sp>
        <p:nvSpPr>
          <p:cNvPr id="329" name="Прямоугольник 328">
            <a:extLst>
              <a:ext uri="{FF2B5EF4-FFF2-40B4-BE49-F238E27FC236}">
                <a16:creationId xmlns:a16="http://schemas.microsoft.com/office/drawing/2014/main" id="{30745299-DFD9-993B-EEC6-81EEBB993EB7}"/>
              </a:ext>
            </a:extLst>
          </p:cNvPr>
          <p:cNvSpPr/>
          <p:nvPr/>
        </p:nvSpPr>
        <p:spPr>
          <a:xfrm>
            <a:off x="5433632" y="740567"/>
            <a:ext cx="2820145" cy="1117835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Часть пластовой энергии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безвозвратно теряется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штуцере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Прямоугольник 329">
            <a:extLst>
              <a:ext uri="{FF2B5EF4-FFF2-40B4-BE49-F238E27FC236}">
                <a16:creationId xmlns:a16="http://schemas.microsoft.com/office/drawing/2014/main" id="{F9B99678-5912-9E4F-6924-B82345B5FD14}"/>
              </a:ext>
            </a:extLst>
          </p:cNvPr>
          <p:cNvSpPr/>
          <p:nvPr/>
        </p:nvSpPr>
        <p:spPr>
          <a:xfrm>
            <a:off x="9623909" y="536353"/>
            <a:ext cx="2545539" cy="1409715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70AD47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Газовый эжектора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повышает эффективность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эксплуатации ННГ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33" name="Прямая соединительная линия 332">
            <a:extLst>
              <a:ext uri="{FF2B5EF4-FFF2-40B4-BE49-F238E27FC236}">
                <a16:creationId xmlns:a16="http://schemas.microsoft.com/office/drawing/2014/main" id="{B1E57A32-AD0D-678A-6CB2-9EFA114C4D82}"/>
              </a:ext>
            </a:extLst>
          </p:cNvPr>
          <p:cNvCxnSpPr>
            <a:cxnSpLocks/>
          </p:cNvCxnSpPr>
          <p:nvPr/>
        </p:nvCxnSpPr>
        <p:spPr>
          <a:xfrm>
            <a:off x="8297768" y="1204601"/>
            <a:ext cx="0" cy="51347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Применение газового эжектора для добычи ННГ</a:t>
            </a: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Прямоугольник 214"/>
          <p:cNvSpPr/>
          <p:nvPr/>
        </p:nvSpPr>
        <p:spPr>
          <a:xfrm>
            <a:off x="-65107" y="570050"/>
            <a:ext cx="8345771" cy="604411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араллелограмм 178"/>
          <p:cNvSpPr/>
          <p:nvPr/>
        </p:nvSpPr>
        <p:spPr>
          <a:xfrm>
            <a:off x="288032" y="1473585"/>
            <a:ext cx="7726504" cy="1405081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Параллелограмм 179"/>
          <p:cNvSpPr/>
          <p:nvPr/>
        </p:nvSpPr>
        <p:spPr>
          <a:xfrm>
            <a:off x="216940" y="1324804"/>
            <a:ext cx="7537167" cy="1365246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TextBox 180"/>
          <p:cNvSpPr txBox="1"/>
          <p:nvPr/>
        </p:nvSpPr>
        <p:spPr>
          <a:xfrm>
            <a:off x="465214" y="1525080"/>
            <a:ext cx="7167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2388">
              <a:defRPr/>
            </a:pPr>
            <a:r>
              <a:rPr lang="ru-RU" sz="2000" dirty="0">
                <a:latin typeface="Candara" panose="020E0502030303020204" pitchFamily="34" charset="0"/>
                <a:cs typeface="Arial" panose="020B0604020202020204" pitchFamily="34" charset="0"/>
              </a:rPr>
              <a:t>Применение газового эжектора </a:t>
            </a:r>
            <a:r>
              <a:rPr lang="ru-RU" sz="2000" b="1" dirty="0">
                <a:latin typeface="Candara" panose="020E0502030303020204" pitchFamily="34" charset="0"/>
                <a:cs typeface="Arial" panose="020B0604020202020204" pitchFamily="34" charset="0"/>
              </a:rPr>
              <a:t>повышает</a:t>
            </a:r>
            <a:r>
              <a:rPr lang="ru-RU" sz="2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Candara" panose="020E0502030303020204" pitchFamily="34" charset="0"/>
                <a:cs typeface="Arial" panose="020B0604020202020204" pitchFamily="34" charset="0"/>
              </a:rPr>
              <a:t>отбор газа</a:t>
            </a:r>
            <a:r>
              <a:rPr lang="ru-RU" sz="2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lvl="0" algn="ctr" defTabSz="912388">
              <a:defRPr/>
            </a:pPr>
            <a:r>
              <a:rPr lang="ru-RU" sz="2000" b="1" dirty="0" smtClean="0">
                <a:latin typeface="Candara" panose="020E0502030303020204" pitchFamily="34" charset="0"/>
                <a:cs typeface="Arial" panose="020B0604020202020204" pitchFamily="34" charset="0"/>
              </a:rPr>
              <a:t>с </a:t>
            </a:r>
            <a:r>
              <a:rPr lang="ru-RU" sz="2000" b="1" dirty="0">
                <a:latin typeface="Candara" panose="020E0502030303020204" pitchFamily="34" charset="0"/>
                <a:cs typeface="Arial" panose="020B0604020202020204" pitchFamily="34" charset="0"/>
              </a:rPr>
              <a:t>низконапорного объекта</a:t>
            </a:r>
            <a:r>
              <a:rPr lang="ru-RU" sz="2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Candara" panose="020E0502030303020204" pitchFamily="34" charset="0"/>
                <a:cs typeface="Arial" panose="020B0604020202020204" pitchFamily="34" charset="0"/>
              </a:rPr>
              <a:t>за счет </a:t>
            </a:r>
            <a:endParaRPr lang="ru-RU" sz="2000" b="1" dirty="0" smtClean="0"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lvl="0" algn="ctr" defTabSz="912388">
              <a:defRPr/>
            </a:pPr>
            <a:r>
              <a:rPr lang="ru-RU" sz="2000" b="1" dirty="0" smtClean="0">
                <a:latin typeface="Candara" panose="020E0502030303020204" pitchFamily="34" charset="0"/>
                <a:cs typeface="Arial" panose="020B0604020202020204" pitchFamily="34" charset="0"/>
              </a:rPr>
              <a:t>пластовой </a:t>
            </a:r>
            <a:r>
              <a:rPr lang="ru-RU" sz="2000" b="1" dirty="0">
                <a:latin typeface="Candara" panose="020E0502030303020204" pitchFamily="34" charset="0"/>
                <a:cs typeface="Arial" panose="020B0604020202020204" pitchFamily="34" charset="0"/>
              </a:rPr>
              <a:t>энергий высоконапорного объекта</a:t>
            </a:r>
          </a:p>
        </p:txBody>
      </p:sp>
      <p:sp>
        <p:nvSpPr>
          <p:cNvPr id="512" name="Овал 511"/>
          <p:cNvSpPr/>
          <p:nvPr/>
        </p:nvSpPr>
        <p:spPr>
          <a:xfrm>
            <a:off x="9031056" y="4475094"/>
            <a:ext cx="751048" cy="751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3" name="Прямая соединительная линия 512"/>
          <p:cNvCxnSpPr>
            <a:stCxn id="511" idx="6"/>
            <a:endCxn id="512" idx="2"/>
          </p:cNvCxnSpPr>
          <p:nvPr/>
        </p:nvCxnSpPr>
        <p:spPr>
          <a:xfrm flipV="1">
            <a:off x="7857317" y="4850618"/>
            <a:ext cx="1173739" cy="1835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>
          <a:xfrm>
            <a:off x="3687607" y="3008850"/>
            <a:ext cx="5790709" cy="3830389"/>
            <a:chOff x="5249541" y="4042025"/>
            <a:chExt cx="4228775" cy="2797214"/>
          </a:xfrm>
        </p:grpSpPr>
        <p:sp>
          <p:nvSpPr>
            <p:cNvPr id="532" name="Дуга 531"/>
            <p:cNvSpPr/>
            <p:nvPr/>
          </p:nvSpPr>
          <p:spPr>
            <a:xfrm rot="10800000">
              <a:off x="5259355" y="4063678"/>
              <a:ext cx="2769881" cy="859267"/>
            </a:xfrm>
            <a:prstGeom prst="arc">
              <a:avLst>
                <a:gd name="adj1" fmla="val 16200000"/>
                <a:gd name="adj2" fmla="val 20164680"/>
              </a:avLst>
            </a:prstGeom>
            <a:ln w="76200">
              <a:solidFill>
                <a:srgbClr val="70AD47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B0F0"/>
                </a:solidFill>
              </a:endParaRPr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5249541" y="4042025"/>
              <a:ext cx="4228775" cy="2797214"/>
              <a:chOff x="5249541" y="4042025"/>
              <a:chExt cx="4228775" cy="2797214"/>
            </a:xfrm>
          </p:grpSpPr>
          <p:sp>
            <p:nvSpPr>
              <p:cNvPr id="511" name="Овал 510"/>
              <p:cNvSpPr/>
              <p:nvPr/>
            </p:nvSpPr>
            <p:spPr>
              <a:xfrm>
                <a:off x="5658150" y="4202838"/>
                <a:ext cx="2636401" cy="2636401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F0"/>
                  </a:solidFill>
                </a:endParaRPr>
              </a:p>
            </p:txBody>
          </p:sp>
          <p:sp>
            <p:nvSpPr>
              <p:cNvPr id="514" name="Прямоугольник 513">
                <a:extLst>
                  <a:ext uri="{FF2B5EF4-FFF2-40B4-BE49-F238E27FC236}">
                    <a16:creationId xmlns:a16="http://schemas.microsoft.com/office/drawing/2014/main" id="{CEA5BCEB-2383-45B2-7D55-60C119BB3511}"/>
                  </a:ext>
                </a:extLst>
              </p:cNvPr>
              <p:cNvSpPr/>
              <p:nvPr/>
            </p:nvSpPr>
            <p:spPr>
              <a:xfrm>
                <a:off x="6642479" y="4250763"/>
                <a:ext cx="696432" cy="2522724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6895043" y="5065474"/>
                <a:ext cx="356566" cy="1632204"/>
                <a:chOff x="6869482" y="5058793"/>
                <a:chExt cx="356566" cy="1632204"/>
              </a:xfrm>
            </p:grpSpPr>
            <p:cxnSp>
              <p:nvCxnSpPr>
                <p:cNvPr id="515" name="Прямая соединительная линия 514"/>
                <p:cNvCxnSpPr/>
                <p:nvPr/>
              </p:nvCxnSpPr>
              <p:spPr>
                <a:xfrm rot="16200000" flipV="1">
                  <a:off x="7149323" y="5449883"/>
                  <a:ext cx="0" cy="15345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6" name="Прямая соединительная линия 515"/>
                <p:cNvCxnSpPr>
                  <a:endCxn id="517" idx="1"/>
                </p:cNvCxnSpPr>
                <p:nvPr/>
              </p:nvCxnSpPr>
              <p:spPr>
                <a:xfrm flipV="1">
                  <a:off x="6971039" y="5623904"/>
                  <a:ext cx="2" cy="1067093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17" name="Прямоугольник 516"/>
                <p:cNvSpPr/>
                <p:nvPr/>
              </p:nvSpPr>
              <p:spPr>
                <a:xfrm rot="16200000">
                  <a:off x="6864377" y="5415683"/>
                  <a:ext cx="213326" cy="20311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B0F0"/>
                    </a:solidFill>
                  </a:endParaRPr>
                </a:p>
              </p:txBody>
            </p:sp>
            <p:sp>
              <p:nvSpPr>
                <p:cNvPr id="518" name="Трапеция 517"/>
                <p:cNvSpPr/>
                <p:nvPr/>
              </p:nvSpPr>
              <p:spPr>
                <a:xfrm rot="10800000">
                  <a:off x="6869482" y="5058793"/>
                  <a:ext cx="203115" cy="351785"/>
                </a:xfrm>
                <a:prstGeom prst="trapezoid">
                  <a:avLst>
                    <a:gd name="adj" fmla="val 42544"/>
                  </a:avLst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B0F0"/>
                    </a:solidFill>
                  </a:endParaRPr>
                </a:p>
              </p:txBody>
            </p:sp>
          </p:grpSp>
          <p:sp>
            <p:nvSpPr>
              <p:cNvPr id="519" name="Прямоугольник 518"/>
              <p:cNvSpPr/>
              <p:nvPr/>
            </p:nvSpPr>
            <p:spPr>
              <a:xfrm rot="16200000">
                <a:off x="6653808" y="5875530"/>
                <a:ext cx="307370" cy="2926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F0"/>
                  </a:solidFill>
                </a:endParaRPr>
              </a:p>
            </p:txBody>
          </p:sp>
          <p:sp>
            <p:nvSpPr>
              <p:cNvPr id="521" name="Прямоугольник 520"/>
              <p:cNvSpPr/>
              <p:nvPr/>
            </p:nvSpPr>
            <p:spPr>
              <a:xfrm rot="16200000">
                <a:off x="7029765" y="5871589"/>
                <a:ext cx="311408" cy="2965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F0"/>
                  </a:solidFill>
                </a:endParaRPr>
              </a:p>
            </p:txBody>
          </p: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6661164" y="5875510"/>
                <a:ext cx="292658" cy="3000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2" name="Прямая соединительная линия 521"/>
              <p:cNvCxnSpPr/>
              <p:nvPr/>
            </p:nvCxnSpPr>
            <p:spPr>
              <a:xfrm>
                <a:off x="7047467" y="5859793"/>
                <a:ext cx="292658" cy="3000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3" name="Прямая соединительная линия 522"/>
              <p:cNvCxnSpPr/>
              <p:nvPr/>
            </p:nvCxnSpPr>
            <p:spPr>
              <a:xfrm rot="5400000">
                <a:off x="6656319" y="5875510"/>
                <a:ext cx="292658" cy="3000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4" name="Прямая соединительная линия 523"/>
              <p:cNvCxnSpPr/>
              <p:nvPr/>
            </p:nvCxnSpPr>
            <p:spPr>
              <a:xfrm rot="5400000">
                <a:off x="7041518" y="5875510"/>
                <a:ext cx="292658" cy="3000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Прямоугольник 23"/>
              <p:cNvSpPr/>
              <p:nvPr/>
            </p:nvSpPr>
            <p:spPr>
              <a:xfrm>
                <a:off x="6883066" y="4278611"/>
                <a:ext cx="235259" cy="78623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F0"/>
                  </a:solidFill>
                </a:endParaRPr>
              </a:p>
            </p:txBody>
          </p:sp>
          <p:grpSp>
            <p:nvGrpSpPr>
              <p:cNvPr id="25" name="Группа 24"/>
              <p:cNvGrpSpPr/>
              <p:nvPr/>
            </p:nvGrpSpPr>
            <p:grpSpPr>
              <a:xfrm>
                <a:off x="6637934" y="4678416"/>
                <a:ext cx="244344" cy="249357"/>
                <a:chOff x="6708141" y="4707949"/>
                <a:chExt cx="301191" cy="307370"/>
              </a:xfrm>
            </p:grpSpPr>
            <p:sp>
              <p:nvSpPr>
                <p:cNvPr id="525" name="Прямоугольник 524"/>
                <p:cNvSpPr/>
                <p:nvPr/>
              </p:nvSpPr>
              <p:spPr>
                <a:xfrm rot="16200000">
                  <a:off x="6709318" y="4715305"/>
                  <a:ext cx="307370" cy="29265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526" name="Прямая соединительная линия 525"/>
                <p:cNvCxnSpPr/>
                <p:nvPr/>
              </p:nvCxnSpPr>
              <p:spPr>
                <a:xfrm>
                  <a:off x="6716674" y="4715285"/>
                  <a:ext cx="292658" cy="30003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Прямая соединительная линия 526"/>
                <p:cNvCxnSpPr/>
                <p:nvPr/>
              </p:nvCxnSpPr>
              <p:spPr>
                <a:xfrm rot="5400000">
                  <a:off x="6711829" y="4715285"/>
                  <a:ext cx="292658" cy="30003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8" name="Группа 527"/>
              <p:cNvGrpSpPr/>
              <p:nvPr/>
            </p:nvGrpSpPr>
            <p:grpSpPr>
              <a:xfrm>
                <a:off x="7100750" y="4683987"/>
                <a:ext cx="244344" cy="249357"/>
                <a:chOff x="6708141" y="4707949"/>
                <a:chExt cx="301191" cy="307370"/>
              </a:xfrm>
            </p:grpSpPr>
            <p:sp>
              <p:nvSpPr>
                <p:cNvPr id="529" name="Прямоугольник 528"/>
                <p:cNvSpPr/>
                <p:nvPr/>
              </p:nvSpPr>
              <p:spPr>
                <a:xfrm rot="16200000">
                  <a:off x="6709318" y="4715305"/>
                  <a:ext cx="307370" cy="29265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530" name="Прямая соединительная линия 529"/>
                <p:cNvCxnSpPr/>
                <p:nvPr/>
              </p:nvCxnSpPr>
              <p:spPr>
                <a:xfrm>
                  <a:off x="6716674" y="4715285"/>
                  <a:ext cx="292658" cy="30003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1" name="Прямая соединительная линия 530"/>
                <p:cNvCxnSpPr/>
                <p:nvPr/>
              </p:nvCxnSpPr>
              <p:spPr>
                <a:xfrm rot="5400000">
                  <a:off x="6711829" y="4715285"/>
                  <a:ext cx="292658" cy="30003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Дуга 33"/>
              <p:cNvSpPr/>
              <p:nvPr/>
            </p:nvSpPr>
            <p:spPr>
              <a:xfrm rot="10800000">
                <a:off x="5249541" y="5058069"/>
                <a:ext cx="2769881" cy="859267"/>
              </a:xfrm>
              <a:prstGeom prst="arc">
                <a:avLst>
                  <a:gd name="adj1" fmla="val 16200000"/>
                  <a:gd name="adj2" fmla="val 20467804"/>
                </a:avLst>
              </a:prstGeom>
              <a:ln w="76200">
                <a:solidFill>
                  <a:srgbClr val="70AD47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F0"/>
                  </a:solidFill>
                </a:endParaRPr>
              </a:p>
            </p:txBody>
          </p:sp>
          <p:sp>
            <p:nvSpPr>
              <p:cNvPr id="533" name="Дуга 532"/>
              <p:cNvSpPr/>
              <p:nvPr/>
            </p:nvSpPr>
            <p:spPr>
              <a:xfrm rot="10293632">
                <a:off x="6708435" y="4042025"/>
                <a:ext cx="2769881" cy="859267"/>
              </a:xfrm>
              <a:prstGeom prst="arc">
                <a:avLst>
                  <a:gd name="adj1" fmla="val 16200000"/>
                  <a:gd name="adj2" fmla="val 20164680"/>
                </a:avLst>
              </a:prstGeom>
              <a:ln w="76200">
                <a:solidFill>
                  <a:srgbClr val="70AD47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F0"/>
                  </a:solidFill>
                </a:endParaRPr>
              </a:p>
            </p:txBody>
          </p:sp>
          <p:sp>
            <p:nvSpPr>
              <p:cNvPr id="534" name="Дуга 533"/>
              <p:cNvSpPr/>
              <p:nvPr/>
            </p:nvSpPr>
            <p:spPr>
              <a:xfrm rot="10166099">
                <a:off x="6686877" y="4956011"/>
                <a:ext cx="2769881" cy="859267"/>
              </a:xfrm>
              <a:prstGeom prst="arc">
                <a:avLst>
                  <a:gd name="adj1" fmla="val 15225404"/>
                  <a:gd name="adj2" fmla="val 20164680"/>
                </a:avLst>
              </a:prstGeom>
              <a:ln w="76200">
                <a:solidFill>
                  <a:srgbClr val="70AD47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F0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616211" y="5295036"/>
                <a:ext cx="918461" cy="247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solidFill>
                      <a:srgbClr val="70AD47"/>
                    </a:solidFill>
                    <a:latin typeface="Candara" panose="020E0502030303020204" pitchFamily="34" charset="0"/>
                  </a:rPr>
                  <a:t>Пласт с ННГ</a:t>
                </a:r>
                <a:endParaRPr lang="en-US" sz="1600" b="1" dirty="0" smtClean="0">
                  <a:solidFill>
                    <a:srgbClr val="70AD47"/>
                  </a:solidFill>
                  <a:latin typeface="Candara" panose="020E0502030303020204" pitchFamily="34" charset="0"/>
                </a:endParaRPr>
              </a:p>
            </p:txBody>
          </p:sp>
        </p:grpSp>
      </p:grpSp>
      <p:sp>
        <p:nvSpPr>
          <p:cNvPr id="535" name="TextBox 534"/>
          <p:cNvSpPr txBox="1"/>
          <p:nvPr/>
        </p:nvSpPr>
        <p:spPr>
          <a:xfrm>
            <a:off x="6660376" y="4725811"/>
            <a:ext cx="1258355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70AD47"/>
                </a:solidFill>
                <a:latin typeface="Candara" panose="020E0502030303020204" pitchFamily="34" charset="0"/>
              </a:rPr>
              <a:t>Пласт с ННГ</a:t>
            </a:r>
            <a:endParaRPr lang="en-US" sz="1600" b="1" dirty="0" smtClean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V="1">
            <a:off x="6079256" y="6039554"/>
            <a:ext cx="0" cy="5442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6" name="TextBox 535"/>
          <p:cNvSpPr txBox="1"/>
          <p:nvPr/>
        </p:nvSpPr>
        <p:spPr>
          <a:xfrm>
            <a:off x="6051151" y="6167342"/>
            <a:ext cx="568642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/>
                </a:solidFill>
                <a:latin typeface="Candara" panose="020E0502030303020204" pitchFamily="34" charset="0"/>
              </a:rPr>
              <a:t>ВНГ</a:t>
            </a:r>
            <a:endParaRPr lang="en-US" sz="1600" b="1" dirty="0" smtClean="0">
              <a:solidFill>
                <a:schemeClr val="accent2"/>
              </a:solidFill>
              <a:latin typeface="Candara" panose="020E0502030303020204" pitchFamily="34" charset="0"/>
            </a:endParaRPr>
          </a:p>
        </p:txBody>
      </p:sp>
      <p:cxnSp>
        <p:nvCxnSpPr>
          <p:cNvPr id="537" name="Прямая со стрелкой 536"/>
          <p:cNvCxnSpPr/>
          <p:nvPr/>
        </p:nvCxnSpPr>
        <p:spPr>
          <a:xfrm flipV="1">
            <a:off x="6079256" y="3492246"/>
            <a:ext cx="0" cy="5442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8" name="TextBox 537"/>
          <p:cNvSpPr txBox="1"/>
          <p:nvPr/>
        </p:nvSpPr>
        <p:spPr>
          <a:xfrm>
            <a:off x="6235919" y="3286064"/>
            <a:ext cx="1191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ndara" panose="020E0502030303020204" pitchFamily="34" charset="0"/>
              </a:rPr>
              <a:t>Смесь газов</a:t>
            </a:r>
            <a:endParaRPr lang="en-US" sz="1600" b="1" dirty="0" smtClean="0">
              <a:latin typeface="Candara" panose="020E0502030303020204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5616738" y="4585509"/>
            <a:ext cx="266378" cy="314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514" idx="1"/>
          </p:cNvCxnSpPr>
          <p:nvPr/>
        </p:nvCxnSpPr>
        <p:spPr>
          <a:xfrm>
            <a:off x="5595038" y="5021944"/>
            <a:ext cx="273581" cy="12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Прямая со стрелкой 538"/>
          <p:cNvCxnSpPr/>
          <p:nvPr/>
        </p:nvCxnSpPr>
        <p:spPr>
          <a:xfrm rot="-5400000">
            <a:off x="5623808" y="5107836"/>
            <a:ext cx="266378" cy="314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Группа 46"/>
          <p:cNvGrpSpPr/>
          <p:nvPr/>
        </p:nvGrpSpPr>
        <p:grpSpPr>
          <a:xfrm rot="10800000">
            <a:off x="6221807" y="4635884"/>
            <a:ext cx="319163" cy="812720"/>
            <a:chOff x="6965297" y="3952167"/>
            <a:chExt cx="319163" cy="812720"/>
          </a:xfrm>
        </p:grpSpPr>
        <p:cxnSp>
          <p:nvCxnSpPr>
            <p:cNvPr id="540" name="Прямая со стрелкой 539"/>
            <p:cNvCxnSpPr/>
            <p:nvPr/>
          </p:nvCxnSpPr>
          <p:spPr>
            <a:xfrm>
              <a:off x="6986997" y="3952167"/>
              <a:ext cx="266378" cy="3144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Прямая со стрелкой 540"/>
            <p:cNvCxnSpPr/>
            <p:nvPr/>
          </p:nvCxnSpPr>
          <p:spPr>
            <a:xfrm>
              <a:off x="6965297" y="4388602"/>
              <a:ext cx="273581" cy="122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Прямая со стрелкой 541"/>
            <p:cNvCxnSpPr/>
            <p:nvPr/>
          </p:nvCxnSpPr>
          <p:spPr>
            <a:xfrm rot="-5400000">
              <a:off x="6994067" y="4474494"/>
              <a:ext cx="266378" cy="3144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Прямая соединительная линия 48"/>
          <p:cNvCxnSpPr>
            <a:stCxn id="519" idx="0"/>
          </p:cNvCxnSpPr>
          <p:nvPr/>
        </p:nvCxnSpPr>
        <p:spPr>
          <a:xfrm flipH="1">
            <a:off x="4737769" y="5719952"/>
            <a:ext cx="882857" cy="2731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3" name="Прямая соединительная линия 542"/>
          <p:cNvCxnSpPr>
            <a:stCxn id="521" idx="0"/>
          </p:cNvCxnSpPr>
          <p:nvPr/>
        </p:nvCxnSpPr>
        <p:spPr>
          <a:xfrm flipH="1">
            <a:off x="4744298" y="5717188"/>
            <a:ext cx="1391280" cy="266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4" name="TextBox 543"/>
          <p:cNvSpPr txBox="1"/>
          <p:nvPr/>
        </p:nvSpPr>
        <p:spPr>
          <a:xfrm>
            <a:off x="3948129" y="5901121"/>
            <a:ext cx="1191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latin typeface="Candara" panose="020E0502030303020204" pitchFamily="34" charset="0"/>
              </a:rPr>
              <a:t>Пакера</a:t>
            </a:r>
            <a:endParaRPr lang="en-US" sz="1600" b="1" dirty="0" smtClean="0">
              <a:latin typeface="Candara" panose="020E0502030303020204" pitchFamily="34" charset="0"/>
            </a:endParaRPr>
          </a:p>
        </p:txBody>
      </p:sp>
      <p:sp>
        <p:nvSpPr>
          <p:cNvPr id="226" name="Параллелограмм 225"/>
          <p:cNvSpPr/>
          <p:nvPr/>
        </p:nvSpPr>
        <p:spPr>
          <a:xfrm>
            <a:off x="8154339" y="3944940"/>
            <a:ext cx="2642416" cy="1734006"/>
          </a:xfrm>
          <a:prstGeom prst="parallelogram">
            <a:avLst/>
          </a:prstGeom>
          <a:noFill/>
          <a:ln w="57150">
            <a:solidFill>
              <a:schemeClr val="tx1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7" name="Овал 226">
            <a:extLst>
              <a:ext uri="{FF2B5EF4-FFF2-40B4-BE49-F238E27FC236}">
                <a16:creationId xmlns:a16="http://schemas.microsoft.com/office/drawing/2014/main" id="{5920BEB6-AE59-CACA-4E90-E2E97F9A3160}"/>
              </a:ext>
            </a:extLst>
          </p:cNvPr>
          <p:cNvSpPr>
            <a:spLocks noChangeAspect="1"/>
          </p:cNvSpPr>
          <p:nvPr/>
        </p:nvSpPr>
        <p:spPr>
          <a:xfrm>
            <a:off x="10016168" y="4663161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Овал 238">
            <a:extLst>
              <a:ext uri="{FF2B5EF4-FFF2-40B4-BE49-F238E27FC236}">
                <a16:creationId xmlns:a16="http://schemas.microsoft.com/office/drawing/2014/main" id="{4A0D9F7B-321F-0AFE-9CAC-0BA51315E459}"/>
              </a:ext>
            </a:extLst>
          </p:cNvPr>
          <p:cNvSpPr>
            <a:spLocks noChangeAspect="1"/>
          </p:cNvSpPr>
          <p:nvPr/>
        </p:nvSpPr>
        <p:spPr>
          <a:xfrm>
            <a:off x="10261769" y="4671903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Овал 240">
            <a:extLst>
              <a:ext uri="{FF2B5EF4-FFF2-40B4-BE49-F238E27FC236}">
                <a16:creationId xmlns:a16="http://schemas.microsoft.com/office/drawing/2014/main" id="{4A0D9F7B-321F-0AFE-9CAC-0BA51315E459}"/>
              </a:ext>
            </a:extLst>
          </p:cNvPr>
          <p:cNvSpPr>
            <a:spLocks noChangeAspect="1"/>
          </p:cNvSpPr>
          <p:nvPr/>
        </p:nvSpPr>
        <p:spPr>
          <a:xfrm>
            <a:off x="10149412" y="4500263"/>
            <a:ext cx="98089" cy="10753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Параллелограмм 243"/>
          <p:cNvSpPr/>
          <p:nvPr/>
        </p:nvSpPr>
        <p:spPr>
          <a:xfrm>
            <a:off x="8261024" y="4868311"/>
            <a:ext cx="2642416" cy="1734006"/>
          </a:xfrm>
          <a:prstGeom prst="parallelogram">
            <a:avLst/>
          </a:prstGeom>
          <a:noFill/>
          <a:ln w="57150">
            <a:solidFill>
              <a:schemeClr val="tx1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5" name="Овал 244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9839259" y="5482349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Овал 245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9970254" y="5619146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Овал 246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10068648" y="5435150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Овал 247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10205862" y="5611567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Овал 248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10331660" y="5771117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Овал 262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10497640" y="5711262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1" name="Овал 270">
            <a:extLst>
              <a:ext uri="{FF2B5EF4-FFF2-40B4-BE49-F238E27FC236}">
                <a16:creationId xmlns:a16="http://schemas.microsoft.com/office/drawing/2014/main" id="{B76732A4-925C-B1A0-1D3B-E4EC7B3372EA}"/>
              </a:ext>
            </a:extLst>
          </p:cNvPr>
          <p:cNvSpPr>
            <a:spLocks noChangeAspect="1"/>
          </p:cNvSpPr>
          <p:nvPr/>
        </p:nvSpPr>
        <p:spPr>
          <a:xfrm rot="12686727">
            <a:off x="10328430" y="5458471"/>
            <a:ext cx="98089" cy="107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99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261710" y="87445"/>
            <a:ext cx="12459239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Candara" panose="020E0502030303020204" pitchFamily="34" charset="0"/>
              </a:rPr>
              <a:t>КРИТЕРИИ ВЫБОРА МЕСТОРОЖДЕНИЙ ДЛЯ АНАЛИЗА ПРИМЕНЕНИЯ ГЭ В СКВАЖИНЕ</a:t>
            </a:r>
            <a:endParaRPr lang="ru-RU" sz="2400" b="1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323401" y="575014"/>
            <a:ext cx="5108095" cy="4477753"/>
            <a:chOff x="339557" y="2273312"/>
            <a:chExt cx="4745614" cy="4895874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3">
              <a:extLst/>
            </a:blip>
            <a:srcRect l="11786" r="25655" b="23699"/>
            <a:stretch/>
          </p:blipFill>
          <p:spPr>
            <a:xfrm>
              <a:off x="339557" y="2279112"/>
              <a:ext cx="4600274" cy="3955421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9534" y="3514112"/>
              <a:ext cx="297266" cy="277089"/>
            </a:xfrm>
            <a:prstGeom prst="rect">
              <a:avLst/>
            </a:prstGeom>
          </p:spPr>
        </p:pic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3280" y="5108157"/>
              <a:ext cx="297266" cy="277089"/>
            </a:xfrm>
            <a:prstGeom prst="rect">
              <a:avLst/>
            </a:prstGeom>
          </p:spPr>
        </p:pic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89139" y="5038222"/>
              <a:ext cx="297266" cy="277089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6441" y="4382141"/>
              <a:ext cx="297266" cy="277089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768369" y="2859486"/>
              <a:ext cx="1306942" cy="347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86A0CE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 panose="02020603050405020304" pitchFamily="18" charset="0"/>
                </a:rPr>
                <a:t>Ямбургское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27133" y="4585216"/>
              <a:ext cx="1205158" cy="34293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 panose="02020603050405020304" pitchFamily="18" charset="0"/>
                </a:rPr>
                <a:t>Медвежье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204569" y="5422341"/>
              <a:ext cx="1355261" cy="30777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 panose="02020603050405020304" pitchFamily="18" charset="0"/>
                </a:rPr>
                <a:t>Уренгойское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82307" y="3787467"/>
              <a:ext cx="1292133" cy="34800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 panose="02020603050405020304" pitchFamily="18" charset="0"/>
                </a:rPr>
                <a:t>Заполярное</a:t>
              </a:r>
            </a:p>
          </p:txBody>
        </p:sp>
        <p:sp>
          <p:nvSpPr>
            <p:cNvPr id="83" name="Овал 82"/>
            <p:cNvSpPr/>
            <p:nvPr/>
          </p:nvSpPr>
          <p:spPr>
            <a:xfrm>
              <a:off x="339557" y="6342434"/>
              <a:ext cx="428812" cy="414471"/>
            </a:xfrm>
            <a:prstGeom prst="ellipse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Овал 83"/>
            <p:cNvSpPr/>
            <p:nvPr/>
          </p:nvSpPr>
          <p:spPr>
            <a:xfrm>
              <a:off x="2674733" y="6342433"/>
              <a:ext cx="428812" cy="414471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05025" y="6224173"/>
              <a:ext cx="16267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dirty="0" smtClean="0">
                  <a:solidFill>
                    <a:prstClr val="black"/>
                  </a:solidFill>
                  <a:latin typeface="Candara" panose="020E0502030303020204" pitchFamily="34" charset="0"/>
                </a:rPr>
                <a:t>Ожидаемый </a:t>
              </a:r>
              <a:r>
                <a:rPr kumimoji="0" lang="ru-RU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ННГ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, млрд м</a:t>
              </a:r>
              <a:r>
                <a:rPr kumimoji="0" lang="ru-RU" sz="18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186405" y="6245856"/>
              <a:ext cx="18987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Газ за вычетом ННГ, 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млрд м</a:t>
              </a:r>
              <a:r>
                <a:rPr kumimoji="0" lang="ru-RU" sz="18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08473" y="2273312"/>
              <a:ext cx="1620473" cy="707886"/>
            </a:xfrm>
            <a:prstGeom prst="rect">
              <a:avLst/>
            </a:prstGeom>
            <a:solidFill>
              <a:srgbClr val="86A0C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err="1" smtClean="0">
                  <a:latin typeface="Candara" panose="020E0502030303020204" pitchFamily="34" charset="0"/>
                </a:rPr>
                <a:t>Сеноман</a:t>
              </a:r>
              <a:r>
                <a:rPr lang="ru-RU" sz="2000" dirty="0" smtClean="0">
                  <a:latin typeface="Candara" panose="020E0502030303020204" pitchFamily="34" charset="0"/>
                </a:rPr>
                <a:t> (пласты ПК)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</p:grpSp>
      <p:sp>
        <p:nvSpPr>
          <p:cNvPr id="38" name="Параллелограмм 37"/>
          <p:cNvSpPr/>
          <p:nvPr/>
        </p:nvSpPr>
        <p:spPr>
          <a:xfrm>
            <a:off x="1220806" y="5172356"/>
            <a:ext cx="9571930" cy="1245641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араллелограмм 38"/>
          <p:cNvSpPr/>
          <p:nvPr/>
        </p:nvSpPr>
        <p:spPr>
          <a:xfrm>
            <a:off x="1191953" y="5094834"/>
            <a:ext cx="9486678" cy="1186413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714666" y="5278321"/>
            <a:ext cx="867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Для примера расчета эффективности применения ГЭ в скважине</a:t>
            </a:r>
            <a:r>
              <a:rPr lang="ru-RU" sz="2000" b="1" dirty="0" smtClean="0">
                <a:latin typeface="Candara" panose="020E0502030303020204" pitchFamily="34" charset="0"/>
              </a:rPr>
              <a:t> можно выбрать одно из представленных месторождений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5459076" y="1056225"/>
            <a:ext cx="6622662" cy="3449976"/>
            <a:chOff x="5381177" y="610683"/>
            <a:chExt cx="6622662" cy="3449976"/>
          </a:xfrm>
        </p:grpSpPr>
        <p:sp>
          <p:nvSpPr>
            <p:cNvPr id="4" name="Шестиугольник 3"/>
            <p:cNvSpPr/>
            <p:nvPr/>
          </p:nvSpPr>
          <p:spPr>
            <a:xfrm>
              <a:off x="5381177" y="610683"/>
              <a:ext cx="1773840" cy="1529172"/>
            </a:xfrm>
            <a:prstGeom prst="hexagon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Шестиугольник 34"/>
            <p:cNvSpPr/>
            <p:nvPr/>
          </p:nvSpPr>
          <p:spPr>
            <a:xfrm>
              <a:off x="5558826" y="769067"/>
              <a:ext cx="1419820" cy="1223982"/>
            </a:xfrm>
            <a:prstGeom prst="hexag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араллелограмм 6"/>
            <p:cNvSpPr/>
            <p:nvPr/>
          </p:nvSpPr>
          <p:spPr>
            <a:xfrm>
              <a:off x="6750605" y="1367363"/>
              <a:ext cx="3187534" cy="768796"/>
            </a:xfrm>
            <a:prstGeom prst="parallelogram">
              <a:avLst>
                <a:gd name="adj" fmla="val 52252"/>
              </a:avLst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 smtClean="0">
                  <a:latin typeface="Candara" panose="020E0502030303020204" pitchFamily="34" charset="0"/>
                </a:rPr>
                <a:t>Многопластовость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 rot="10800000">
              <a:off x="7278271" y="1500093"/>
              <a:ext cx="4725568" cy="1529172"/>
              <a:chOff x="6538808" y="1919228"/>
              <a:chExt cx="4725568" cy="1529172"/>
            </a:xfrm>
          </p:grpSpPr>
          <p:sp>
            <p:nvSpPr>
              <p:cNvPr id="42" name="Шестиугольник 41"/>
              <p:cNvSpPr/>
              <p:nvPr/>
            </p:nvSpPr>
            <p:spPr>
              <a:xfrm>
                <a:off x="6538808" y="1919228"/>
                <a:ext cx="1773840" cy="1529172"/>
              </a:xfrm>
              <a:prstGeom prst="hexagon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Параллелограмм 43"/>
              <p:cNvSpPr/>
              <p:nvPr/>
            </p:nvSpPr>
            <p:spPr>
              <a:xfrm>
                <a:off x="7256239" y="1930808"/>
                <a:ext cx="4008137" cy="768049"/>
              </a:xfrm>
              <a:prstGeom prst="parallelogram">
                <a:avLst>
                  <a:gd name="adj" fmla="val 53142"/>
                </a:avLst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3" name="Шестиугольник 42"/>
              <p:cNvSpPr/>
              <p:nvPr/>
            </p:nvSpPr>
            <p:spPr>
              <a:xfrm>
                <a:off x="6716457" y="2077612"/>
                <a:ext cx="1419820" cy="1223982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5" name="Шестиугольник 44"/>
            <p:cNvSpPr/>
            <p:nvPr/>
          </p:nvSpPr>
          <p:spPr>
            <a:xfrm>
              <a:off x="5391515" y="2531487"/>
              <a:ext cx="1773840" cy="1529172"/>
            </a:xfrm>
            <a:prstGeom prst="hexagon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Шестиугольник 45"/>
            <p:cNvSpPr/>
            <p:nvPr/>
          </p:nvSpPr>
          <p:spPr>
            <a:xfrm>
              <a:off x="5569164" y="2689871"/>
              <a:ext cx="1419820" cy="1223982"/>
            </a:xfrm>
            <a:prstGeom prst="hexag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араллелограмм 46"/>
            <p:cNvSpPr/>
            <p:nvPr/>
          </p:nvSpPr>
          <p:spPr>
            <a:xfrm>
              <a:off x="6760943" y="3288167"/>
              <a:ext cx="3187534" cy="772492"/>
            </a:xfrm>
            <a:prstGeom prst="parallelogram">
              <a:avLst>
                <a:gd name="adj" fmla="val 52252"/>
              </a:avLst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18997" y="2286228"/>
              <a:ext cx="24395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bg1"/>
                  </a:solidFill>
                  <a:latin typeface="Candara" panose="020E0502030303020204" pitchFamily="34" charset="0"/>
                </a:rPr>
                <a:t>Конформное залегание</a:t>
              </a:r>
              <a:endParaRPr lang="ru-RU" sz="2000" dirty="0">
                <a:solidFill>
                  <a:schemeClr val="bg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01884" y="3309354"/>
              <a:ext cx="28994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bg1"/>
                  </a:solidFill>
                  <a:latin typeface="Candara" panose="020E0502030303020204" pitchFamily="34" charset="0"/>
                </a:rPr>
                <a:t>Целесообразные объемы газа</a:t>
              </a:r>
              <a:endParaRPr lang="ru-RU" sz="2000" dirty="0">
                <a:solidFill>
                  <a:schemeClr val="bg1"/>
                </a:solidFill>
                <a:latin typeface="Candara" panose="020E0502030303020204" pitchFamily="34" charset="0"/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02" y="1234224"/>
            <a:ext cx="1101264" cy="110126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0467" y="2237087"/>
            <a:ext cx="1013731" cy="10137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9183" y="3329752"/>
            <a:ext cx="875672" cy="875672"/>
          </a:xfrm>
          <a:prstGeom prst="rect">
            <a:avLst/>
          </a:prstGeom>
        </p:spPr>
      </p:pic>
      <p:graphicFrame>
        <p:nvGraphicFramePr>
          <p:cNvPr id="49" name="Диаграмма 48"/>
          <p:cNvGraphicFramePr/>
          <p:nvPr>
            <p:extLst>
              <p:ext uri="{D42A27DB-BD31-4B8C-83A1-F6EECF244321}">
                <p14:modId xmlns:p14="http://schemas.microsoft.com/office/powerpoint/2010/main" val="2583396954"/>
              </p:ext>
            </p:extLst>
          </p:nvPr>
        </p:nvGraphicFramePr>
        <p:xfrm>
          <a:off x="1718808" y="547343"/>
          <a:ext cx="1761593" cy="141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0" name="Диаграмма 49"/>
          <p:cNvGraphicFramePr/>
          <p:nvPr>
            <p:extLst>
              <p:ext uri="{D42A27DB-BD31-4B8C-83A1-F6EECF244321}">
                <p14:modId xmlns:p14="http://schemas.microsoft.com/office/powerpoint/2010/main" val="1559397716"/>
              </p:ext>
            </p:extLst>
          </p:nvPr>
        </p:nvGraphicFramePr>
        <p:xfrm>
          <a:off x="1336546" y="2297523"/>
          <a:ext cx="1380970" cy="1057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1" name="Диаграмма 50"/>
          <p:cNvGraphicFramePr/>
          <p:nvPr>
            <p:extLst>
              <p:ext uri="{D42A27DB-BD31-4B8C-83A1-F6EECF244321}">
                <p14:modId xmlns:p14="http://schemas.microsoft.com/office/powerpoint/2010/main" val="3353380011"/>
              </p:ext>
            </p:extLst>
          </p:nvPr>
        </p:nvGraphicFramePr>
        <p:xfrm>
          <a:off x="3190479" y="2856822"/>
          <a:ext cx="1840546" cy="1509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52" name="Диаграмма 51"/>
          <p:cNvGraphicFramePr/>
          <p:nvPr>
            <p:extLst>
              <p:ext uri="{D42A27DB-BD31-4B8C-83A1-F6EECF244321}">
                <p14:modId xmlns:p14="http://schemas.microsoft.com/office/powerpoint/2010/main" val="2247062453"/>
              </p:ext>
            </p:extLst>
          </p:nvPr>
        </p:nvGraphicFramePr>
        <p:xfrm>
          <a:off x="3724845" y="1376037"/>
          <a:ext cx="1584652" cy="1230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20167" y="858139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206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12684" y="1244384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590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11458" y="1621852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148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1296" y="1976791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424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97139" y="2454300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123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68404" y="2792550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352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48244" y="3207954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281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040954" y="3664972"/>
            <a:ext cx="6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805</a:t>
            </a:r>
            <a:endParaRPr lang="ru-RU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6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10547" y="619112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214127" y="1595347"/>
            <a:ext cx="5796386" cy="4595775"/>
            <a:chOff x="132920" y="1579207"/>
            <a:chExt cx="6235997" cy="4944329"/>
          </a:xfrm>
        </p:grpSpPr>
        <p:graphicFrame>
          <p:nvGraphicFramePr>
            <p:cNvPr id="31" name="Диаграмма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63712726"/>
                </p:ext>
              </p:extLst>
            </p:nvPr>
          </p:nvGraphicFramePr>
          <p:xfrm>
            <a:off x="719266" y="2116696"/>
            <a:ext cx="5649651" cy="40302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2" name="TextBox 31"/>
            <p:cNvSpPr txBox="1"/>
            <p:nvPr/>
          </p:nvSpPr>
          <p:spPr>
            <a:xfrm>
              <a:off x="2344448" y="6123426"/>
              <a:ext cx="1366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P</a:t>
              </a: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min</a:t>
              </a: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уст.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2920" y="4394810"/>
              <a:ext cx="923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n</a:t>
              </a: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min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 flipV="1">
              <a:off x="863664" y="2423390"/>
              <a:ext cx="0" cy="3591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>
              <a:off x="863664" y="6015002"/>
              <a:ext cx="51470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52739" y="2139728"/>
              <a:ext cx="405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25971" y="6097015"/>
              <a:ext cx="933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P3/P1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23402" y="5929332"/>
              <a:ext cx="3228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0447" y="1579207"/>
              <a:ext cx="5648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График зависимости давления на выходе из эжектора от коэффициента эжекции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cxnSp>
          <p:nvCxnSpPr>
            <p:cNvPr id="41" name="Прямая соединительная линия 40"/>
            <p:cNvCxnSpPr/>
            <p:nvPr/>
          </p:nvCxnSpPr>
          <p:spPr>
            <a:xfrm flipH="1">
              <a:off x="2797853" y="2423390"/>
              <a:ext cx="302471" cy="26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2791459" y="2423390"/>
              <a:ext cx="576047" cy="52969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2797939" y="2423390"/>
              <a:ext cx="894625" cy="85611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2804248" y="2423390"/>
              <a:ext cx="1189870" cy="116892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2791630" y="2423390"/>
              <a:ext cx="1520316" cy="1521734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H="1">
              <a:off x="2808309" y="2430355"/>
              <a:ext cx="1821465" cy="182790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2820731" y="2415981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3140556" y="2415981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3451208" y="2414160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flipH="1">
              <a:off x="3772644" y="2421347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4101849" y="2649122"/>
              <a:ext cx="1908851" cy="1886391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4419677" y="2953080"/>
              <a:ext cx="1591023" cy="1580612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H="1">
              <a:off x="4731983" y="3269281"/>
              <a:ext cx="1286838" cy="1257446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flipH="1">
              <a:off x="5060915" y="3592317"/>
              <a:ext cx="953845" cy="91954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H="1">
              <a:off x="5401269" y="3963659"/>
              <a:ext cx="609260" cy="58920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H="1">
              <a:off x="5710039" y="4261879"/>
              <a:ext cx="300575" cy="29217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965588" y="5037586"/>
              <a:ext cx="2945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sng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Экономически не выгодно</a:t>
              </a:r>
              <a:endParaRPr kumimoji="0" lang="ru-RU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81574" y="2483152"/>
              <a:ext cx="22353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Экономически не выгодно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43647" y="2835878"/>
              <a:ext cx="29347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sng" strike="noStrike" kern="1200" cap="none" spc="0" normalizeH="0" baseline="0" noProof="0" dirty="0" smtClean="0">
                  <a:ln w="3175">
                    <a:solidFill>
                      <a:schemeClr val="accent6"/>
                    </a:solidFill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Область поиска эффективной конструкции эжектора</a:t>
              </a:r>
              <a:endParaRPr kumimoji="0" lang="ru-RU" b="0" i="0" u="sng" strike="noStrike" kern="1200" cap="none" spc="0" normalizeH="0" baseline="0" noProof="0" dirty="0">
                <a:ln w="3175">
                  <a:solidFill>
                    <a:schemeClr val="accent6"/>
                  </a:solidFill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261710" y="87445"/>
            <a:ext cx="12459239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endParaRPr lang="ru-RU" sz="2400" b="1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656" y="126601"/>
            <a:ext cx="1053648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cap="all" dirty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Сложности применения Газового эжектора для добычи ННГ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98" y="652113"/>
            <a:ext cx="4322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latin typeface="Candara" panose="020E0502030303020204" pitchFamily="34" charset="0"/>
              </a:rPr>
              <a:t>Расчет геометрических параметров эжектора</a:t>
            </a:r>
            <a:endParaRPr lang="ru-RU" sz="2400" b="1" u="sng" dirty="0">
              <a:latin typeface="Candara" panose="020E0502030303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04127" y="836778"/>
            <a:ext cx="4322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Учет добываемого газа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605458" y="1645891"/>
            <a:ext cx="3096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Для чего нам учет газа ?</a:t>
            </a:r>
            <a:endParaRPr lang="ru-RU" sz="1600" b="1" dirty="0">
              <a:latin typeface="Candara" panose="020E0502030303020204" pitchFamily="34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683" y="2223676"/>
            <a:ext cx="567314" cy="567314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7077578" y="2968665"/>
            <a:ext cx="3945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эжектора в скважине позволяет добывать из двух эксплуатационных объектов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81173" y="5153221"/>
            <a:ext cx="4145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Отчет о добыче в ГКЗ по каждому объекту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200" y="4161985"/>
            <a:ext cx="567314" cy="567314"/>
          </a:xfrm>
          <a:prstGeom prst="rect">
            <a:avLst/>
          </a:prstGeom>
        </p:spPr>
      </p:pic>
      <p:sp>
        <p:nvSpPr>
          <p:cNvPr id="68" name="Прямоугольник 67"/>
          <p:cNvSpPr/>
          <p:nvPr/>
        </p:nvSpPr>
        <p:spPr>
          <a:xfrm>
            <a:off x="6083307" y="545113"/>
            <a:ext cx="6074643" cy="5552535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06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10547" y="619112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214127" y="1595347"/>
            <a:ext cx="5796386" cy="4595775"/>
            <a:chOff x="132920" y="1579207"/>
            <a:chExt cx="6235997" cy="4944329"/>
          </a:xfrm>
        </p:grpSpPr>
        <p:graphicFrame>
          <p:nvGraphicFramePr>
            <p:cNvPr id="31" name="Диаграмма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63712726"/>
                </p:ext>
              </p:extLst>
            </p:nvPr>
          </p:nvGraphicFramePr>
          <p:xfrm>
            <a:off x="719266" y="2116696"/>
            <a:ext cx="5649651" cy="40302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2" name="TextBox 31"/>
            <p:cNvSpPr txBox="1"/>
            <p:nvPr/>
          </p:nvSpPr>
          <p:spPr>
            <a:xfrm>
              <a:off x="2344448" y="6123426"/>
              <a:ext cx="1366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P</a:t>
              </a: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min</a:t>
              </a: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уст.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2920" y="4394810"/>
              <a:ext cx="923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n</a:t>
              </a: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min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 flipV="1">
              <a:off x="863664" y="2423390"/>
              <a:ext cx="0" cy="3591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>
              <a:off x="863664" y="6015002"/>
              <a:ext cx="51470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52739" y="2139728"/>
              <a:ext cx="405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25971" y="6097015"/>
              <a:ext cx="933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P3/P1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23402" y="5929332"/>
              <a:ext cx="3228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0447" y="1579207"/>
              <a:ext cx="5648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График зависимости давления на выходе из эжектора от коэффициента эжекции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cxnSp>
          <p:nvCxnSpPr>
            <p:cNvPr id="41" name="Прямая соединительная линия 40"/>
            <p:cNvCxnSpPr/>
            <p:nvPr/>
          </p:nvCxnSpPr>
          <p:spPr>
            <a:xfrm flipH="1">
              <a:off x="2797853" y="2423390"/>
              <a:ext cx="302471" cy="26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2791459" y="2423390"/>
              <a:ext cx="576047" cy="52969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2797939" y="2423390"/>
              <a:ext cx="894625" cy="85611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2804248" y="2423390"/>
              <a:ext cx="1189870" cy="116892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2791630" y="2423390"/>
              <a:ext cx="1520316" cy="1521734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H="1">
              <a:off x="2808309" y="2430355"/>
              <a:ext cx="1821465" cy="182790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2820731" y="2415981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3140556" y="2415981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3451208" y="2414160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flipH="1">
              <a:off x="3772644" y="2421347"/>
              <a:ext cx="2121691" cy="211256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4101849" y="2649122"/>
              <a:ext cx="1908851" cy="1886391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4419677" y="2953080"/>
              <a:ext cx="1591023" cy="1580612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H="1">
              <a:off x="4731983" y="3269281"/>
              <a:ext cx="1286838" cy="1257446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flipH="1">
              <a:off x="5060915" y="3592317"/>
              <a:ext cx="953845" cy="91954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H="1">
              <a:off x="5401269" y="3963659"/>
              <a:ext cx="609260" cy="58920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H="1">
              <a:off x="5710039" y="4261879"/>
              <a:ext cx="300575" cy="29217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965588" y="5037586"/>
              <a:ext cx="2945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sng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Экономически не выгодно</a:t>
              </a:r>
              <a:endParaRPr kumimoji="0" lang="ru-RU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81574" y="2483152"/>
              <a:ext cx="22353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Экономически не выгодно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43647" y="2835878"/>
              <a:ext cx="29347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sng" strike="noStrike" kern="1200" cap="none" spc="0" normalizeH="0" baseline="0" noProof="0" dirty="0" smtClean="0">
                  <a:ln w="3175">
                    <a:solidFill>
                      <a:schemeClr val="accent6"/>
                    </a:solidFill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Область поиска эффективной конструкции эжектора</a:t>
              </a:r>
              <a:endParaRPr kumimoji="0" lang="ru-RU" b="0" i="0" u="sng" strike="noStrike" kern="1200" cap="none" spc="0" normalizeH="0" baseline="0" noProof="0" dirty="0">
                <a:ln w="3175">
                  <a:solidFill>
                    <a:schemeClr val="accent6"/>
                  </a:solidFill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261710" y="87445"/>
            <a:ext cx="12459239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endParaRPr lang="ru-RU" sz="2400" b="1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656" y="126601"/>
            <a:ext cx="1053648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cap="all" dirty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Сложности применения Газового эжектора для добычи ННГ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98" y="652113"/>
            <a:ext cx="4322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Расчет геометрических параметров эжектора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04127" y="836778"/>
            <a:ext cx="4322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latin typeface="Candara" panose="020E0502030303020204" pitchFamily="34" charset="0"/>
              </a:rPr>
              <a:t>Учет добываемого газа</a:t>
            </a:r>
            <a:endParaRPr lang="ru-RU" sz="2400" b="1" u="sng" dirty="0">
              <a:latin typeface="Candara" panose="020E0502030303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605458" y="1645891"/>
            <a:ext cx="3096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Для чего нам учет газа ?</a:t>
            </a:r>
            <a:endParaRPr lang="ru-RU" sz="1600" b="1" dirty="0">
              <a:latin typeface="Candara" panose="020E0502030303020204" pitchFamily="34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683" y="2223676"/>
            <a:ext cx="567314" cy="567314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7077578" y="2968665"/>
            <a:ext cx="3945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эжектора в скважине позволяет добывать из двух эксплуатационных объектов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81173" y="5153221"/>
            <a:ext cx="4145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Отчет о добыче в ГКЗ по каждому объекту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200" y="4161985"/>
            <a:ext cx="567314" cy="567314"/>
          </a:xfrm>
          <a:prstGeom prst="rect">
            <a:avLst/>
          </a:prstGeom>
        </p:spPr>
      </p:pic>
      <p:sp>
        <p:nvSpPr>
          <p:cNvPr id="65" name="Прямоугольник 64"/>
          <p:cNvSpPr/>
          <p:nvPr/>
        </p:nvSpPr>
        <p:spPr>
          <a:xfrm>
            <a:off x="-18452" y="563235"/>
            <a:ext cx="6114452" cy="6294765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6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59636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23944"/>
            <a:ext cx="11425306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АНАЛИЗ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 РЫНКА ПРОИЗВОДИТЕЛЕЙ ЭЖЕКТОРОВ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634756"/>
              </p:ext>
            </p:extLst>
          </p:nvPr>
        </p:nvGraphicFramePr>
        <p:xfrm>
          <a:off x="0" y="993755"/>
          <a:ext cx="6493497" cy="3376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226435" y="612083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Доля рынка производителей эжекторов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6697602" y="993755"/>
            <a:ext cx="5780468" cy="3870644"/>
            <a:chOff x="4674763" y="1668855"/>
            <a:chExt cx="5780468" cy="3870644"/>
          </a:xfrm>
        </p:grpSpPr>
        <p:graphicFrame>
          <p:nvGraphicFramePr>
            <p:cNvPr id="37" name="Диаграмма 3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32017015"/>
                </p:ext>
              </p:extLst>
            </p:nvPr>
          </p:nvGraphicFramePr>
          <p:xfrm>
            <a:off x="4674763" y="2071218"/>
            <a:ext cx="5780468" cy="34682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5470037" y="3095552"/>
              <a:ext cx="10437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err="1" smtClean="0">
                  <a:latin typeface="Candara" panose="020E0502030303020204" pitchFamily="34" charset="0"/>
                </a:rPr>
                <a:t>Аэрогаз</a:t>
              </a:r>
              <a:endParaRPr lang="ru-RU" sz="1400" b="1" dirty="0">
                <a:latin typeface="Candara" panose="020E0502030303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135977" y="4306807"/>
              <a:ext cx="20345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Candara" panose="020E0502030303020204" pitchFamily="34" charset="0"/>
                </a:rPr>
                <a:t>ООО «Технологии»</a:t>
              </a:r>
              <a:endParaRPr lang="ru-RU" sz="1400" b="1" dirty="0">
                <a:latin typeface="Candara" panose="020E0502030303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400681" y="2038186"/>
              <a:ext cx="19743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err="1" smtClean="0">
                  <a:latin typeface="Candara" panose="020E0502030303020204" pitchFamily="34" charset="0"/>
                </a:rPr>
                <a:t>Уфанефтегазмаш</a:t>
              </a:r>
              <a:endParaRPr lang="ru-RU" sz="1400" b="1" dirty="0">
                <a:latin typeface="Candara" panose="020E0502030303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18015" y="1668855"/>
              <a:ext cx="23727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latin typeface="Candara" panose="020E0502030303020204" pitchFamily="34" charset="0"/>
                </a:rPr>
                <a:t>Промышленная автоматизация</a:t>
              </a:r>
              <a:endParaRPr lang="ru-RU" sz="1400" b="1" dirty="0">
                <a:latin typeface="Candara" panose="020E0502030303020204" pitchFamily="34" charset="0"/>
              </a:endParaRPr>
            </a:p>
          </p:txBody>
        </p:sp>
      </p:grpSp>
      <p:pic>
        <p:nvPicPr>
          <p:cNvPr id="42" name="Рисунок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151" y="2308970"/>
            <a:ext cx="734715" cy="73471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6221805" y="612083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Лидеры рынка в нефтегазовой отрасли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20" y="4572111"/>
            <a:ext cx="603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Область применения эжекторов данных компаний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38349" y="6120066"/>
            <a:ext cx="2499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Нефтепереработка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59456" y="5173959"/>
            <a:ext cx="2499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Нефтехимия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705911" y="6120066"/>
            <a:ext cx="3319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Атомная энергетика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08681" y="5946520"/>
            <a:ext cx="747203" cy="7472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07669" y="5011338"/>
            <a:ext cx="725352" cy="7253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91719" y="5815904"/>
            <a:ext cx="825179" cy="8251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8349" y="5173959"/>
            <a:ext cx="2499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Перекачка ПНГ, газа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6218" y="4909461"/>
            <a:ext cx="912131" cy="9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31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4974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23944"/>
            <a:ext cx="11425306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АВТОМАТИЗАЦИЯ ГАЗОВОГО ЭЖЕКТОРА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араллелограмм 67"/>
          <p:cNvSpPr/>
          <p:nvPr/>
        </p:nvSpPr>
        <p:spPr>
          <a:xfrm>
            <a:off x="607760" y="5055802"/>
            <a:ext cx="10789246" cy="1255622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араллелограмм 68"/>
          <p:cNvSpPr/>
          <p:nvPr/>
        </p:nvSpPr>
        <p:spPr>
          <a:xfrm>
            <a:off x="536668" y="4907022"/>
            <a:ext cx="10524856" cy="1220024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4611298" y="746466"/>
            <a:ext cx="2969404" cy="3807232"/>
            <a:chOff x="4623856" y="876693"/>
            <a:chExt cx="2969404" cy="380723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 r="50902"/>
            <a:stretch/>
          </p:blipFill>
          <p:spPr>
            <a:xfrm>
              <a:off x="4623856" y="876693"/>
              <a:ext cx="1472144" cy="2998383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l="50064"/>
            <a:stretch/>
          </p:blipFill>
          <p:spPr>
            <a:xfrm>
              <a:off x="6096000" y="876693"/>
              <a:ext cx="1497260" cy="2998383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/>
            <a:srcRect l="35760" t="83296" r="36212"/>
            <a:stretch/>
          </p:blipFill>
          <p:spPr>
            <a:xfrm>
              <a:off x="5425114" y="3869292"/>
              <a:ext cx="1366887" cy="814633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1631295" y="1320740"/>
            <a:ext cx="2422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Газовый эжектор </a:t>
            </a:r>
          </a:p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с дополнительным количеством сопел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010499" y="2300517"/>
            <a:ext cx="1476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Candara" panose="020E0502030303020204" pitchFamily="34" charset="0"/>
              </a:rPr>
              <a:t>SU 892033 A1</a:t>
            </a:r>
            <a:endParaRPr lang="en-US" b="1" i="0" dirty="0">
              <a:solidFill>
                <a:srgbClr val="333333"/>
              </a:solidFill>
              <a:effectLst/>
              <a:latin typeface="Candara" panose="020E0502030303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4617" y="1453045"/>
            <a:ext cx="1107823" cy="1107823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631295" y="3096993"/>
            <a:ext cx="29800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Регулируемый эжектор </a:t>
            </a:r>
          </a:p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с контролем положения активного сопла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010499" y="4076770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333333"/>
                </a:solidFill>
                <a:latin typeface="Candara" panose="020E0502030303020204" pitchFamily="34" charset="0"/>
              </a:rPr>
              <a:t>SU 1 465 624 A1</a:t>
            </a:r>
            <a:endParaRPr lang="es-ES" b="1" i="0" dirty="0">
              <a:solidFill>
                <a:srgbClr val="333333"/>
              </a:solidFill>
              <a:effectLst/>
              <a:latin typeface="Candara" panose="020E0502030303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1730" y="3232915"/>
            <a:ext cx="1301729" cy="1301729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7731610" y="1478096"/>
            <a:ext cx="2980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Эжектор регулирующий подачу пассивной среды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376956" y="2300038"/>
            <a:ext cx="1475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Candara" panose="020E0502030303020204" pitchFamily="34" charset="0"/>
              </a:rPr>
              <a:t>SU 653430 A1</a:t>
            </a:r>
            <a:endParaRPr lang="en-US" b="1" i="0" dirty="0">
              <a:solidFill>
                <a:srgbClr val="333333"/>
              </a:solidFill>
              <a:effectLst/>
              <a:latin typeface="Candara" panose="020E0502030303020204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24814" y="1494732"/>
            <a:ext cx="1024450" cy="1024450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7731610" y="3192819"/>
            <a:ext cx="2980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датчиков и расходомеров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24814" y="3075329"/>
            <a:ext cx="1097157" cy="109715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66840" y="5033129"/>
            <a:ext cx="9464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датчиков позволит контролировать работу эжектора, </a:t>
            </a:r>
          </a:p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а </a:t>
            </a:r>
            <a:r>
              <a:rPr lang="ru-RU" sz="2000" b="1" dirty="0" smtClean="0">
                <a:latin typeface="Candara" panose="020E0502030303020204" pitchFamily="34" charset="0"/>
              </a:rPr>
              <a:t>применение различных видов автоматизации увеличит диапазон работы газового эжектора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617" y="6400046"/>
            <a:ext cx="8298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* - В центре слайда изображена интерпретация лампочки, а не просто мозги </a:t>
            </a:r>
            <a:endParaRPr lang="ru-RU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03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9272386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БОРЬБА С ГИДРАТООБРАЗОВАНИЕ В ГАЗОВОМ ЭЖЕКТОРЕ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79765" y="626628"/>
            <a:ext cx="3033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Эффект Джоуля-Томсона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9557" y="1026738"/>
            <a:ext cx="5756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Физический </a:t>
            </a:r>
            <a:r>
              <a:rPr lang="ru-RU" dirty="0">
                <a:latin typeface="Candara" panose="020E0502030303020204" pitchFamily="34" charset="0"/>
              </a:rPr>
              <a:t>процесс, при котором температура газа снижается за счет расширения газа. Газ испытывает падение давления и, следовательно, температуры, когда он проходит через движущее сопло эжектора.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4143" y="2399885"/>
            <a:ext cx="4180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Влияющие факторы. Зависимость Влагосодержания от Состава газа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8608" y="3250428"/>
            <a:ext cx="254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Влагосодержание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8608" y="3946952"/>
            <a:ext cx="254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Температура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4151" y="4656189"/>
            <a:ext cx="254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Давление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4150" y="5400454"/>
            <a:ext cx="254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Состав газа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6866" y="3149612"/>
            <a:ext cx="601742" cy="6017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3870" y="3881371"/>
            <a:ext cx="584545" cy="58454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6866" y="4595933"/>
            <a:ext cx="556181" cy="55618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6205" y="5246572"/>
            <a:ext cx="707875" cy="707875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>
            <a:stCxn id="35" idx="2"/>
          </p:cNvCxnSpPr>
          <p:nvPr/>
        </p:nvCxnSpPr>
        <p:spPr>
          <a:xfrm>
            <a:off x="3194426" y="3107771"/>
            <a:ext cx="0" cy="28466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05459" y="3547518"/>
            <a:ext cx="1018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ndara" panose="020E0502030303020204" pitchFamily="34" charset="0"/>
              </a:rPr>
              <a:t>H</a:t>
            </a:r>
            <a:r>
              <a:rPr lang="en-US" sz="2400" baseline="-25000" dirty="0" smtClean="0">
                <a:latin typeface="Candara" panose="020E0502030303020204" pitchFamily="34" charset="0"/>
              </a:rPr>
              <a:t>2</a:t>
            </a:r>
            <a:r>
              <a:rPr lang="en-US" sz="2400" dirty="0" smtClean="0">
                <a:latin typeface="Candara" panose="020E0502030303020204" pitchFamily="34" charset="0"/>
              </a:rPr>
              <a:t>S</a:t>
            </a:r>
            <a:endParaRPr lang="ru-RU" sz="2400" dirty="0">
              <a:latin typeface="Candara" panose="020E0502030303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05459" y="4394579"/>
            <a:ext cx="680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ndara" panose="020E0502030303020204" pitchFamily="34" charset="0"/>
              </a:rPr>
              <a:t>CO</a:t>
            </a:r>
            <a:r>
              <a:rPr lang="en-US" sz="2400" baseline="-25000" dirty="0" smtClean="0">
                <a:latin typeface="Candara" panose="020E0502030303020204" pitchFamily="34" charset="0"/>
              </a:rPr>
              <a:t>2</a:t>
            </a:r>
            <a:endParaRPr lang="ru-RU" sz="2400" dirty="0">
              <a:latin typeface="Candara" panose="020E0502030303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24514" y="5140206"/>
            <a:ext cx="680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ndara" panose="020E0502030303020204" pitchFamily="34" charset="0"/>
              </a:rPr>
              <a:t>N</a:t>
            </a:r>
            <a:r>
              <a:rPr lang="en-US" sz="2400" baseline="-25000" dirty="0" smtClean="0">
                <a:latin typeface="Candara" panose="020E0502030303020204" pitchFamily="34" charset="0"/>
              </a:rPr>
              <a:t>2</a:t>
            </a:r>
            <a:endParaRPr lang="ru-RU" sz="2400" dirty="0">
              <a:latin typeface="Candara" panose="020E0502030303020204" pitchFamily="34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65245" y="3025623"/>
            <a:ext cx="449610" cy="44961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4092" y="3499895"/>
            <a:ext cx="566698" cy="566698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6701" y="4368230"/>
            <a:ext cx="566698" cy="566698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4374092" y="5134707"/>
            <a:ext cx="566698" cy="566698"/>
          </a:xfrm>
          <a:prstGeom prst="rect">
            <a:avLst/>
          </a:prstGeom>
        </p:spPr>
      </p:pic>
      <p:pic>
        <p:nvPicPr>
          <p:cNvPr id="49" name="Picture 2" descr="https://yt3.googleusercontent.com/ytc/AL5GRJVPGjt6MrRawRRbZcD-Ey9SRHRoaj3SxWabOdqO=s900-c-k-c0x00ffffff-no-rj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58" y="1041872"/>
            <a:ext cx="686967" cy="68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7122525" y="1123745"/>
            <a:ext cx="1961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TRANSVAC 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362273" y="1741183"/>
            <a:ext cx="55967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ndara" panose="020E0502030303020204" pitchFamily="34" charset="0"/>
              </a:rPr>
              <a:t>П</a:t>
            </a:r>
            <a:r>
              <a:rPr lang="ru-RU" dirty="0" smtClean="0">
                <a:latin typeface="Candara" panose="020E0502030303020204" pitchFamily="34" charset="0"/>
              </a:rPr>
              <a:t>адение </a:t>
            </a:r>
            <a:r>
              <a:rPr lang="ru-RU" dirty="0">
                <a:latin typeface="Candara" panose="020E0502030303020204" pitchFamily="34" charset="0"/>
              </a:rPr>
              <a:t>температуры немедленно компенсируется за счет смешивания относительно теплого газа низкого давления </a:t>
            </a:r>
            <a:r>
              <a:rPr lang="ru-RU" dirty="0" smtClean="0">
                <a:latin typeface="Candara" panose="020E0502030303020204" pitchFamily="34" charset="0"/>
              </a:rPr>
              <a:t>с </a:t>
            </a:r>
            <a:r>
              <a:rPr lang="ru-RU" dirty="0">
                <a:latin typeface="Candara" panose="020E0502030303020204" pitchFamily="34" charset="0"/>
              </a:rPr>
              <a:t>газом высокого </a:t>
            </a:r>
            <a:r>
              <a:rPr lang="ru-RU" dirty="0" smtClean="0">
                <a:latin typeface="Candara" panose="020E0502030303020204" pitchFamily="34" charset="0"/>
              </a:rPr>
              <a:t>давления.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62273" y="2830948"/>
            <a:ext cx="546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Перепад температуры в диапазоне от 20% до 30% от газа высокого или низкого давления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1814" y="2888199"/>
            <a:ext cx="593383" cy="593383"/>
          </a:xfrm>
          <a:prstGeom prst="rect">
            <a:avLst/>
          </a:prstGeom>
        </p:spPr>
      </p:pic>
      <p:cxnSp>
        <p:nvCxnSpPr>
          <p:cNvPr id="58" name="Прямая соединительная линия 57"/>
          <p:cNvCxnSpPr/>
          <p:nvPr/>
        </p:nvCxnSpPr>
        <p:spPr>
          <a:xfrm>
            <a:off x="6405197" y="3534516"/>
            <a:ext cx="545733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779041" y="472740"/>
            <a:ext cx="4496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Опыт борьбы с гидратами за рубежом и в России (Уренгойское НГКМ*)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25459" y="3624900"/>
            <a:ext cx="2403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Химические методы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6505706" y="4230426"/>
            <a:ext cx="263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Диэтиленгликоль (ДЭГ)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505706" y="4865192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Триэтиленгликоль </a:t>
            </a:r>
            <a:r>
              <a:rPr lang="ru-RU" dirty="0">
                <a:latin typeface="Candara" panose="020E0502030303020204" pitchFamily="34" charset="0"/>
              </a:rPr>
              <a:t>(ТЭГ</a:t>
            </a:r>
            <a:r>
              <a:rPr lang="ru-RU" dirty="0" smtClean="0">
                <a:latin typeface="Candara" panose="020E0502030303020204" pitchFamily="34" charset="0"/>
              </a:rPr>
              <a:t>)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505707" y="5427743"/>
            <a:ext cx="5099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ndara" panose="020E0502030303020204" pitchFamily="34" charset="0"/>
              </a:rPr>
              <a:t>М</a:t>
            </a:r>
            <a:r>
              <a:rPr lang="ru-RU" b="1" dirty="0" smtClean="0">
                <a:latin typeface="Candara" panose="020E0502030303020204" pitchFamily="34" charset="0"/>
              </a:rPr>
              <a:t>етанол (</a:t>
            </a:r>
            <a:r>
              <a:rPr lang="en-US" b="1" dirty="0" smtClean="0">
                <a:latin typeface="Candara" panose="020E0502030303020204" pitchFamily="34" charset="0"/>
              </a:rPr>
              <a:t>CH</a:t>
            </a:r>
            <a:r>
              <a:rPr lang="en-US" b="1" baseline="-25000" dirty="0" smtClean="0">
                <a:latin typeface="Candara" panose="020E0502030303020204" pitchFamily="34" charset="0"/>
              </a:rPr>
              <a:t>3</a:t>
            </a:r>
            <a:r>
              <a:rPr lang="en-US" b="1" dirty="0" smtClean="0">
                <a:latin typeface="Candara" panose="020E0502030303020204" pitchFamily="34" charset="0"/>
              </a:rPr>
              <a:t>OH</a:t>
            </a:r>
            <a:r>
              <a:rPr lang="ru-RU" b="1" dirty="0" smtClean="0">
                <a:latin typeface="Candara" panose="020E0502030303020204" pitchFamily="34" charset="0"/>
              </a:rPr>
              <a:t>) – самый распространенный за счет дешевизны, доступности и эффективности</a:t>
            </a:r>
            <a:endParaRPr lang="ru-RU" b="1" dirty="0">
              <a:latin typeface="Candara" panose="020E0502030303020204" pitchFamily="34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6112512" y="5177958"/>
            <a:ext cx="5829727" cy="11720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>
          <a:xfrm>
            <a:off x="284291" y="6522809"/>
            <a:ext cx="11567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Candara" panose="020E0502030303020204" pitchFamily="34" charset="0"/>
              </a:rPr>
              <a:t>*Н.Р. </a:t>
            </a:r>
            <a:r>
              <a:rPr lang="ru-RU" sz="1600" i="1" dirty="0" err="1" smtClean="0">
                <a:latin typeface="Candara" panose="020E0502030303020204" pitchFamily="34" charset="0"/>
              </a:rPr>
              <a:t>Яркеева</a:t>
            </a:r>
            <a:r>
              <a:rPr lang="ru-RU" sz="1600" i="1" dirty="0" smtClean="0">
                <a:latin typeface="Candara" panose="020E0502030303020204" pitchFamily="34" charset="0"/>
              </a:rPr>
              <a:t>, Т.Ф. </a:t>
            </a:r>
            <a:r>
              <a:rPr lang="ru-RU" sz="1600" i="1" dirty="0" err="1" smtClean="0">
                <a:latin typeface="Candara" panose="020E0502030303020204" pitchFamily="34" charset="0"/>
              </a:rPr>
              <a:t>Акрамов</a:t>
            </a:r>
            <a:r>
              <a:rPr lang="ru-RU" sz="1600" i="1" dirty="0" smtClean="0">
                <a:latin typeface="Candara" panose="020E0502030303020204" pitchFamily="34" charset="0"/>
              </a:rPr>
              <a:t> «К вопросу о методах борьбы с </a:t>
            </a:r>
            <a:r>
              <a:rPr lang="ru-RU" sz="1600" i="1" dirty="0" err="1" smtClean="0">
                <a:latin typeface="Candara" panose="020E0502030303020204" pitchFamily="34" charset="0"/>
              </a:rPr>
              <a:t>гидратообразованием</a:t>
            </a:r>
            <a:r>
              <a:rPr lang="ru-RU" sz="1600" i="1" dirty="0" smtClean="0">
                <a:latin typeface="Candara" panose="020E0502030303020204" pitchFamily="34" charset="0"/>
              </a:rPr>
              <a:t> (на примере </a:t>
            </a:r>
            <a:r>
              <a:rPr lang="ru-RU" sz="1600" i="1" dirty="0" err="1" smtClean="0">
                <a:latin typeface="Candara" panose="020E0502030303020204" pitchFamily="34" charset="0"/>
              </a:rPr>
              <a:t>Уренгойского</a:t>
            </a:r>
            <a:r>
              <a:rPr lang="ru-RU" sz="1600" i="1" dirty="0" smtClean="0">
                <a:latin typeface="Candara" panose="020E0502030303020204" pitchFamily="34" charset="0"/>
              </a:rPr>
              <a:t> месторождения </a:t>
            </a:r>
            <a:endParaRPr lang="ru-RU" sz="1600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30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10547" y="619112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ДОРОЖНАЯ КАРТА ПО ОБОСНОВАНИЮ ЭФФЕКТИВНОСТИ ГЭ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419154" y="1423087"/>
            <a:ext cx="1365360" cy="1161341"/>
          </a:xfrm>
          <a:prstGeom prst="roundRect">
            <a:avLst/>
          </a:prstGeom>
          <a:solidFill>
            <a:schemeClr val="bg1"/>
          </a:solidFill>
          <a:ln>
            <a:solidFill>
              <a:srgbClr val="70AD47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93" y="1314959"/>
            <a:ext cx="887681" cy="887681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sp>
        <p:nvSpPr>
          <p:cNvPr id="8" name="TextBox 7"/>
          <p:cNvSpPr txBox="1"/>
          <p:nvPr/>
        </p:nvSpPr>
        <p:spPr>
          <a:xfrm>
            <a:off x="657993" y="684198"/>
            <a:ext cx="1196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ndara" panose="020E0502030303020204" pitchFamily="34" charset="0"/>
              </a:rPr>
              <a:t>1</a:t>
            </a:r>
            <a:r>
              <a:rPr lang="ru-RU" sz="2800" b="1" dirty="0" smtClean="0">
                <a:latin typeface="Candara" panose="020E0502030303020204" pitchFamily="34" charset="0"/>
              </a:rPr>
              <a:t> ШАГ</a:t>
            </a:r>
            <a:endParaRPr lang="ru-RU" sz="2800" b="1" dirty="0">
              <a:latin typeface="Candara" panose="020E05020303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401" y="2623909"/>
            <a:ext cx="2094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Поиск и анализ существующих методик расчета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6557" y="2285652"/>
            <a:ext cx="1196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Candara" panose="020E0502030303020204" pitchFamily="34" charset="0"/>
              </a:rPr>
              <a:t>2</a:t>
            </a:r>
            <a:r>
              <a:rPr lang="ru-RU" sz="2800" b="1" dirty="0" smtClean="0">
                <a:latin typeface="Candara" panose="020E0502030303020204" pitchFamily="34" charset="0"/>
              </a:rPr>
              <a:t> ШАГ</a:t>
            </a:r>
            <a:endParaRPr lang="ru-RU" sz="2800" b="1" dirty="0">
              <a:latin typeface="Candara" panose="020E0502030303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7118" y="4006355"/>
            <a:ext cx="2894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Расчет геометрических параметров ГЭ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8683" y="905069"/>
            <a:ext cx="1196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ndara" panose="020E0502030303020204" pitchFamily="34" charset="0"/>
              </a:rPr>
              <a:t>3</a:t>
            </a:r>
            <a:r>
              <a:rPr lang="ru-RU" sz="2800" b="1" dirty="0" smtClean="0">
                <a:latin typeface="Candara" panose="020E0502030303020204" pitchFamily="34" charset="0"/>
              </a:rPr>
              <a:t> ШАГ</a:t>
            </a:r>
            <a:endParaRPr lang="ru-RU" sz="2800" b="1" dirty="0">
              <a:latin typeface="Candara" panose="020E0502030303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51316" y="2740629"/>
            <a:ext cx="238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Моделирование ГЭ в </a:t>
            </a:r>
            <a:r>
              <a:rPr lang="en-US" sz="2000" dirty="0" err="1" smtClean="0">
                <a:latin typeface="Candara" panose="020E0502030303020204" pitchFamily="34" charset="0"/>
              </a:rPr>
              <a:t>Ansys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496391" y="1382615"/>
            <a:ext cx="131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Candara" panose="020E0502030303020204" pitchFamily="34" charset="0"/>
              </a:rPr>
              <a:t>4</a:t>
            </a:r>
            <a:r>
              <a:rPr lang="ru-RU" sz="2800" b="1" dirty="0" smtClean="0">
                <a:latin typeface="Candara" panose="020E0502030303020204" pitchFamily="34" charset="0"/>
              </a:rPr>
              <a:t> ШАГ</a:t>
            </a:r>
            <a:endParaRPr lang="ru-RU" sz="2800" b="1" dirty="0">
              <a:latin typeface="Candara" panose="020E0502030303020204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508592" y="2223931"/>
            <a:ext cx="2029002" cy="1135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4382273" y="2557688"/>
            <a:ext cx="1173024" cy="7084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6493987" y="1336144"/>
            <a:ext cx="1030760" cy="6224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3287457" y="3001318"/>
            <a:ext cx="1365360" cy="1161341"/>
          </a:xfrm>
          <a:prstGeom prst="roundRect">
            <a:avLst/>
          </a:prstGeom>
          <a:solidFill>
            <a:schemeClr val="bg1"/>
          </a:solidFill>
          <a:ln>
            <a:solidFill>
              <a:srgbClr val="70AD47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398" y="2862648"/>
            <a:ext cx="1008668" cy="1008668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5380818" y="1698207"/>
            <a:ext cx="1365360" cy="1161341"/>
          </a:xfrm>
          <a:prstGeom prst="roundRect">
            <a:avLst/>
          </a:prstGeom>
          <a:solidFill>
            <a:schemeClr val="bg1"/>
          </a:solidFill>
          <a:ln>
            <a:solidFill>
              <a:srgbClr val="70AD47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582" y="1553757"/>
            <a:ext cx="914836" cy="914836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cxnSp>
        <p:nvCxnSpPr>
          <p:cNvPr id="35" name="Прямая соединительная линия 34"/>
          <p:cNvCxnSpPr/>
          <p:nvPr/>
        </p:nvCxnSpPr>
        <p:spPr>
          <a:xfrm>
            <a:off x="7542816" y="1343086"/>
            <a:ext cx="2029002" cy="1135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9307491" y="2159958"/>
            <a:ext cx="1365360" cy="1161341"/>
          </a:xfrm>
          <a:prstGeom prst="roundRect">
            <a:avLst/>
          </a:prstGeom>
          <a:solidFill>
            <a:schemeClr val="bg1"/>
          </a:solidFill>
          <a:ln>
            <a:solidFill>
              <a:srgbClr val="70AD47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8474" y="2102971"/>
            <a:ext cx="829012" cy="829012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cxnSp>
        <p:nvCxnSpPr>
          <p:cNvPr id="38" name="Прямая соединительная линия 37"/>
          <p:cNvCxnSpPr/>
          <p:nvPr/>
        </p:nvCxnSpPr>
        <p:spPr>
          <a:xfrm flipV="1">
            <a:off x="8024805" y="3047723"/>
            <a:ext cx="1521038" cy="9185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753435" y="3170955"/>
            <a:ext cx="2778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Создание инструмента для расчета эжектора</a:t>
            </a:r>
            <a:endParaRPr lang="ru-RU" sz="2000" dirty="0">
              <a:latin typeface="Candara" panose="020E0502030303020204" pitchFamily="34" charset="0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8024805" y="3949307"/>
            <a:ext cx="1373719" cy="7684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7443522" y="4961935"/>
            <a:ext cx="1365360" cy="1161341"/>
          </a:xfrm>
          <a:prstGeom prst="roundRect">
            <a:avLst/>
          </a:prstGeom>
          <a:solidFill>
            <a:schemeClr val="bg1"/>
          </a:solidFill>
          <a:ln>
            <a:solidFill>
              <a:srgbClr val="70AD47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1519" y="4917095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sp>
        <p:nvSpPr>
          <p:cNvPr id="42" name="TextBox 41"/>
          <p:cNvSpPr txBox="1"/>
          <p:nvPr/>
        </p:nvSpPr>
        <p:spPr>
          <a:xfrm>
            <a:off x="7634803" y="4325455"/>
            <a:ext cx="131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Candara" panose="020E0502030303020204" pitchFamily="34" charset="0"/>
              </a:rPr>
              <a:t>5</a:t>
            </a:r>
            <a:r>
              <a:rPr lang="ru-RU" sz="2800" b="1" dirty="0" smtClean="0">
                <a:latin typeface="Candara" panose="020E0502030303020204" pitchFamily="34" charset="0"/>
              </a:rPr>
              <a:t> ШАГ</a:t>
            </a:r>
            <a:endParaRPr lang="ru-RU" sz="2800" b="1" dirty="0">
              <a:latin typeface="Candara" panose="020E0502030303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V="1">
            <a:off x="8557317" y="4717776"/>
            <a:ext cx="841207" cy="5080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664514" y="5885419"/>
            <a:ext cx="3325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Оценка применимости ГЭ </a:t>
            </a:r>
          </a:p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в условиях реального месторождения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6581" y="3907232"/>
            <a:ext cx="1233331" cy="12333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7809" y="5407367"/>
            <a:ext cx="993846" cy="99384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91854" y="3988304"/>
            <a:ext cx="993846" cy="99384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31396" y="4366831"/>
            <a:ext cx="859748" cy="8597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154" y="3834665"/>
            <a:ext cx="158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Март - Июнь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48995" y="5002213"/>
            <a:ext cx="200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Июль - Октябрь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12273" y="3566197"/>
            <a:ext cx="200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Июль - Октябрь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731396" y="3978836"/>
            <a:ext cx="106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Ноябрь </a:t>
            </a:r>
            <a:endParaRPr lang="ru-RU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91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311271" cy="6858000"/>
          </a:xfrm>
          <a:prstGeom prst="rect">
            <a:avLst/>
          </a:prstGeom>
        </p:spPr>
      </p:pic>
      <p:sp>
        <p:nvSpPr>
          <p:cNvPr id="27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kern="0" dirty="0" smtClean="0">
                <a:latin typeface="Candara" panose="020E0502030303020204" pitchFamily="34" charset="0"/>
                <a:cs typeface="Arial"/>
              </a:rPr>
              <a:t>ВЫВОДЫ</a:t>
            </a:r>
            <a:endParaRPr lang="ru-RU" sz="2400" b="1" kern="0" dirty="0">
              <a:latin typeface="Candara" panose="020E0502030303020204" pitchFamily="34" charset="0"/>
              <a:cs typeface="Arial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11983" y="5125974"/>
            <a:ext cx="7843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Для помещения эжектора в скважину необходимо сделать расчёт геометрических показателей эжектора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7973" y="791921"/>
            <a:ext cx="7843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К 2035 году ожидается прирост ННГ до </a:t>
            </a:r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9</a:t>
            </a:r>
            <a:r>
              <a:rPr lang="ru-RU" sz="2000" dirty="0" smtClean="0">
                <a:latin typeface="Candara" panose="020E0502030303020204" pitchFamily="34" charset="0"/>
              </a:rPr>
              <a:t> трлн. м3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3534" y="1613092"/>
            <a:ext cx="56372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При текущих темпах добычи ННГ коэффициент извлечения составит от </a:t>
            </a:r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4</a:t>
            </a:r>
            <a:r>
              <a:rPr lang="ru-RU" sz="2000" dirty="0" smtClean="0">
                <a:latin typeface="Candara" panose="020E0502030303020204" pitchFamily="34" charset="0"/>
              </a:rPr>
              <a:t> до </a:t>
            </a:r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24</a:t>
            </a:r>
            <a:r>
              <a:rPr lang="ru-RU" sz="2000" dirty="0" smtClean="0">
                <a:latin typeface="Candara" panose="020E0502030303020204" pitchFamily="34" charset="0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7973" y="2617209"/>
            <a:ext cx="7843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  <a:cs typeface="Arial" panose="020B0604020202020204" pitchFamily="34" charset="0"/>
              </a:rPr>
              <a:t>ГЭ – бюджетная и надежная технология, позволяющая повысить эффективность добычи ННГ в среднем на </a:t>
            </a:r>
            <a:r>
              <a:rPr lang="ru-RU" sz="3200" dirty="0" smtClean="0">
                <a:solidFill>
                  <a:srgbClr val="70AD47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30</a:t>
            </a:r>
            <a:r>
              <a:rPr lang="ru-RU" sz="2000" dirty="0" smtClean="0">
                <a:latin typeface="Candara" panose="020E0502030303020204" pitchFamily="34" charset="0"/>
                <a:cs typeface="Arial" panose="020B0604020202020204" pitchFamily="34" charset="0"/>
              </a:rPr>
              <a:t>% при минимальных затратах</a:t>
            </a:r>
            <a:endParaRPr lang="ru-RU" sz="2000" dirty="0"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84362" y="3990521"/>
            <a:ext cx="5343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ГЭ применяются на месторождениях по всему миру и хорошо себя зарекомендовали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68" y="616173"/>
            <a:ext cx="810932" cy="8109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347" y="1542261"/>
            <a:ext cx="906821" cy="9068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47" y="2949733"/>
            <a:ext cx="810932" cy="8109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3347" y="3853383"/>
            <a:ext cx="906820" cy="9068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674" y="4970008"/>
            <a:ext cx="809905" cy="809905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1677973" y="1479278"/>
            <a:ext cx="7654564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706252" y="3745760"/>
            <a:ext cx="7654564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677973" y="5851856"/>
            <a:ext cx="7654564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618374" y="2449082"/>
            <a:ext cx="5552387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684362" y="4768458"/>
            <a:ext cx="5343424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85962" y="6169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noProof="0" dirty="0" smtClean="0">
                <a:solidFill>
                  <a:srgbClr val="000000"/>
                </a:solidFill>
                <a:latin typeface="Candara" panose="020E0502030303020204" pitchFamily="34" charset="0"/>
              </a:rPr>
              <a:t>34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4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A05901-864A-42D7-AB1F-1D2D4BD49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984" y="-62982"/>
            <a:ext cx="12192000" cy="69392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1984" y="-62982"/>
            <a:ext cx="12203984" cy="6939280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1F09A43-8781-10F5-CC4A-268612BDA629}"/>
              </a:ext>
            </a:extLst>
          </p:cNvPr>
          <p:cNvSpPr txBox="1"/>
          <p:nvPr/>
        </p:nvSpPr>
        <p:spPr>
          <a:xfrm>
            <a:off x="254524" y="374245"/>
            <a:ext cx="7833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Повышение эффективности разработки пластов </a:t>
            </a:r>
            <a:b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</a:br>
            <a: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 низконапорным природным газом </a:t>
            </a:r>
            <a:b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</a:br>
            <a: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 применением эжектирующих устройств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A518217-ED96-06C8-1A11-36A1CEC8D411}"/>
              </a:ext>
            </a:extLst>
          </p:cNvPr>
          <p:cNvSpPr/>
          <p:nvPr/>
        </p:nvSpPr>
        <p:spPr>
          <a:xfrm>
            <a:off x="0" y="6484282"/>
            <a:ext cx="12192000" cy="373718"/>
          </a:xfrm>
          <a:prstGeom prst="rect">
            <a:avLst/>
          </a:prstGeom>
        </p:spPr>
        <p:txBody>
          <a:bodyPr wrap="square" lIns="95784" tIns="47892" rIns="95784" bIns="47892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Тюмень, 202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97584" y="1759240"/>
            <a:ext cx="0" cy="454729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97584" y="6306532"/>
            <a:ext cx="1082197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1530553" y="565608"/>
            <a:ext cx="0" cy="574092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8267307" y="565608"/>
            <a:ext cx="326324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150" y="2456068"/>
            <a:ext cx="5481341" cy="334082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143525" y="2752029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Мария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Сивкова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40645" y="4518521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Шерзод</a:t>
            </a:r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Эралиев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50491" y="4518521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Илья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Елизаренко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90353" y="2664281"/>
            <a:ext cx="2697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Эльдар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Нигматуллин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63693" y="1677854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Никита Першин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7225" y="4975755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sherzoderaliev1@gmail.com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70602" y="4918631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1"/>
                </a:solidFill>
                <a:latin typeface="Candara" panose="020E0502030303020204" pitchFamily="34" charset="0"/>
              </a:rPr>
              <a:t>i</a:t>
            </a:r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lya-elizarenko@mail.ru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48289" y="1996499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nik.pershin.02@mail.ru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03356" y="3072549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89129228450</a:t>
            </a:r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@mail.ru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7225" y="3206603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sivkovamvv@gmail.com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00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A05901-864A-42D7-AB1F-1D2D4BD49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984" y="-62982"/>
            <a:ext cx="12192000" cy="69392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F09A43-8781-10F5-CC4A-268612BDA629}"/>
              </a:ext>
            </a:extLst>
          </p:cNvPr>
          <p:cNvSpPr txBox="1"/>
          <p:nvPr/>
        </p:nvSpPr>
        <p:spPr>
          <a:xfrm>
            <a:off x="254524" y="374245"/>
            <a:ext cx="7833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Повышение эффективности разработки пластов </a:t>
            </a:r>
            <a:b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</a:br>
            <a: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 низконапорным природным газом </a:t>
            </a:r>
            <a:b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</a:br>
            <a:r>
              <a:rPr lang="ru-RU" sz="28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с применением эжектирующих устройств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518217-ED96-06C8-1A11-36A1CEC8D411}"/>
              </a:ext>
            </a:extLst>
          </p:cNvPr>
          <p:cNvSpPr/>
          <p:nvPr/>
        </p:nvSpPr>
        <p:spPr>
          <a:xfrm>
            <a:off x="0" y="6484282"/>
            <a:ext cx="12192000" cy="373718"/>
          </a:xfrm>
          <a:prstGeom prst="rect">
            <a:avLst/>
          </a:prstGeom>
        </p:spPr>
        <p:txBody>
          <a:bodyPr wrap="square" lIns="95784" tIns="47892" rIns="95784" bIns="47892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Тюмень, 202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97584" y="1759240"/>
            <a:ext cx="0" cy="454729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697584" y="6306532"/>
            <a:ext cx="1082197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1530553" y="565608"/>
            <a:ext cx="0" cy="574092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67307" y="565608"/>
            <a:ext cx="326324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150" y="2456068"/>
            <a:ext cx="5481341" cy="3340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525" y="2752029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Мария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Сивкова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40645" y="4518521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Шерзод</a:t>
            </a:r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Эралиев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50491" y="4518521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Илья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Елизаренко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790353" y="2664281"/>
            <a:ext cx="2697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Эльдар </a:t>
            </a:r>
            <a:r>
              <a:rPr lang="ru-RU" sz="2000" b="1" dirty="0" err="1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Нигматуллин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63693" y="1677854"/>
            <a:ext cx="22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Никита Першин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7225" y="4975755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sherzoderaliev1@gmail.com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70602" y="4918631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1"/>
                </a:solidFill>
                <a:latin typeface="Candara" panose="020E0502030303020204" pitchFamily="34" charset="0"/>
              </a:rPr>
              <a:t>i</a:t>
            </a:r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lya-elizarenko@mail.ru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48289" y="1996499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nik.pershin.02@mail.ru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03356" y="3072549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89129228450</a:t>
            </a:r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@mail.ru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7225" y="3206603"/>
            <a:ext cx="347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sivkovamvv@gmail.com</a:t>
            </a:r>
            <a:endParaRPr lang="ru-RU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A05901-864A-42D7-AB1F-1D2D4BD49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9392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F09A43-8781-10F5-CC4A-268612BDA629}"/>
              </a:ext>
            </a:extLst>
          </p:cNvPr>
          <p:cNvSpPr txBox="1"/>
          <p:nvPr/>
        </p:nvSpPr>
        <p:spPr>
          <a:xfrm>
            <a:off x="0" y="302963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Дополнительные материалы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518217-ED96-06C8-1A11-36A1CEC8D411}"/>
              </a:ext>
            </a:extLst>
          </p:cNvPr>
          <p:cNvSpPr/>
          <p:nvPr/>
        </p:nvSpPr>
        <p:spPr>
          <a:xfrm>
            <a:off x="0" y="6309320"/>
            <a:ext cx="12192000" cy="373718"/>
          </a:xfrm>
          <a:prstGeom prst="rect">
            <a:avLst/>
          </a:prstGeom>
        </p:spPr>
        <p:txBody>
          <a:bodyPr wrap="square" lIns="95784" tIns="47892" rIns="95784" bIns="4789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Тюмень, 202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88801B0-9397-E8A1-44F0-E2ACEF6EC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67" y="189944"/>
            <a:ext cx="2115913" cy="1183127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F10F204-0548-72C4-CB9F-EFBCC9110629}"/>
              </a:ext>
            </a:extLst>
          </p:cNvPr>
          <p:cNvGrpSpPr/>
          <p:nvPr/>
        </p:nvGrpSpPr>
        <p:grpSpPr>
          <a:xfrm>
            <a:off x="4499279" y="-289060"/>
            <a:ext cx="3193443" cy="1754326"/>
            <a:chOff x="5350852" y="-199866"/>
            <a:chExt cx="2759766" cy="144000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9A5346C-FF28-6481-53E6-D24475426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0852" y="-199866"/>
              <a:ext cx="1440000" cy="1440000"/>
            </a:xfrm>
            <a:prstGeom prst="rect">
              <a:avLst/>
            </a:prstGeom>
          </p:spPr>
        </p:pic>
        <p:sp>
          <p:nvSpPr>
            <p:cNvPr id="18" name="Заголовок 1">
              <a:extLst>
                <a:ext uri="{FF2B5EF4-FFF2-40B4-BE49-F238E27FC236}">
                  <a16:creationId xmlns:a16="http://schemas.microsoft.com/office/drawing/2014/main" id="{6FDDBB22-7D15-D5FE-0BAF-2B94310278D7}"/>
                </a:ext>
              </a:extLst>
            </p:cNvPr>
            <p:cNvSpPr txBox="1">
              <a:spLocks/>
            </p:cNvSpPr>
            <p:nvPr/>
          </p:nvSpPr>
          <p:spPr>
            <a:xfrm>
              <a:off x="6518798" y="115874"/>
              <a:ext cx="1591820" cy="85295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JhengHei Light" panose="020B0304030504040204" pitchFamily="34" charset="-120"/>
                  <a:ea typeface="Microsoft JhengHei Light" panose="020B0304030504040204" pitchFamily="34" charset="-120"/>
                  <a:cs typeface="+mj-cs"/>
                </a:rPr>
                <a:t>Высшая инженерная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JhengHei Light" panose="020B0304030504040204" pitchFamily="34" charset="-120"/>
                  <a:ea typeface="Microsoft JhengHei Light" panose="020B0304030504040204" pitchFamily="34" charset="-120"/>
                  <a:cs typeface="+mj-cs"/>
                </a:rPr>
                <a:t/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JhengHei Light" panose="020B0304030504040204" pitchFamily="34" charset="-120"/>
                  <a:ea typeface="Microsoft JhengHei Light" panose="020B0304030504040204" pitchFamily="34" charset="-120"/>
                  <a:cs typeface="+mj-cs"/>
                </a:rPr>
              </a:b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JhengHei Light" panose="020B0304030504040204" pitchFamily="34" charset="-120"/>
                  <a:ea typeface="Microsoft JhengHei Light" panose="020B0304030504040204" pitchFamily="34" charset="-120"/>
                  <a:cs typeface="+mj-cs"/>
                </a:rPr>
                <a:t>школа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JhengHei Light" panose="020B0304030504040204" pitchFamily="34" charset="-120"/>
                  <a:ea typeface="Microsoft JhengHei Light" panose="020B0304030504040204" pitchFamily="34" charset="-120"/>
                  <a:cs typeface="+mj-cs"/>
                </a:rPr>
                <a:t> EG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endParaRP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A6E91E1-313D-FA89-F65E-1687791C0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7750"/>
            <a:ext cx="1342918" cy="12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7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311271" cy="6858000"/>
          </a:xfrm>
          <a:prstGeom prst="rect">
            <a:avLst/>
          </a:prstGeom>
        </p:spPr>
      </p:pic>
      <p:sp>
        <p:nvSpPr>
          <p:cNvPr id="27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kern="0" dirty="0" smtClean="0">
                <a:latin typeface="Candara" panose="020E0502030303020204" pitchFamily="34" charset="0"/>
                <a:cs typeface="Arial"/>
              </a:rPr>
              <a:t>СПИСОК ЛИТЕРАТУРЫ</a:t>
            </a:r>
            <a:endParaRPr lang="ru-RU" sz="2400" b="1" kern="0" dirty="0">
              <a:latin typeface="Candara" panose="020E0502030303020204" pitchFamily="34" charset="0"/>
              <a:cs typeface="Arial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85962" y="6169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noProof="0" dirty="0" smtClean="0">
                <a:solidFill>
                  <a:srgbClr val="000000"/>
                </a:solidFill>
                <a:latin typeface="Candara" panose="020E0502030303020204" pitchFamily="34" charset="0"/>
              </a:rPr>
              <a:t>33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39557" y="93325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24490" y="966446"/>
            <a:ext cx="410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Candara" panose="020E0502030303020204" pitchFamily="34" charset="0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0113" y="941805"/>
            <a:ext cx="1021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ndara" panose="020E0502030303020204" pitchFamily="34" charset="0"/>
              </a:rPr>
              <a:t>СПРАВКА О СОСТОЯНИИ И ПЕРСПЕКТИВАХ ИСПОЛЬЗОВАНИЯ МИНЕРАЛЬНО-СЫРЬЕВОЙ БАЗЫ ЯМАЛО-НЕНЕЦКОГО АВТОНОМНОГО ОКРУГА НА 15.06.2022 г.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9557" y="197177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4490" y="200496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andara" panose="020E0502030303020204" pitchFamily="34" charset="0"/>
              </a:rPr>
              <a:t>6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0113" y="2022859"/>
            <a:ext cx="1021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Саранча А.В., </a:t>
            </a:r>
            <a:r>
              <a:rPr lang="ru-RU" sz="2000" dirty="0">
                <a:latin typeface="Candara" panose="020E0502030303020204" pitchFamily="34" charset="0"/>
              </a:rPr>
              <a:t>Саранча И.С</a:t>
            </a:r>
            <a:r>
              <a:rPr lang="ru-RU" sz="2000" dirty="0" smtClean="0">
                <a:latin typeface="Candara" panose="020E0502030303020204" pitchFamily="34" charset="0"/>
              </a:rPr>
              <a:t>., </a:t>
            </a:r>
            <a:r>
              <a:rPr lang="ru-RU" sz="2000" dirty="0">
                <a:latin typeface="Candara" panose="020E0502030303020204" pitchFamily="34" charset="0"/>
              </a:rPr>
              <a:t>Митрофанов Д.А</a:t>
            </a:r>
            <a:r>
              <a:rPr lang="ru-RU" sz="2000" dirty="0" smtClean="0">
                <a:latin typeface="Candara" panose="020E0502030303020204" pitchFamily="34" charset="0"/>
              </a:rPr>
              <a:t>., </a:t>
            </a:r>
            <a:r>
              <a:rPr lang="ru-RU" sz="2000" dirty="0" err="1">
                <a:latin typeface="Candara" panose="020E0502030303020204" pitchFamily="34" charset="0"/>
              </a:rPr>
              <a:t>Овезова</a:t>
            </a:r>
            <a:r>
              <a:rPr lang="ru-RU" sz="2000" dirty="0">
                <a:latin typeface="Candara" panose="020E0502030303020204" pitchFamily="34" charset="0"/>
              </a:rPr>
              <a:t> С.М</a:t>
            </a:r>
            <a:r>
              <a:rPr lang="ru-RU" sz="2000" dirty="0" smtClean="0">
                <a:latin typeface="Candara" panose="020E0502030303020204" pitchFamily="34" charset="0"/>
              </a:rPr>
              <a:t>. «ТЕХНОЛОГИИ </a:t>
            </a:r>
            <a:r>
              <a:rPr lang="ru-RU" sz="2000" dirty="0">
                <a:latin typeface="Candara" panose="020E0502030303020204" pitchFamily="34" charset="0"/>
              </a:rPr>
              <a:t>ДОБЫЧИ НИЗКОНАПОРНОГО СЕНОМАНСКОГО </a:t>
            </a:r>
            <a:r>
              <a:rPr lang="ru-RU" sz="2000" dirty="0" smtClean="0">
                <a:latin typeface="Candara" panose="020E0502030303020204" pitchFamily="34" charset="0"/>
              </a:rPr>
              <a:t>ГАЗА»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9557" y="301029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55561" y="3020137"/>
            <a:ext cx="50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andara" panose="020E0502030303020204" pitchFamily="34" charset="0"/>
              </a:rPr>
              <a:t>11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20113" y="3555590"/>
            <a:ext cx="1021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ndara" panose="020E0502030303020204" pitchFamily="34" charset="0"/>
              </a:rPr>
              <a:t>Концепция вовлечения низконапорного природного газа в топливный баланс </a:t>
            </a:r>
            <a:r>
              <a:rPr lang="ru-RU" sz="2000" dirty="0" smtClean="0">
                <a:latin typeface="Candara" panose="020E0502030303020204" pitchFamily="34" charset="0"/>
              </a:rPr>
              <a:t>России</a:t>
            </a:r>
          </a:p>
          <a:p>
            <a:r>
              <a:rPr lang="en-US" sz="2000" dirty="0">
                <a:latin typeface="Candara" panose="020E0502030303020204" pitchFamily="34" charset="0"/>
              </a:rPr>
              <a:t>https://www.rusnor.org/upload/iblock/9a9/pub-7367-205d.pdf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39557" y="404881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55561" y="4058657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andara" panose="020E0502030303020204" pitchFamily="34" charset="0"/>
              </a:rPr>
              <a:t>12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39557" y="508733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55561" y="5097177"/>
            <a:ext cx="570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andara" panose="020E0502030303020204" pitchFamily="34" charset="0"/>
              </a:rPr>
              <a:t>13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0113" y="5102104"/>
            <a:ext cx="1021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ndara" panose="020E0502030303020204" pitchFamily="34" charset="0"/>
              </a:rPr>
              <a:t>М.А. Воронцов, А.А. </a:t>
            </a:r>
            <a:r>
              <a:rPr lang="ru-RU" sz="2000" dirty="0" err="1">
                <a:latin typeface="Candara" panose="020E0502030303020204" pitchFamily="34" charset="0"/>
              </a:rPr>
              <a:t>Ротов</a:t>
            </a:r>
            <a:r>
              <a:rPr lang="ru-RU" sz="2000" dirty="0">
                <a:latin typeface="Candara" panose="020E0502030303020204" pitchFamily="34" charset="0"/>
              </a:rPr>
              <a:t>, И.В. Марущенко, Е.М. Лаптев </a:t>
            </a:r>
            <a:r>
              <a:rPr lang="ru-RU" sz="2000" dirty="0" smtClean="0">
                <a:latin typeface="Candara" panose="020E0502030303020204" pitchFamily="34" charset="0"/>
              </a:rPr>
              <a:t>«Перспективы </a:t>
            </a:r>
            <a:r>
              <a:rPr lang="ru-RU" sz="2000" dirty="0">
                <a:latin typeface="Candara" panose="020E0502030303020204" pitchFamily="34" charset="0"/>
              </a:rPr>
              <a:t>применения распределенного </a:t>
            </a:r>
            <a:r>
              <a:rPr lang="ru-RU" sz="2000" dirty="0" err="1">
                <a:latin typeface="Candara" panose="020E0502030303020204" pitchFamily="34" charset="0"/>
              </a:rPr>
              <a:t>компримирования</a:t>
            </a:r>
            <a:r>
              <a:rPr lang="ru-RU" sz="2000" dirty="0">
                <a:latin typeface="Candara" panose="020E0502030303020204" pitchFamily="34" charset="0"/>
              </a:rPr>
              <a:t> в промысловых системах добычи </a:t>
            </a:r>
            <a:r>
              <a:rPr lang="ru-RU" sz="2000" dirty="0" smtClean="0">
                <a:latin typeface="Candara" panose="020E0502030303020204" pitchFamily="34" charset="0"/>
              </a:rPr>
              <a:t>газа»</a:t>
            </a:r>
            <a:endParaRPr lang="ru-RU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9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311271" cy="6858000"/>
          </a:xfrm>
          <a:prstGeom prst="rect">
            <a:avLst/>
          </a:prstGeom>
        </p:spPr>
      </p:pic>
      <p:sp>
        <p:nvSpPr>
          <p:cNvPr id="27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kern="0" dirty="0" smtClean="0">
                <a:latin typeface="Candara" panose="020E0502030303020204" pitchFamily="34" charset="0"/>
                <a:cs typeface="Arial"/>
              </a:rPr>
              <a:t>СПИСОК ЛИТЕРАТУРЫ</a:t>
            </a:r>
            <a:endParaRPr lang="ru-RU" sz="2400" b="1" kern="0" dirty="0">
              <a:latin typeface="Candara" panose="020E0502030303020204" pitchFamily="34" charset="0"/>
              <a:cs typeface="Arial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85962" y="6169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noProof="0" dirty="0" smtClean="0">
                <a:solidFill>
                  <a:srgbClr val="000000"/>
                </a:solidFill>
                <a:latin typeface="Candara" panose="020E0502030303020204" pitchFamily="34" charset="0"/>
              </a:rPr>
              <a:t>33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39557" y="93325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27737" y="968306"/>
            <a:ext cx="599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andara" panose="020E0502030303020204" pitchFamily="34" charset="0"/>
              </a:rPr>
              <a:t>19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0113" y="941805"/>
            <a:ext cx="1021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«</a:t>
            </a:r>
            <a:r>
              <a:rPr lang="en-US" sz="2000" dirty="0" smtClean="0">
                <a:latin typeface="Candara" panose="020E0502030303020204" pitchFamily="34" charset="0"/>
              </a:rPr>
              <a:t>Application </a:t>
            </a:r>
            <a:r>
              <a:rPr lang="en-US" sz="2000" dirty="0">
                <a:latin typeface="Candara" panose="020E0502030303020204" pitchFamily="34" charset="0"/>
              </a:rPr>
              <a:t>of Ejector Technology to the Efficient exploitation in the Low-pressure Gas </a:t>
            </a:r>
            <a:r>
              <a:rPr lang="en-US" sz="2000" dirty="0" smtClean="0">
                <a:latin typeface="Candara" panose="020E0502030303020204" pitchFamily="34" charset="0"/>
              </a:rPr>
              <a:t>Well</a:t>
            </a:r>
            <a:r>
              <a:rPr lang="ru-RU" sz="2000" dirty="0" smtClean="0">
                <a:latin typeface="Candara" panose="020E0502030303020204" pitchFamily="34" charset="0"/>
              </a:rPr>
              <a:t>»</a:t>
            </a:r>
            <a:r>
              <a:rPr lang="en-US" sz="2000" dirty="0" smtClean="0">
                <a:latin typeface="Candara" panose="020E0502030303020204" pitchFamily="34" charset="0"/>
              </a:rPr>
              <a:t> </a:t>
            </a:r>
            <a:r>
              <a:rPr lang="en-US" sz="2000" dirty="0">
                <a:latin typeface="Candara" panose="020E0502030303020204" pitchFamily="34" charset="0"/>
              </a:rPr>
              <a:t>Long </a:t>
            </a:r>
            <a:r>
              <a:rPr lang="en-US" sz="2000" dirty="0" err="1" smtClean="0">
                <a:latin typeface="Candara" panose="020E0502030303020204" pitchFamily="34" charset="0"/>
              </a:rPr>
              <a:t>Xueyuan</a:t>
            </a:r>
            <a:r>
              <a:rPr lang="en-US" sz="2000" dirty="0" smtClean="0">
                <a:latin typeface="Candara" panose="020E0502030303020204" pitchFamily="34" charset="0"/>
              </a:rPr>
              <a:t>, </a:t>
            </a:r>
            <a:r>
              <a:rPr lang="en-US" sz="2000" dirty="0">
                <a:latin typeface="Candara" panose="020E0502030303020204" pitchFamily="34" charset="0"/>
              </a:rPr>
              <a:t>Li </a:t>
            </a:r>
            <a:r>
              <a:rPr lang="en-US" sz="2000" dirty="0" err="1" smtClean="0">
                <a:latin typeface="Candara" panose="020E0502030303020204" pitchFamily="34" charset="0"/>
              </a:rPr>
              <a:t>Zhijun</a:t>
            </a:r>
            <a:r>
              <a:rPr lang="en-US" sz="2000" dirty="0" smtClean="0">
                <a:latin typeface="Candara" panose="020E0502030303020204" pitchFamily="34" charset="0"/>
              </a:rPr>
              <a:t>, </a:t>
            </a:r>
            <a:r>
              <a:rPr lang="en-US" sz="2000" dirty="0">
                <a:latin typeface="Candara" panose="020E0502030303020204" pitchFamily="34" charset="0"/>
              </a:rPr>
              <a:t>Tian </a:t>
            </a:r>
            <a:r>
              <a:rPr lang="en-US" sz="2000" dirty="0" smtClean="0">
                <a:latin typeface="Candara" panose="020E0502030303020204" pitchFamily="34" charset="0"/>
              </a:rPr>
              <a:t>Yuan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9557" y="197177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02089" y="2006826"/>
            <a:ext cx="651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smtClean="0">
                <a:latin typeface="Candara" panose="020E0502030303020204" pitchFamily="34" charset="0"/>
              </a:rPr>
              <a:t>20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0113" y="1980325"/>
            <a:ext cx="1021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«</a:t>
            </a:r>
            <a:r>
              <a:rPr lang="en-US" sz="2000" dirty="0" smtClean="0">
                <a:latin typeface="Candara" panose="020E0502030303020204" pitchFamily="34" charset="0"/>
              </a:rPr>
              <a:t>Ejectors </a:t>
            </a:r>
            <a:r>
              <a:rPr lang="en-US" sz="2000" dirty="0">
                <a:latin typeface="Candara" panose="020E0502030303020204" pitchFamily="34" charset="0"/>
              </a:rPr>
              <a:t>for Boosting Low Pressure Oil Wells : First Field </a:t>
            </a:r>
            <a:r>
              <a:rPr lang="en-US" sz="2000" dirty="0" smtClean="0">
                <a:latin typeface="Candara" panose="020E0502030303020204" pitchFamily="34" charset="0"/>
              </a:rPr>
              <a:t>Application</a:t>
            </a:r>
            <a:r>
              <a:rPr lang="ru-RU" sz="2000" dirty="0" smtClean="0">
                <a:latin typeface="Candara" panose="020E0502030303020204" pitchFamily="34" charset="0"/>
              </a:rPr>
              <a:t>»</a:t>
            </a:r>
            <a:r>
              <a:rPr lang="en-US" sz="2000" dirty="0" smtClean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M.Villa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G.De</a:t>
            </a:r>
            <a:r>
              <a:rPr lang="en-US" sz="2000" dirty="0">
                <a:latin typeface="Candara" panose="020E0502030303020204" pitchFamily="34" charset="0"/>
              </a:rPr>
              <a:t> Ghetto, </a:t>
            </a:r>
            <a:r>
              <a:rPr lang="en-US" sz="2000" dirty="0" err="1">
                <a:latin typeface="Candara" panose="020E0502030303020204" pitchFamily="34" charset="0"/>
              </a:rPr>
              <a:t>F.Paone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Agip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SpA</a:t>
            </a:r>
            <a:r>
              <a:rPr lang="en-US" sz="2000" dirty="0">
                <a:latin typeface="Candara" panose="020E0502030303020204" pitchFamily="34" charset="0"/>
              </a:rPr>
              <a:t> - </a:t>
            </a:r>
            <a:r>
              <a:rPr lang="en-US" sz="2000" dirty="0" err="1">
                <a:latin typeface="Candara" panose="020E0502030303020204" pitchFamily="34" charset="0"/>
              </a:rPr>
              <a:t>G.Giacchetta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M.Bevilacqua</a:t>
            </a:r>
            <a:r>
              <a:rPr lang="en-US" sz="2000" dirty="0">
                <a:latin typeface="Candara" panose="020E0502030303020204" pitchFamily="34" charset="0"/>
              </a:rPr>
              <a:t>, University of Ancona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9557" y="2701687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55561" y="2711530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andara" panose="020E0502030303020204" pitchFamily="34" charset="0"/>
              </a:rPr>
              <a:t>21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1733" y="3798801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27737" y="3808644"/>
            <a:ext cx="622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andara" panose="020E0502030303020204" pitchFamily="34" charset="0"/>
              </a:rPr>
              <a:t>23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1334" y="2717929"/>
            <a:ext cx="104162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Ejectors for the Oil &amp; Gas </a:t>
            </a:r>
            <a:r>
              <a:rPr lang="en-US" sz="2000" dirty="0" smtClean="0">
                <a:latin typeface="Candara" panose="020E0502030303020204" pitchFamily="34" charset="0"/>
              </a:rPr>
              <a:t>Industry</a:t>
            </a:r>
            <a:r>
              <a:rPr lang="ru-RU" sz="2000" dirty="0" smtClean="0">
                <a:latin typeface="Candara" panose="020E0502030303020204" pitchFamily="34" charset="0"/>
              </a:rPr>
              <a:t>, </a:t>
            </a:r>
            <a:r>
              <a:rPr lang="en-US" sz="2000" dirty="0" err="1" smtClean="0">
                <a:latin typeface="Candara" panose="020E0502030303020204" pitchFamily="34" charset="0"/>
              </a:rPr>
              <a:t>transvac</a:t>
            </a:r>
            <a:r>
              <a:rPr lang="en-US" sz="2000" dirty="0" smtClean="0">
                <a:latin typeface="Candara" panose="020E0502030303020204" pitchFamily="34" charset="0"/>
              </a:rPr>
              <a:t> ejector solutions.</a:t>
            </a:r>
          </a:p>
          <a:p>
            <a:r>
              <a:rPr lang="en-US" sz="2000" dirty="0">
                <a:latin typeface="Candara" panose="020E0502030303020204" pitchFamily="34" charset="0"/>
              </a:rPr>
              <a:t> https://www.transvac.co.uk/wp-content/uploads/Transvac-Ejectors-Oil-Gas-Solutions-Small.pdf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50023" y="3798801"/>
            <a:ext cx="108125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Грязнова И.В. «</a:t>
            </a:r>
            <a:r>
              <a:rPr lang="ru-RU" sz="2000" dirty="0">
                <a:latin typeface="Candara" panose="020E0502030303020204" pitchFamily="34" charset="0"/>
              </a:rPr>
              <a:t>ПОВЫШЕНИЕ СТЕПЕНИ ИЗВЛЕЧЕНИЯ ПРИРОДНОГО ГАЗА В ПЕРИОД ПАДАЮЩЕЙ ДОБЫЧИ С ПРИМЕНЕНИЕМ ЭЖЕКТОРНЫХ </a:t>
            </a:r>
            <a:r>
              <a:rPr lang="ru-RU" sz="2000" dirty="0" smtClean="0">
                <a:latin typeface="Candara" panose="020E0502030303020204" pitchFamily="34" charset="0"/>
              </a:rPr>
              <a:t>ТЕХНОЛОГИЙ»  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27581" y="4909391"/>
            <a:ext cx="11005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М.А. Сулейманов, А.Э. Федоров, О.А. Цой «Повышение </a:t>
            </a:r>
            <a:r>
              <a:rPr lang="ru-RU" sz="2000" dirty="0">
                <a:latin typeface="Candara" panose="020E0502030303020204" pitchFamily="34" charset="0"/>
              </a:rPr>
              <a:t>эффективности эксплуатации газовых скважин путем использования устьевых газоструйных </a:t>
            </a:r>
            <a:r>
              <a:rPr lang="ru-RU" sz="2000" dirty="0" smtClean="0">
                <a:latin typeface="Candara" panose="020E0502030303020204" pitchFamily="34" charset="0"/>
              </a:rPr>
              <a:t>аппаратов»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27581" y="5677781"/>
            <a:ext cx="106432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«</a:t>
            </a:r>
            <a:r>
              <a:rPr lang="en-US" sz="2000" dirty="0" smtClean="0">
                <a:latin typeface="Candara" panose="020E0502030303020204" pitchFamily="34" charset="0"/>
              </a:rPr>
              <a:t>Ejectors </a:t>
            </a:r>
            <a:r>
              <a:rPr lang="en-US" sz="2000" dirty="0">
                <a:latin typeface="Candara" panose="020E0502030303020204" pitchFamily="34" charset="0"/>
              </a:rPr>
              <a:t>for Boosting Low-Pressure Oil </a:t>
            </a:r>
            <a:r>
              <a:rPr lang="en-US" sz="2000" dirty="0" smtClean="0">
                <a:latin typeface="Candara" panose="020E0502030303020204" pitchFamily="34" charset="0"/>
              </a:rPr>
              <a:t>Wells</a:t>
            </a:r>
            <a:r>
              <a:rPr lang="ru-RU" sz="2000" dirty="0" smtClean="0">
                <a:latin typeface="Candara" panose="020E0502030303020204" pitchFamily="34" charset="0"/>
              </a:rPr>
              <a:t>»</a:t>
            </a:r>
            <a:r>
              <a:rPr lang="en-US" sz="2000" dirty="0" smtClean="0">
                <a:latin typeface="Candara" panose="020E0502030303020204" pitchFamily="34" charset="0"/>
              </a:rPr>
              <a:t> </a:t>
            </a:r>
            <a:r>
              <a:rPr lang="en-US" sz="2000" dirty="0">
                <a:latin typeface="Candara" panose="020E0502030303020204" pitchFamily="34" charset="0"/>
              </a:rPr>
              <a:t>Marco Villa, SPE, </a:t>
            </a:r>
            <a:r>
              <a:rPr lang="en-US" sz="2000" dirty="0" err="1">
                <a:latin typeface="Candara" panose="020E0502030303020204" pitchFamily="34" charset="0"/>
              </a:rPr>
              <a:t>Giambattista</a:t>
            </a:r>
            <a:r>
              <a:rPr lang="en-US" sz="2000" dirty="0">
                <a:latin typeface="Candara" panose="020E0502030303020204" pitchFamily="34" charset="0"/>
              </a:rPr>
              <a:t> De Ghetto, SPE, Francesco </a:t>
            </a:r>
            <a:r>
              <a:rPr lang="en-US" sz="2000" dirty="0" err="1">
                <a:latin typeface="Candara" panose="020E0502030303020204" pitchFamily="34" charset="0"/>
              </a:rPr>
              <a:t>Paone</a:t>
            </a:r>
            <a:r>
              <a:rPr lang="en-US" sz="2000" dirty="0">
                <a:latin typeface="Candara" panose="020E0502030303020204" pitchFamily="34" charset="0"/>
              </a:rPr>
              <a:t>, SPE, ENI-</a:t>
            </a:r>
            <a:r>
              <a:rPr lang="en-US" sz="2000" dirty="0" err="1">
                <a:latin typeface="Candara" panose="020E0502030303020204" pitchFamily="34" charset="0"/>
              </a:rPr>
              <a:t>Agip</a:t>
            </a:r>
            <a:r>
              <a:rPr lang="en-US" sz="2000" dirty="0">
                <a:latin typeface="Candara" panose="020E0502030303020204" pitchFamily="34" charset="0"/>
              </a:rPr>
              <a:t>, and Giancarlo </a:t>
            </a:r>
            <a:r>
              <a:rPr lang="en-US" sz="2000" dirty="0" err="1">
                <a:latin typeface="Candara" panose="020E0502030303020204" pitchFamily="34" charset="0"/>
              </a:rPr>
              <a:t>Giacchetta</a:t>
            </a:r>
            <a:r>
              <a:rPr lang="en-US" sz="2000" dirty="0">
                <a:latin typeface="Candara" panose="020E0502030303020204" pitchFamily="34" charset="0"/>
              </a:rPr>
              <a:t>,* and Maurizio </a:t>
            </a:r>
            <a:r>
              <a:rPr lang="en-US" sz="2000" dirty="0" err="1">
                <a:latin typeface="Candara" panose="020E0502030303020204" pitchFamily="34" charset="0"/>
              </a:rPr>
              <a:t>Bevilacqua</a:t>
            </a:r>
            <a:r>
              <a:rPr lang="en-US" sz="2000" dirty="0">
                <a:latin typeface="Candara" panose="020E0502030303020204" pitchFamily="34" charset="0"/>
              </a:rPr>
              <a:t>,** U. of Ancona</a:t>
            </a:r>
            <a:endParaRPr lang="ru-RU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37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311271" cy="6858000"/>
          </a:xfrm>
          <a:prstGeom prst="rect">
            <a:avLst/>
          </a:prstGeom>
        </p:spPr>
      </p:pic>
      <p:sp>
        <p:nvSpPr>
          <p:cNvPr id="27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kern="0" dirty="0" smtClean="0">
                <a:latin typeface="Candara" panose="020E0502030303020204" pitchFamily="34" charset="0"/>
                <a:cs typeface="Arial"/>
              </a:rPr>
              <a:t>СПИСОК ЛИТЕРАТУРЫ</a:t>
            </a:r>
            <a:endParaRPr lang="ru-RU" sz="2400" b="1" kern="0" dirty="0">
              <a:latin typeface="Candara" panose="020E0502030303020204" pitchFamily="34" charset="0"/>
              <a:cs typeface="Arial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85962" y="6169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noProof="0" dirty="0" smtClean="0">
                <a:solidFill>
                  <a:srgbClr val="000000"/>
                </a:solidFill>
                <a:latin typeface="Candara" panose="020E0502030303020204" pitchFamily="34" charset="0"/>
              </a:rPr>
              <a:t>33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39557" y="933254"/>
            <a:ext cx="716437" cy="716437"/>
          </a:xfrm>
          <a:prstGeom prst="roundRect">
            <a:avLst/>
          </a:prstGeom>
          <a:noFill/>
          <a:ln w="28575">
            <a:solidFill>
              <a:srgbClr val="86A0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27737" y="968306"/>
            <a:ext cx="651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Candara" panose="020E0502030303020204" pitchFamily="34" charset="0"/>
              </a:rPr>
              <a:t>2</a:t>
            </a:r>
            <a:r>
              <a:rPr lang="ru-RU" sz="3600" dirty="0" smtClean="0">
                <a:latin typeface="Candara" panose="020E0502030303020204" pitchFamily="34" charset="0"/>
              </a:rPr>
              <a:t>9</a:t>
            </a:r>
            <a:endParaRPr lang="ru-RU" sz="3600" dirty="0">
              <a:latin typeface="Candara" panose="020E0502030303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4174" y="783639"/>
            <a:ext cx="10218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«Обоснование и совершенствование технологии одновременно-раздельной эксплуатации скважин с </a:t>
            </a:r>
            <a:r>
              <a:rPr lang="ru-RU" sz="2000" dirty="0" err="1" smtClean="0">
                <a:latin typeface="Candara" panose="020E0502030303020204" pitchFamily="34" charset="0"/>
              </a:rPr>
              <a:t>уэцн</a:t>
            </a:r>
            <a:r>
              <a:rPr lang="ru-RU" sz="2000" dirty="0" smtClean="0">
                <a:latin typeface="Candara" panose="020E0502030303020204" pitchFamily="34" charset="0"/>
              </a:rPr>
              <a:t> применением струйного эжектора»</a:t>
            </a:r>
            <a:r>
              <a:rPr lang="en-US" sz="2000" dirty="0" smtClean="0">
                <a:latin typeface="Candara" panose="020E0502030303020204" pitchFamily="34" charset="0"/>
              </a:rPr>
              <a:t> </a:t>
            </a:r>
            <a:r>
              <a:rPr lang="ru-RU" sz="2000" dirty="0">
                <a:latin typeface="Candara" panose="020E0502030303020204" pitchFamily="34" charset="0"/>
              </a:rPr>
              <a:t>Ведерников Владимир Яковлевич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44174" y="1824668"/>
            <a:ext cx="99868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«Технология применения погружных насосных и насосно-</a:t>
            </a:r>
            <a:r>
              <a:rPr lang="ru-RU" sz="2000" dirty="0" err="1" smtClean="0">
                <a:latin typeface="Candara" panose="020E0502030303020204" pitchFamily="34" charset="0"/>
              </a:rPr>
              <a:t>эжекторных</a:t>
            </a:r>
            <a:r>
              <a:rPr lang="ru-RU" sz="2000" dirty="0" smtClean="0">
                <a:latin typeface="Candara" panose="020E0502030303020204" pitchFamily="34" charset="0"/>
              </a:rPr>
              <a:t> систем «тандем» для эксплуатации скважин и повышения </a:t>
            </a:r>
            <a:r>
              <a:rPr lang="ru-RU" sz="2000" dirty="0" err="1" smtClean="0">
                <a:latin typeface="Candara" panose="020E0502030303020204" pitchFamily="34" charset="0"/>
              </a:rPr>
              <a:t>нефтеотдачи</a:t>
            </a:r>
            <a:r>
              <a:rPr lang="ru-RU" sz="2000" dirty="0" smtClean="0">
                <a:latin typeface="Candara" panose="020E0502030303020204" pitchFamily="34" charset="0"/>
              </a:rPr>
              <a:t>»</a:t>
            </a:r>
            <a:endParaRPr lang="ru-RU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10547" y="619112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Модель газового эжектора</a:t>
            </a:r>
            <a:r>
              <a:rPr kumimoji="0" lang="ru-RU" sz="2400" b="1" i="0" u="none" strike="noStrike" kern="1200" cap="all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 в </a:t>
            </a:r>
            <a:r>
              <a:rPr kumimoji="0" lang="en-US" sz="2400" b="1" i="0" u="none" strike="noStrike" kern="1200" cap="all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Ansys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866" y="1045224"/>
            <a:ext cx="4660583" cy="21739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575" y="3645254"/>
            <a:ext cx="4660583" cy="255931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6208717" y="601835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Разрез газового эжектора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6332426" y="3242023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Распределение скорости газа в ГЭ 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686744"/>
              </p:ext>
            </p:extLst>
          </p:nvPr>
        </p:nvGraphicFramePr>
        <p:xfrm>
          <a:off x="597031" y="962757"/>
          <a:ext cx="5553658" cy="237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484">
                  <a:extLst>
                    <a:ext uri="{9D8B030D-6E8A-4147-A177-3AD203B41FA5}">
                      <a16:colId xmlns:a16="http://schemas.microsoft.com/office/drawing/2014/main" val="4149095269"/>
                    </a:ext>
                  </a:extLst>
                </a:gridCol>
                <a:gridCol w="2241174">
                  <a:extLst>
                    <a:ext uri="{9D8B030D-6E8A-4147-A177-3AD203B41FA5}">
                      <a16:colId xmlns:a16="http://schemas.microsoft.com/office/drawing/2014/main" val="263452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andara" panose="020E0502030303020204" pitchFamily="34" charset="0"/>
                        </a:rPr>
                        <a:t>Параметр</a:t>
                      </a:r>
                      <a:endParaRPr lang="ru-RU" sz="2000" b="1" dirty="0">
                        <a:latin typeface="Candara" panose="020E05020303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andara" panose="020E0502030303020204" pitchFamily="34" charset="0"/>
                        </a:rPr>
                        <a:t>Значение,</a:t>
                      </a:r>
                      <a:r>
                        <a:rPr lang="ru-RU" sz="2000" b="1" baseline="0" dirty="0" smtClean="0">
                          <a:latin typeface="Candara" panose="020E0502030303020204" pitchFamily="34" charset="0"/>
                        </a:rPr>
                        <a:t> мм</a:t>
                      </a:r>
                      <a:endParaRPr lang="ru-RU" sz="2000" b="1" dirty="0">
                        <a:latin typeface="Candara" panose="020E05020303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955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 камеры смешения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4,5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862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Длина камеры смешения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90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88737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</a:t>
                      </a:r>
                      <a:r>
                        <a:rPr lang="ru-RU" sz="2000" baseline="0" dirty="0" smtClean="0">
                          <a:latin typeface="Candara" panose="020E0502030303020204" pitchFamily="34" charset="0"/>
                        </a:rPr>
                        <a:t> сопла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1,5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98644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 ВНГ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2596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</a:t>
                      </a:r>
                      <a:r>
                        <a:rPr lang="ru-RU" sz="2000" baseline="0" dirty="0" smtClean="0">
                          <a:latin typeface="Candara" panose="020E0502030303020204" pitchFamily="34" charset="0"/>
                        </a:rPr>
                        <a:t> ННГ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1742512"/>
                  </a:ext>
                </a:extLst>
              </a:tr>
            </a:tbl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 flipH="1">
            <a:off x="597031" y="1370372"/>
            <a:ext cx="5553658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97031" y="1769621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97031" y="2151477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97031" y="2539547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597031" y="2937044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597031" y="3340197"/>
            <a:ext cx="5553658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68420" y="603356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Геометрические параметры ГЭ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5374849" y="4342266"/>
            <a:ext cx="111978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39351" y="4436465"/>
            <a:ext cx="1508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Расход ВНГ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9351" y="5178409"/>
            <a:ext cx="1508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Расход ННГ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420" y="5887841"/>
            <a:ext cx="256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Давление на выходе</a:t>
            </a:r>
            <a:endParaRPr lang="ru-RU" sz="2000" dirty="0">
              <a:latin typeface="Candara" panose="020E0502030303020204" pitchFamily="34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1084082" y="4184778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1084082" y="4869087"/>
            <a:ext cx="0" cy="3726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076226" y="5611031"/>
            <a:ext cx="0" cy="3726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1076226" y="6350924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-35698" y="6665901"/>
            <a:ext cx="11197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6" name="Рисунок 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81" y="4688035"/>
            <a:ext cx="734715" cy="734715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339557" y="3722052"/>
            <a:ext cx="2555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Входные параметры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4264997" y="3722052"/>
            <a:ext cx="2729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Выходные параметры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539720" y="4636520"/>
            <a:ext cx="187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Давление ВНГ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539720" y="5304666"/>
            <a:ext cx="187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Давление ННГ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5374849" y="4342266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5385846" y="4992103"/>
            <a:ext cx="0" cy="3726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5374849" y="5730352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400553" y="6024556"/>
            <a:ext cx="111978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-35698" y="4186776"/>
            <a:ext cx="11197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93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5698" y="-27384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10547" y="619112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Модель газового эжектора</a:t>
            </a:r>
            <a:r>
              <a:rPr kumimoji="0" lang="ru-RU" sz="2400" b="1" i="0" u="none" strike="noStrike" kern="1200" cap="all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 в </a:t>
            </a:r>
            <a:r>
              <a:rPr kumimoji="0" lang="en-US" sz="2400" b="1" i="0" u="none" strike="noStrike" kern="1200" cap="all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Ansys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6208717" y="601835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При </a:t>
            </a:r>
            <a:r>
              <a:rPr lang="en-US" sz="2000" b="1" u="sng" dirty="0" smtClean="0">
                <a:latin typeface="Candara" panose="020E0502030303020204" pitchFamily="34" charset="0"/>
              </a:rPr>
              <a:t>Q</a:t>
            </a:r>
            <a:r>
              <a:rPr lang="ru-RU" sz="2000" b="1" u="sng" dirty="0" smtClean="0">
                <a:latin typeface="Candara" panose="020E0502030303020204" pitchFamily="34" charset="0"/>
              </a:rPr>
              <a:t> ННГ = </a:t>
            </a:r>
            <a:r>
              <a:rPr lang="en-US" sz="2000" b="1" u="sng" dirty="0" err="1" smtClean="0">
                <a:latin typeface="Candara" panose="020E0502030303020204" pitchFamily="34" charset="0"/>
              </a:rPr>
              <a:t>const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686744"/>
              </p:ext>
            </p:extLst>
          </p:nvPr>
        </p:nvGraphicFramePr>
        <p:xfrm>
          <a:off x="597031" y="962757"/>
          <a:ext cx="5553658" cy="237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484">
                  <a:extLst>
                    <a:ext uri="{9D8B030D-6E8A-4147-A177-3AD203B41FA5}">
                      <a16:colId xmlns:a16="http://schemas.microsoft.com/office/drawing/2014/main" val="4149095269"/>
                    </a:ext>
                  </a:extLst>
                </a:gridCol>
                <a:gridCol w="2241174">
                  <a:extLst>
                    <a:ext uri="{9D8B030D-6E8A-4147-A177-3AD203B41FA5}">
                      <a16:colId xmlns:a16="http://schemas.microsoft.com/office/drawing/2014/main" val="263452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andara" panose="020E0502030303020204" pitchFamily="34" charset="0"/>
                        </a:rPr>
                        <a:t>Параметр</a:t>
                      </a:r>
                      <a:endParaRPr lang="ru-RU" sz="2000" b="1" dirty="0">
                        <a:latin typeface="Candara" panose="020E05020303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andara" panose="020E0502030303020204" pitchFamily="34" charset="0"/>
                        </a:rPr>
                        <a:t>Значение,</a:t>
                      </a:r>
                      <a:r>
                        <a:rPr lang="ru-RU" sz="2000" b="1" baseline="0" dirty="0" smtClean="0">
                          <a:latin typeface="Candara" panose="020E0502030303020204" pitchFamily="34" charset="0"/>
                        </a:rPr>
                        <a:t> мм</a:t>
                      </a:r>
                      <a:endParaRPr lang="ru-RU" sz="2000" b="1" dirty="0">
                        <a:latin typeface="Candara" panose="020E05020303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955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 камеры смешения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4,5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862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Длина камеры смешения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90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88737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</a:t>
                      </a:r>
                      <a:r>
                        <a:rPr lang="ru-RU" sz="2000" baseline="0" dirty="0" smtClean="0">
                          <a:latin typeface="Candara" panose="020E0502030303020204" pitchFamily="34" charset="0"/>
                        </a:rPr>
                        <a:t> сопла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1,5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98644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 ВНГ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2596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Радиус</a:t>
                      </a:r>
                      <a:r>
                        <a:rPr lang="ru-RU" sz="2000" baseline="0" dirty="0" smtClean="0">
                          <a:latin typeface="Candara" panose="020E0502030303020204" pitchFamily="34" charset="0"/>
                        </a:rPr>
                        <a:t> ННГ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Candara" panose="020E0502030303020204" pitchFamily="34" charset="0"/>
                        </a:rPr>
                        <a:t>10</a:t>
                      </a:r>
                      <a:endParaRPr lang="ru-RU" sz="2000" dirty="0">
                        <a:latin typeface="Candara" panose="020E0502030303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1742512"/>
                  </a:ext>
                </a:extLst>
              </a:tr>
            </a:tbl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 flipH="1">
            <a:off x="597031" y="1370372"/>
            <a:ext cx="5553658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97031" y="1769621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97031" y="2151477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97031" y="2539547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597031" y="2937044"/>
            <a:ext cx="555365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597031" y="3340197"/>
            <a:ext cx="5553658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68420" y="603356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Геометрические параметры ГЭ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5374849" y="4342266"/>
            <a:ext cx="111978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39351" y="4436465"/>
            <a:ext cx="1508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Расход ВНГ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9351" y="5178409"/>
            <a:ext cx="1508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Расход ННГ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420" y="5887841"/>
            <a:ext cx="256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Давление на выходе</a:t>
            </a:r>
            <a:endParaRPr lang="ru-RU" sz="2000" dirty="0">
              <a:latin typeface="Candara" panose="020E0502030303020204" pitchFamily="34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1084082" y="4184778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1084082" y="4869087"/>
            <a:ext cx="0" cy="3726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076226" y="5611031"/>
            <a:ext cx="0" cy="3726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1076226" y="6350924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-35698" y="6665901"/>
            <a:ext cx="11197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6" name="Рисунок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581" y="4688035"/>
            <a:ext cx="734715" cy="734715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339557" y="3722052"/>
            <a:ext cx="2555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Входные параметры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4264996" y="3722052"/>
            <a:ext cx="2720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Выходные параметры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539720" y="4636520"/>
            <a:ext cx="187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Давление ВНГ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539720" y="5304666"/>
            <a:ext cx="187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Давление ННГ</a:t>
            </a:r>
            <a:endParaRPr lang="ru-RU" sz="2000" dirty="0">
              <a:latin typeface="Candara" panose="020E0502030303020204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5374849" y="4342266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5385846" y="4992103"/>
            <a:ext cx="0" cy="3726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5374849" y="5730352"/>
            <a:ext cx="0" cy="3149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400553" y="6024556"/>
            <a:ext cx="111978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-35698" y="4186776"/>
            <a:ext cx="11197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Диаграмма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9982527"/>
              </p:ext>
            </p:extLst>
          </p:nvPr>
        </p:nvGraphicFramePr>
        <p:xfrm>
          <a:off x="7090595" y="962757"/>
          <a:ext cx="4710068" cy="2640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586099" y="1312821"/>
            <a:ext cx="83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ВНГ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00706" y="2354881"/>
            <a:ext cx="83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ННГ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48219D-360B-4181-B92E-010EED3B0BD8}"/>
              </a:ext>
            </a:extLst>
          </p:cNvPr>
          <p:cNvSpPr txBox="1"/>
          <p:nvPr/>
        </p:nvSpPr>
        <p:spPr>
          <a:xfrm>
            <a:off x="6208717" y="3720531"/>
            <a:ext cx="661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Candara" panose="020E0502030303020204" pitchFamily="34" charset="0"/>
              </a:rPr>
              <a:t>При </a:t>
            </a:r>
            <a:r>
              <a:rPr lang="en-US" sz="2000" b="1" u="sng" dirty="0" smtClean="0">
                <a:latin typeface="Candara" panose="020E0502030303020204" pitchFamily="34" charset="0"/>
              </a:rPr>
              <a:t>Q</a:t>
            </a:r>
            <a:r>
              <a:rPr lang="ru-RU" sz="2000" b="1" u="sng" dirty="0" smtClean="0">
                <a:latin typeface="Candara" panose="020E0502030303020204" pitchFamily="34" charset="0"/>
              </a:rPr>
              <a:t> ВНГ = </a:t>
            </a:r>
            <a:r>
              <a:rPr lang="en-US" sz="2000" b="1" u="sng" dirty="0" err="1" smtClean="0">
                <a:latin typeface="Candara" panose="020E0502030303020204" pitchFamily="34" charset="0"/>
              </a:rPr>
              <a:t>const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graphicFrame>
        <p:nvGraphicFramePr>
          <p:cNvPr id="50" name="Диаграмма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253974"/>
              </p:ext>
            </p:extLst>
          </p:nvPr>
        </p:nvGraphicFramePr>
        <p:xfrm>
          <a:off x="7159629" y="4133121"/>
          <a:ext cx="4388206" cy="253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9370164" y="5476561"/>
            <a:ext cx="83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ННГ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389299" y="4188024"/>
            <a:ext cx="83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ВНГ</a:t>
            </a:r>
            <a:endParaRPr lang="ru-RU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8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9903982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РОССИЯ ОДНА ИЗ КРУПНЕЙШИХ ГАЗОДОБЫВАЮЩИХ СТРАН МИРА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7556925"/>
              </p:ext>
            </p:extLst>
          </p:nvPr>
        </p:nvGraphicFramePr>
        <p:xfrm>
          <a:off x="370250" y="1844902"/>
          <a:ext cx="6742633" cy="332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235965" y="1727134"/>
            <a:ext cx="46452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Candara" panose="020E0502030303020204" pitchFamily="34" charset="0"/>
              </a:rPr>
              <a:t>Рейтинг крупнейших стран-производителей природного газа за 2021: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Candara" panose="020E0502030303020204" pitchFamily="34" charset="0"/>
              </a:rPr>
              <a:t>США – 23,1%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Candara" panose="020E0502030303020204" pitchFamily="34" charset="0"/>
              </a:rPr>
              <a:t>Россия – 17,4%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Candara" panose="020E0502030303020204" pitchFamily="34" charset="0"/>
              </a:rPr>
              <a:t>Иран – 6,4%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Candara" panose="020E0502030303020204" pitchFamily="34" charset="0"/>
              </a:rPr>
              <a:t>Китай – 5,2%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Candara" panose="020E0502030303020204" pitchFamily="34" charset="0"/>
              </a:rPr>
              <a:t>Катар – 4,4%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Candara" panose="020E0502030303020204" pitchFamily="34" charset="0"/>
              </a:rPr>
              <a:t>Канада – 4,3%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Candara" panose="020E0502030303020204" pitchFamily="34" charset="0"/>
              </a:rPr>
              <a:t>Австралия – 3,6%</a:t>
            </a:r>
            <a:endParaRPr lang="ru-RU" sz="2000" dirty="0">
              <a:latin typeface="Candara" panose="020E0502030303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197960" y="5110566"/>
            <a:ext cx="9796080" cy="1369811"/>
            <a:chOff x="986501" y="5110567"/>
            <a:chExt cx="9796080" cy="1369811"/>
          </a:xfrm>
        </p:grpSpPr>
        <p:sp>
          <p:nvSpPr>
            <p:cNvPr id="24" name="Параллелограмм 23"/>
            <p:cNvSpPr/>
            <p:nvPr/>
          </p:nvSpPr>
          <p:spPr>
            <a:xfrm>
              <a:off x="1057593" y="5259348"/>
              <a:ext cx="9724988" cy="1221030"/>
            </a:xfrm>
            <a:prstGeom prst="parallelogram">
              <a:avLst/>
            </a:prstGeom>
            <a:solidFill>
              <a:srgbClr val="86A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араллелограмм 24"/>
            <p:cNvSpPr/>
            <p:nvPr/>
          </p:nvSpPr>
          <p:spPr>
            <a:xfrm>
              <a:off x="986501" y="5110567"/>
              <a:ext cx="9486678" cy="1186413"/>
            </a:xfrm>
            <a:prstGeom prst="parallelogram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Россия является одной из крупнейших стран мира по добыче газа.</a:t>
              </a:r>
            </a:p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Ее доля в мире по добытому газу в 2021 году составила 17,4%</a:t>
              </a:r>
              <a:endParaRPr lang="ru-RU" sz="2000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512496" y="1579645"/>
            <a:ext cx="4803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andara" panose="020E0502030303020204" pitchFamily="34" charset="0"/>
              </a:rPr>
              <a:t>Добыча газа в </a:t>
            </a:r>
            <a:r>
              <a:rPr lang="ru-RU" b="1" dirty="0">
                <a:latin typeface="Candara" panose="020E0502030303020204" pitchFamily="34" charset="0"/>
              </a:rPr>
              <a:t>Р</a:t>
            </a:r>
            <a:r>
              <a:rPr lang="ru-RU" b="1" dirty="0" smtClean="0">
                <a:latin typeface="Candara" panose="020E0502030303020204" pitchFamily="34" charset="0"/>
              </a:rPr>
              <a:t>оссии в 2011-2022 гг., млрд. м</a:t>
            </a:r>
            <a:r>
              <a:rPr lang="ru-RU" b="1" baseline="30000" dirty="0" smtClean="0">
                <a:latin typeface="Candara" panose="020E0502030303020204" pitchFamily="34" charset="0"/>
              </a:rPr>
              <a:t>3</a:t>
            </a:r>
            <a:endParaRPr lang="ru-RU" b="1" baseline="30000" dirty="0">
              <a:latin typeface="Candara" panose="020E05020303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0250" y="716120"/>
            <a:ext cx="4437420" cy="830997"/>
          </a:xfrm>
          <a:prstGeom prst="rect">
            <a:avLst/>
          </a:prstGeom>
          <a:noFill/>
          <a:ln w="38100">
            <a:solidFill>
              <a:srgbClr val="70AD47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Доказанные извлекаемые запасы ПГ* в </a:t>
            </a:r>
            <a:r>
              <a:rPr lang="ru-RU" sz="2000" b="1" dirty="0" smtClean="0">
                <a:latin typeface="Candara" panose="020E0502030303020204" pitchFamily="34" charset="0"/>
              </a:rPr>
              <a:t>мире</a:t>
            </a:r>
            <a:r>
              <a:rPr lang="ru-RU" sz="2000" dirty="0" smtClean="0">
                <a:latin typeface="Candara" panose="020E0502030303020204" pitchFamily="34" charset="0"/>
              </a:rPr>
              <a:t> на 2018г. – </a:t>
            </a:r>
            <a:r>
              <a:rPr lang="ru-RU" sz="2800" b="1" dirty="0" smtClean="0">
                <a:latin typeface="Candara" panose="020E0502030303020204" pitchFamily="34" charset="0"/>
              </a:rPr>
              <a:t>203,2</a:t>
            </a:r>
            <a:r>
              <a:rPr lang="ru-RU" sz="2000" dirty="0" smtClean="0">
                <a:latin typeface="Candara" panose="020E0502030303020204" pitchFamily="34" charset="0"/>
              </a:rPr>
              <a:t> трлн. м</a:t>
            </a:r>
            <a:r>
              <a:rPr lang="ru-RU" sz="2000" baseline="30000" dirty="0" smtClean="0">
                <a:latin typeface="Candara" panose="020E0502030303020204" pitchFamily="34" charset="0"/>
              </a:rPr>
              <a:t>3</a:t>
            </a:r>
            <a:endParaRPr lang="ru-RU" sz="2000" baseline="30000" dirty="0">
              <a:latin typeface="Candara" panose="020E0502030303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66284" y="730043"/>
            <a:ext cx="4796244" cy="830997"/>
          </a:xfrm>
          <a:prstGeom prst="rect">
            <a:avLst/>
          </a:prstGeom>
          <a:noFill/>
          <a:ln w="38100">
            <a:solidFill>
              <a:srgbClr val="70AD47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Извлекаемые запасы ПГ в </a:t>
            </a:r>
            <a:r>
              <a:rPr lang="ru-RU" sz="2000" b="1" dirty="0" smtClean="0">
                <a:latin typeface="Candara" panose="020E0502030303020204" pitchFamily="34" charset="0"/>
              </a:rPr>
              <a:t>России</a:t>
            </a:r>
            <a:r>
              <a:rPr lang="ru-RU" sz="2000" dirty="0" smtClean="0">
                <a:latin typeface="Candara" panose="020E0502030303020204" pitchFamily="34" charset="0"/>
              </a:rPr>
              <a:t> на 2018г. – </a:t>
            </a:r>
            <a:r>
              <a:rPr lang="ru-RU" sz="2800" b="1" dirty="0" smtClean="0">
                <a:latin typeface="Candara" panose="020E0502030303020204" pitchFamily="34" charset="0"/>
              </a:rPr>
              <a:t>40</a:t>
            </a:r>
            <a:r>
              <a:rPr lang="ru-RU" sz="2000" dirty="0" smtClean="0">
                <a:latin typeface="Candara" panose="020E0502030303020204" pitchFamily="34" charset="0"/>
              </a:rPr>
              <a:t> трлн. м</a:t>
            </a:r>
            <a:r>
              <a:rPr lang="ru-RU" sz="2000" baseline="30000" dirty="0" smtClean="0">
                <a:latin typeface="Candara" panose="020E0502030303020204" pitchFamily="34" charset="0"/>
              </a:rPr>
              <a:t>3</a:t>
            </a:r>
            <a:endParaRPr lang="ru-RU" sz="2000" baseline="30000" dirty="0">
              <a:latin typeface="Candara" panose="020E0502030303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654" y="716120"/>
            <a:ext cx="778051" cy="7780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250" y="6409565"/>
            <a:ext cx="312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*ПГ – природный газ</a:t>
            </a:r>
            <a:endParaRPr lang="ru-RU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8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9272386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ЯНАО – ОСНОВНОЙ ГАЗОДОБЫВАЮЩИЙ РЕГИОН РОССИИ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54234" y="5162283"/>
            <a:ext cx="10820761" cy="769441"/>
          </a:xfrm>
          <a:prstGeom prst="rect">
            <a:avLst/>
          </a:prstGeom>
          <a:noFill/>
          <a:ln w="38100">
            <a:solidFill>
              <a:srgbClr val="70AD47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Candara" panose="020E0502030303020204" pitchFamily="34" charset="0"/>
              </a:rPr>
              <a:t>70% (48,6 </a:t>
            </a:r>
            <a:r>
              <a:rPr lang="ru-RU" sz="2000" dirty="0" smtClean="0">
                <a:latin typeface="Candara" panose="020E0502030303020204" pitchFamily="34" charset="0"/>
              </a:rPr>
              <a:t>трлн.м</a:t>
            </a:r>
            <a:r>
              <a:rPr lang="ru-RU" sz="2000" baseline="30000" dirty="0" smtClean="0">
                <a:latin typeface="Candara" panose="020E0502030303020204" pitchFamily="34" charset="0"/>
              </a:rPr>
              <a:t>3</a:t>
            </a:r>
            <a:r>
              <a:rPr lang="ru-RU" sz="4400" dirty="0" smtClean="0">
                <a:latin typeface="Candara" panose="020E0502030303020204" pitchFamily="34" charset="0"/>
              </a:rPr>
              <a:t>)</a:t>
            </a:r>
            <a:r>
              <a:rPr lang="ru-RU" dirty="0" smtClean="0">
                <a:latin typeface="Candara" panose="020E0502030303020204" pitchFamily="34" charset="0"/>
              </a:rPr>
              <a:t> </a:t>
            </a:r>
            <a:r>
              <a:rPr lang="ru-RU" sz="2000" dirty="0" smtClean="0">
                <a:latin typeface="Candara" panose="020E0502030303020204" pitchFamily="34" charset="0"/>
              </a:rPr>
              <a:t>природного газа России сосредоточены на территории ЯНАО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863" y="792950"/>
            <a:ext cx="572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Крупнейшие зрелые месторождения газа и конденсата</a:t>
            </a:r>
            <a:endParaRPr lang="ru-RU" i="1" dirty="0">
              <a:latin typeface="Candara" panose="020E0502030303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20825" y="1724503"/>
            <a:ext cx="6233749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20823" y="4511088"/>
            <a:ext cx="6233749" cy="1647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37222" y="2297338"/>
            <a:ext cx="621735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20825" y="2631282"/>
            <a:ext cx="623374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37222" y="2966484"/>
            <a:ext cx="621735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0825" y="3307970"/>
            <a:ext cx="623374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454795"/>
              </p:ext>
            </p:extLst>
          </p:nvPr>
        </p:nvGraphicFramePr>
        <p:xfrm>
          <a:off x="437222" y="1142216"/>
          <a:ext cx="6217352" cy="33768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5832">
                  <a:extLst>
                    <a:ext uri="{9D8B030D-6E8A-4147-A177-3AD203B41FA5}">
                      <a16:colId xmlns:a16="http://schemas.microsoft.com/office/drawing/2014/main" val="1020160929"/>
                    </a:ext>
                  </a:extLst>
                </a:gridCol>
                <a:gridCol w="1885361">
                  <a:extLst>
                    <a:ext uri="{9D8B030D-6E8A-4147-A177-3AD203B41FA5}">
                      <a16:colId xmlns:a16="http://schemas.microsoft.com/office/drawing/2014/main" val="2120177167"/>
                    </a:ext>
                  </a:extLst>
                </a:gridCol>
                <a:gridCol w="1141821">
                  <a:extLst>
                    <a:ext uri="{9D8B030D-6E8A-4147-A177-3AD203B41FA5}">
                      <a16:colId xmlns:a16="http://schemas.microsoft.com/office/drawing/2014/main" val="1389269084"/>
                    </a:ext>
                  </a:extLst>
                </a:gridCol>
                <a:gridCol w="1554338">
                  <a:extLst>
                    <a:ext uri="{9D8B030D-6E8A-4147-A177-3AD203B41FA5}">
                      <a16:colId xmlns:a16="http://schemas.microsoft.com/office/drawing/2014/main" val="1705918974"/>
                    </a:ext>
                  </a:extLst>
                </a:gridCol>
              </a:tblGrid>
              <a:tr h="54221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Государство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Месторождение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Год открытия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Запасы, трлн. м</a:t>
                      </a:r>
                      <a:r>
                        <a:rPr lang="ru-RU" sz="1600" b="1" baseline="30000" dirty="0" smtClean="0">
                          <a:latin typeface="Candara" panose="020E0502030303020204" pitchFamily="34" charset="0"/>
                        </a:rPr>
                        <a:t>3</a:t>
                      </a:r>
                      <a:endParaRPr lang="ru-RU" sz="1600" b="1" baseline="300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6172639"/>
                  </a:ext>
                </a:extLst>
              </a:tr>
              <a:tr h="54221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Катар</a:t>
                      </a:r>
                      <a:r>
                        <a:rPr lang="en-US" sz="1600" b="1" dirty="0" smtClean="0">
                          <a:latin typeface="Candara" panose="020E0502030303020204" pitchFamily="34" charset="0"/>
                        </a:rPr>
                        <a:t>/</a:t>
                      </a:r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Иран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Северное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/</a:t>
                      </a:r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Южный</a:t>
                      </a:r>
                      <a:r>
                        <a:rPr lang="ru-RU" sz="1600" baseline="0" dirty="0" smtClean="0">
                          <a:latin typeface="Candara" panose="020E0502030303020204" pitchFamily="34" charset="0"/>
                        </a:rPr>
                        <a:t> Парс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1991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35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8320233"/>
                  </a:ext>
                </a:extLst>
              </a:tr>
              <a:tr h="31414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Россия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Уренгойское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1966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6,3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294411"/>
                  </a:ext>
                </a:extLst>
              </a:tr>
              <a:tr h="31414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Россия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Candara" panose="020E0502030303020204" pitchFamily="34" charset="0"/>
                        </a:rPr>
                        <a:t>Ямбургское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1969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3,9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457859"/>
                  </a:ext>
                </a:extLst>
              </a:tr>
              <a:tr h="31414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Алжир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Candara" panose="020E0502030303020204" pitchFamily="34" charset="0"/>
                        </a:rPr>
                        <a:t>Хасси-Рмель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1957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3,5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383401"/>
                  </a:ext>
                </a:extLst>
              </a:tr>
              <a:tr h="31414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Россия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Candara" panose="020E0502030303020204" pitchFamily="34" charset="0"/>
                        </a:rPr>
                        <a:t>Штокмановское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1988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3,1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22917"/>
                  </a:ext>
                </a:extLst>
              </a:tr>
              <a:tr h="54221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Туркменистан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Candara" panose="020E0502030303020204" pitchFamily="34" charset="0"/>
                        </a:rPr>
                        <a:t>Галкыныш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2006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2,8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3511504"/>
                  </a:ext>
                </a:extLst>
              </a:tr>
              <a:tr h="31414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Candara" panose="020E0502030303020204" pitchFamily="34" charset="0"/>
                        </a:rPr>
                        <a:t>Россия</a:t>
                      </a:r>
                      <a:endParaRPr lang="ru-RU" sz="1600" b="1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Заполярное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1965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Candara" panose="020E0502030303020204" pitchFamily="34" charset="0"/>
                        </a:rPr>
                        <a:t>2,7</a:t>
                      </a:r>
                      <a:endParaRPr lang="ru-RU" sz="1600" dirty="0">
                        <a:latin typeface="Candara" panose="020E0502030303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42188"/>
                  </a:ext>
                </a:extLst>
              </a:tr>
            </a:tbl>
          </a:graphicData>
        </a:graphic>
      </p:graphicFrame>
      <p:cxnSp>
        <p:nvCxnSpPr>
          <p:cNvPr id="31" name="Прямая соединительная линия 30"/>
          <p:cNvCxnSpPr/>
          <p:nvPr/>
        </p:nvCxnSpPr>
        <p:spPr>
          <a:xfrm>
            <a:off x="420824" y="3651499"/>
            <a:ext cx="623374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20823" y="4184899"/>
            <a:ext cx="623374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7558931" y="1105962"/>
            <a:ext cx="3929250" cy="7640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050861" y="1105962"/>
            <a:ext cx="2334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andara" panose="020E0502030303020204" pitchFamily="34" charset="0"/>
              </a:rPr>
              <a:t>7</a:t>
            </a:r>
            <a:r>
              <a:rPr lang="ru-RU" sz="3200" dirty="0" smtClean="0">
                <a:latin typeface="Candara" panose="020E0502030303020204" pitchFamily="34" charset="0"/>
              </a:rPr>
              <a:t> </a:t>
            </a:r>
            <a:r>
              <a:rPr lang="ru-RU" sz="2000" dirty="0" smtClean="0">
                <a:latin typeface="Candara" panose="020E0502030303020204" pitchFamily="34" charset="0"/>
              </a:rPr>
              <a:t>месторождений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656013" y="571993"/>
            <a:ext cx="1271394" cy="12713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063" y="1060318"/>
            <a:ext cx="809665" cy="809665"/>
          </a:xfrm>
          <a:prstGeom prst="rect">
            <a:avLst/>
          </a:prstGeom>
        </p:spPr>
      </p:pic>
      <p:sp>
        <p:nvSpPr>
          <p:cNvPr id="33" name="Скругленный прямоугольник 32"/>
          <p:cNvSpPr/>
          <p:nvPr/>
        </p:nvSpPr>
        <p:spPr>
          <a:xfrm>
            <a:off x="7558931" y="2293786"/>
            <a:ext cx="3929250" cy="7640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669199" y="2051368"/>
            <a:ext cx="1271394" cy="12713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063" y="2273513"/>
            <a:ext cx="777540" cy="77754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342944" y="2293786"/>
            <a:ext cx="2334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andara" panose="020E0502030303020204" pitchFamily="34" charset="0"/>
              </a:rPr>
              <a:t>4</a:t>
            </a:r>
            <a:r>
              <a:rPr lang="ru-RU" sz="3200" dirty="0" smtClean="0">
                <a:latin typeface="Candara" panose="020E0502030303020204" pitchFamily="34" charset="0"/>
              </a:rPr>
              <a:t> </a:t>
            </a:r>
            <a:r>
              <a:rPr lang="ru-RU" sz="2000" dirty="0" smtClean="0">
                <a:latin typeface="Candara" panose="020E0502030303020204" pitchFamily="34" charset="0"/>
              </a:rPr>
              <a:t>в России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58931" y="3493959"/>
            <a:ext cx="3929250" cy="7640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669199" y="3251541"/>
            <a:ext cx="1271394" cy="12713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avatars.dzeninfra.ru/get-zen_doc/1855206/pub_5edcb38069ac9b75aff8e345_5edcb4120184572230710867/scale_12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97" y="3486302"/>
            <a:ext cx="1202809" cy="8018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9342943" y="3483965"/>
            <a:ext cx="2334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Candara" panose="020E0502030303020204" pitchFamily="34" charset="0"/>
              </a:rPr>
              <a:t>3</a:t>
            </a:r>
            <a:r>
              <a:rPr lang="ru-RU" sz="3200" dirty="0" smtClean="0">
                <a:latin typeface="Candara" panose="020E0502030303020204" pitchFamily="34" charset="0"/>
              </a:rPr>
              <a:t> </a:t>
            </a:r>
            <a:r>
              <a:rPr lang="ru-RU" sz="2000" dirty="0" smtClean="0">
                <a:latin typeface="Candara" panose="020E0502030303020204" pitchFamily="34" charset="0"/>
              </a:rPr>
              <a:t>в ЯНАО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3556" y="1870589"/>
            <a:ext cx="423542" cy="42354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7206" y="3057807"/>
            <a:ext cx="423542" cy="42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57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10233920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ДИНАМИКА ДОБЫЧИ ГАЗА В ЯНАО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969577" y="4996038"/>
            <a:ext cx="9796080" cy="1369811"/>
            <a:chOff x="995928" y="5234881"/>
            <a:chExt cx="9796080" cy="1369811"/>
          </a:xfrm>
        </p:grpSpPr>
        <p:sp>
          <p:nvSpPr>
            <p:cNvPr id="16" name="Параллелограмм 15"/>
            <p:cNvSpPr/>
            <p:nvPr/>
          </p:nvSpPr>
          <p:spPr>
            <a:xfrm>
              <a:off x="1067020" y="5383662"/>
              <a:ext cx="9724988" cy="1221030"/>
            </a:xfrm>
            <a:prstGeom prst="parallelogram">
              <a:avLst/>
            </a:prstGeom>
            <a:solidFill>
              <a:srgbClr val="86A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араллелограмм 16"/>
            <p:cNvSpPr/>
            <p:nvPr/>
          </p:nvSpPr>
          <p:spPr>
            <a:xfrm>
              <a:off x="995928" y="5234881"/>
              <a:ext cx="9486678" cy="1186413"/>
            </a:xfrm>
            <a:prstGeom prst="parallelogram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Крупнейшим газодобывающим регионом является ЯНАО. </a:t>
              </a:r>
            </a:p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Средняя добыча газа в год составляет 500 млрд. м</a:t>
              </a:r>
              <a:r>
                <a:rPr lang="ru-RU" sz="2000" baseline="30000" dirty="0" smtClean="0">
                  <a:solidFill>
                    <a:schemeClr val="tx1"/>
                  </a:solidFill>
                  <a:latin typeface="Candara" panose="020E0502030303020204" pitchFamily="34" charset="0"/>
                </a:rPr>
                <a:t>3</a:t>
              </a:r>
              <a:endParaRPr lang="ru-RU" sz="2000" baseline="30000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39" name="Овал 38"/>
          <p:cNvSpPr/>
          <p:nvPr/>
        </p:nvSpPr>
        <p:spPr>
          <a:xfrm>
            <a:off x="7740267" y="2584769"/>
            <a:ext cx="1271394" cy="12713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7705019"/>
              </p:ext>
            </p:extLst>
          </p:nvPr>
        </p:nvGraphicFramePr>
        <p:xfrm>
          <a:off x="348050" y="1490572"/>
          <a:ext cx="5793009" cy="3035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1205602" y="1030102"/>
            <a:ext cx="4535399" cy="37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ndara" panose="020E0502030303020204" pitchFamily="34" charset="0"/>
              </a:rPr>
              <a:t>Динамика добычи газа в ЯНАО с 2012 по 2021</a:t>
            </a:r>
            <a:endParaRPr lang="ru-RU" i="1" dirty="0">
              <a:latin typeface="Candara" panose="020E05020303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55693" y="895626"/>
            <a:ext cx="387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Ввод новых объектов разработки </a:t>
            </a:r>
            <a:r>
              <a:rPr lang="en-US" sz="2000" dirty="0" smtClean="0">
                <a:latin typeface="Candara" panose="020E0502030303020204" pitchFamily="34" charset="0"/>
              </a:rPr>
              <a:t>/</a:t>
            </a:r>
            <a:r>
              <a:rPr lang="ru-RU" sz="2000" dirty="0" smtClean="0">
                <a:latin typeface="Candara" panose="020E0502030303020204" pitchFamily="34" charset="0"/>
              </a:rPr>
              <a:t> месторождений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72423" y="1975302"/>
            <a:ext cx="387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Поддержание проектной добычи на месторождениях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056" y="672664"/>
            <a:ext cx="934720" cy="9347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254" y="1746092"/>
            <a:ext cx="1147291" cy="114729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075822" y="2938712"/>
            <a:ext cx="387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Обработка забоев ПАВ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42042" y="3547752"/>
            <a:ext cx="387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Водоизоляционные работы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42042" y="4151272"/>
            <a:ext cx="387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Продувка скважин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5233" y="2808829"/>
            <a:ext cx="659876" cy="65987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3776" y="3442864"/>
            <a:ext cx="659876" cy="6598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5623" y="4049074"/>
            <a:ext cx="659876" cy="6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73700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/>
          <p:cNvGrpSpPr/>
          <p:nvPr/>
        </p:nvGrpSpPr>
        <p:grpSpPr>
          <a:xfrm>
            <a:off x="537520" y="1365747"/>
            <a:ext cx="4101284" cy="2368845"/>
            <a:chOff x="339557" y="1128039"/>
            <a:chExt cx="5375121" cy="3104596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339557" y="1128039"/>
              <a:ext cx="5375121" cy="3104596"/>
              <a:chOff x="339557" y="1128039"/>
              <a:chExt cx="5375121" cy="3104596"/>
            </a:xfrm>
          </p:grpSpPr>
          <p:sp>
            <p:nvSpPr>
              <p:cNvPr id="4" name="Блок-схема: подготовка 3"/>
              <p:cNvSpPr/>
              <p:nvPr/>
            </p:nvSpPr>
            <p:spPr>
              <a:xfrm>
                <a:off x="339557" y="1128039"/>
                <a:ext cx="5375121" cy="3104596"/>
              </a:xfrm>
              <a:prstGeom prst="flowChartPreparation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Блок-схема: подготовка 32"/>
              <p:cNvSpPr/>
              <p:nvPr/>
            </p:nvSpPr>
            <p:spPr>
              <a:xfrm>
                <a:off x="1324228" y="1696771"/>
                <a:ext cx="2999377" cy="1732399"/>
              </a:xfrm>
              <a:prstGeom prst="flowChartPreparation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Равнобедренный треугольник 7"/>
              <p:cNvSpPr/>
              <p:nvPr/>
            </p:nvSpPr>
            <p:spPr>
              <a:xfrm>
                <a:off x="1497091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Равнобедренный треугольник 33"/>
              <p:cNvSpPr/>
              <p:nvPr/>
            </p:nvSpPr>
            <p:spPr>
              <a:xfrm>
                <a:off x="2256662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Равнобедренный треугольник 36"/>
              <p:cNvSpPr/>
              <p:nvPr/>
            </p:nvSpPr>
            <p:spPr>
              <a:xfrm>
                <a:off x="3016233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Равнобедренный треугольник 39"/>
              <p:cNvSpPr/>
              <p:nvPr/>
            </p:nvSpPr>
            <p:spPr>
              <a:xfrm>
                <a:off x="3781210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Равнобедренный треугольник 50"/>
              <p:cNvSpPr/>
              <p:nvPr/>
            </p:nvSpPr>
            <p:spPr>
              <a:xfrm>
                <a:off x="4546187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Равнобедренный треугольник 67"/>
              <p:cNvSpPr/>
              <p:nvPr/>
            </p:nvSpPr>
            <p:spPr>
              <a:xfrm>
                <a:off x="1497091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Равнобедренный треугольник 68"/>
              <p:cNvSpPr/>
              <p:nvPr/>
            </p:nvSpPr>
            <p:spPr>
              <a:xfrm>
                <a:off x="2256662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Равнобедренный треугольник 69"/>
              <p:cNvSpPr/>
              <p:nvPr/>
            </p:nvSpPr>
            <p:spPr>
              <a:xfrm>
                <a:off x="3016233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Равнобедренный треугольник 70"/>
              <p:cNvSpPr/>
              <p:nvPr/>
            </p:nvSpPr>
            <p:spPr>
              <a:xfrm>
                <a:off x="3781210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Равнобедренный треугольник 71"/>
              <p:cNvSpPr/>
              <p:nvPr/>
            </p:nvSpPr>
            <p:spPr>
              <a:xfrm>
                <a:off x="4546187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3" name="Равнобедренный треугольник 72"/>
              <p:cNvSpPr/>
              <p:nvPr/>
            </p:nvSpPr>
            <p:spPr>
              <a:xfrm>
                <a:off x="861013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5" name="Равнобедренный треугольник 74"/>
              <p:cNvSpPr/>
              <p:nvPr/>
            </p:nvSpPr>
            <p:spPr>
              <a:xfrm>
                <a:off x="1492151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Равнобедренный треугольник 75"/>
              <p:cNvSpPr/>
              <p:nvPr/>
            </p:nvSpPr>
            <p:spPr>
              <a:xfrm>
                <a:off x="2251722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Равнобедренный треугольник 76"/>
              <p:cNvSpPr/>
              <p:nvPr/>
            </p:nvSpPr>
            <p:spPr>
              <a:xfrm>
                <a:off x="3011293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Равнобедренный треугольник 77"/>
              <p:cNvSpPr/>
              <p:nvPr/>
            </p:nvSpPr>
            <p:spPr>
              <a:xfrm>
                <a:off x="3776270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Равнобедренный треугольник 78"/>
              <p:cNvSpPr/>
              <p:nvPr/>
            </p:nvSpPr>
            <p:spPr>
              <a:xfrm>
                <a:off x="4541247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Равнобедренный треугольник 79"/>
              <p:cNvSpPr/>
              <p:nvPr/>
            </p:nvSpPr>
            <p:spPr>
              <a:xfrm>
                <a:off x="856073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Равнобедренный треугольник 82"/>
              <p:cNvSpPr/>
              <p:nvPr/>
            </p:nvSpPr>
            <p:spPr>
              <a:xfrm>
                <a:off x="1492151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Равнобедренный треугольник 83"/>
              <p:cNvSpPr/>
              <p:nvPr/>
            </p:nvSpPr>
            <p:spPr>
              <a:xfrm>
                <a:off x="2251722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Равнобедренный треугольник 84"/>
              <p:cNvSpPr/>
              <p:nvPr/>
            </p:nvSpPr>
            <p:spPr>
              <a:xfrm>
                <a:off x="3011293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6" name="Равнобедренный треугольник 85"/>
              <p:cNvSpPr/>
              <p:nvPr/>
            </p:nvSpPr>
            <p:spPr>
              <a:xfrm>
                <a:off x="3776270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7" name="Равнобедренный треугольник 86"/>
              <p:cNvSpPr/>
              <p:nvPr/>
            </p:nvSpPr>
            <p:spPr>
              <a:xfrm>
                <a:off x="4541247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Блок-схема: подготовка 88"/>
              <p:cNvSpPr/>
              <p:nvPr/>
            </p:nvSpPr>
            <p:spPr>
              <a:xfrm>
                <a:off x="533068" y="1200539"/>
                <a:ext cx="5014868" cy="2896519"/>
              </a:xfrm>
              <a:prstGeom prst="flowChartPreparation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" name="Прямоугольник 14"/>
            <p:cNvSpPr/>
            <p:nvPr/>
          </p:nvSpPr>
          <p:spPr>
            <a:xfrm>
              <a:off x="1899220" y="1899609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2653386" y="1885335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3418362" y="1885334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1899220" y="2455901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2653386" y="2441627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3418362" y="2441626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/>
            <p:cNvSpPr/>
            <p:nvPr/>
          </p:nvSpPr>
          <p:spPr>
            <a:xfrm>
              <a:off x="1926912" y="3143713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2681078" y="3129439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3446054" y="3129438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564274" y="1378882"/>
            <a:ext cx="2459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ВНГ+ННГ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15204" y="697522"/>
            <a:ext cx="4993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Карта совмещенных </a:t>
            </a:r>
            <a:r>
              <a:rPr lang="ru-RU" dirty="0" err="1" smtClean="0">
                <a:latin typeface="Candara" panose="020E0502030303020204" pitchFamily="34" charset="0"/>
              </a:rPr>
              <a:t>газонасыщенных</a:t>
            </a:r>
            <a:r>
              <a:rPr lang="ru-RU" dirty="0" smtClean="0">
                <a:latin typeface="Candara" panose="020E0502030303020204" pitchFamily="34" charset="0"/>
              </a:rPr>
              <a:t> толщин 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540280" y="2416659"/>
            <a:ext cx="2459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anose="020E0502030303020204" pitchFamily="34" charset="0"/>
              </a:rPr>
              <a:t>ННГ</a:t>
            </a:r>
            <a:endParaRPr lang="ru-RU" dirty="0">
              <a:latin typeface="Candara" panose="020E0502030303020204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2946318" y="1752864"/>
            <a:ext cx="1194860" cy="4572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122746" y="1752864"/>
            <a:ext cx="113741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4141178" y="2801395"/>
            <a:ext cx="10263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flipV="1">
            <a:off x="2947921" y="2791158"/>
            <a:ext cx="1194860" cy="4572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2" name="Рисунок 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12388" y="1648000"/>
            <a:ext cx="1259986" cy="1259986"/>
          </a:xfrm>
          <a:prstGeom prst="rect">
            <a:avLst/>
          </a:prstGeom>
        </p:spPr>
      </p:pic>
      <p:grpSp>
        <p:nvGrpSpPr>
          <p:cNvPr id="113" name="Группа 112"/>
          <p:cNvGrpSpPr/>
          <p:nvPr/>
        </p:nvGrpSpPr>
        <p:grpSpPr>
          <a:xfrm>
            <a:off x="6673450" y="1153741"/>
            <a:ext cx="5012529" cy="2895168"/>
            <a:chOff x="339557" y="1128039"/>
            <a:chExt cx="5375121" cy="3104596"/>
          </a:xfrm>
        </p:grpSpPr>
        <p:grpSp>
          <p:nvGrpSpPr>
            <p:cNvPr id="114" name="Группа 113"/>
            <p:cNvGrpSpPr/>
            <p:nvPr/>
          </p:nvGrpSpPr>
          <p:grpSpPr>
            <a:xfrm>
              <a:off x="339557" y="1128039"/>
              <a:ext cx="5375121" cy="3104596"/>
              <a:chOff x="339557" y="1128039"/>
              <a:chExt cx="5375121" cy="3104596"/>
            </a:xfrm>
          </p:grpSpPr>
          <p:sp>
            <p:nvSpPr>
              <p:cNvPr id="124" name="Блок-схема: подготовка 123"/>
              <p:cNvSpPr/>
              <p:nvPr/>
            </p:nvSpPr>
            <p:spPr>
              <a:xfrm>
                <a:off x="339557" y="1128039"/>
                <a:ext cx="5375121" cy="3104596"/>
              </a:xfrm>
              <a:prstGeom prst="flowChartPreparation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Блок-схема: подготовка 124"/>
              <p:cNvSpPr/>
              <p:nvPr/>
            </p:nvSpPr>
            <p:spPr>
              <a:xfrm>
                <a:off x="1324228" y="1696771"/>
                <a:ext cx="2999377" cy="1732399"/>
              </a:xfrm>
              <a:prstGeom prst="flowChartPreparation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Равнобедренный треугольник 125"/>
              <p:cNvSpPr/>
              <p:nvPr/>
            </p:nvSpPr>
            <p:spPr>
              <a:xfrm>
                <a:off x="1497091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Равнобедренный треугольник 126"/>
              <p:cNvSpPr/>
              <p:nvPr/>
            </p:nvSpPr>
            <p:spPr>
              <a:xfrm>
                <a:off x="2256662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Равнобедренный треугольник 127"/>
              <p:cNvSpPr/>
              <p:nvPr/>
            </p:nvSpPr>
            <p:spPr>
              <a:xfrm>
                <a:off x="3016233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9" name="Равнобедренный треугольник 128"/>
              <p:cNvSpPr/>
              <p:nvPr/>
            </p:nvSpPr>
            <p:spPr>
              <a:xfrm>
                <a:off x="3781210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0" name="Равнобедренный треугольник 129"/>
              <p:cNvSpPr/>
              <p:nvPr/>
            </p:nvSpPr>
            <p:spPr>
              <a:xfrm>
                <a:off x="4546187" y="136524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5" name="Равнобедренный треугольник 134"/>
              <p:cNvSpPr/>
              <p:nvPr/>
            </p:nvSpPr>
            <p:spPr>
              <a:xfrm>
                <a:off x="4546187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6" name="Равнобедренный треугольник 135"/>
              <p:cNvSpPr/>
              <p:nvPr/>
            </p:nvSpPr>
            <p:spPr>
              <a:xfrm>
                <a:off x="861013" y="2086686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1" name="Равнобедренный треугольник 140"/>
              <p:cNvSpPr/>
              <p:nvPr/>
            </p:nvSpPr>
            <p:spPr>
              <a:xfrm>
                <a:off x="4541247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2" name="Равнобедренный треугольник 141"/>
              <p:cNvSpPr/>
              <p:nvPr/>
            </p:nvSpPr>
            <p:spPr>
              <a:xfrm>
                <a:off x="856073" y="2837891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3" name="Равнобедренный треугольник 142"/>
              <p:cNvSpPr/>
              <p:nvPr/>
            </p:nvSpPr>
            <p:spPr>
              <a:xfrm>
                <a:off x="1492151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4" name="Равнобедренный треугольник 143"/>
              <p:cNvSpPr/>
              <p:nvPr/>
            </p:nvSpPr>
            <p:spPr>
              <a:xfrm>
                <a:off x="2251722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5" name="Равнобедренный треугольник 144"/>
              <p:cNvSpPr/>
              <p:nvPr/>
            </p:nvSpPr>
            <p:spPr>
              <a:xfrm>
                <a:off x="3011293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6" name="Равнобедренный треугольник 145"/>
              <p:cNvSpPr/>
              <p:nvPr/>
            </p:nvSpPr>
            <p:spPr>
              <a:xfrm>
                <a:off x="3776270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7" name="Равнобедренный треугольник 146"/>
              <p:cNvSpPr/>
              <p:nvPr/>
            </p:nvSpPr>
            <p:spPr>
              <a:xfrm>
                <a:off x="4541247" y="3557083"/>
                <a:ext cx="240633" cy="207442"/>
              </a:xfrm>
              <a:prstGeom prst="triangle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8" name="Блок-схема: подготовка 147"/>
              <p:cNvSpPr/>
              <p:nvPr/>
            </p:nvSpPr>
            <p:spPr>
              <a:xfrm>
                <a:off x="533068" y="1200539"/>
                <a:ext cx="5014868" cy="2896519"/>
              </a:xfrm>
              <a:prstGeom prst="flowChartPreparation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5" name="Прямоугольник 114"/>
            <p:cNvSpPr/>
            <p:nvPr/>
          </p:nvSpPr>
          <p:spPr>
            <a:xfrm>
              <a:off x="1899220" y="1899609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2653386" y="1885335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Прямоугольник 116"/>
            <p:cNvSpPr/>
            <p:nvPr/>
          </p:nvSpPr>
          <p:spPr>
            <a:xfrm>
              <a:off x="3418362" y="1885334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899220" y="2455901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2653386" y="2441627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3418362" y="2441626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1926912" y="3143713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2681078" y="3129439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Прямоугольник 122"/>
            <p:cNvSpPr/>
            <p:nvPr/>
          </p:nvSpPr>
          <p:spPr>
            <a:xfrm>
              <a:off x="3446054" y="3129438"/>
              <a:ext cx="201351" cy="201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0" name="Овал 149"/>
          <p:cNvSpPr/>
          <p:nvPr/>
        </p:nvSpPr>
        <p:spPr>
          <a:xfrm>
            <a:off x="7654953" y="1662932"/>
            <a:ext cx="2591897" cy="17392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TextBox 150"/>
          <p:cNvSpPr txBox="1"/>
          <p:nvPr/>
        </p:nvSpPr>
        <p:spPr>
          <a:xfrm>
            <a:off x="6668046" y="695504"/>
            <a:ext cx="544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andara" panose="020E0502030303020204" pitchFamily="34" charset="0"/>
              </a:rPr>
              <a:t>Зона интереса для </a:t>
            </a:r>
            <a:r>
              <a:rPr lang="ru-RU" b="1" dirty="0">
                <a:latin typeface="Candara" panose="020E0502030303020204" pitchFamily="34" charset="0"/>
              </a:rPr>
              <a:t>и</a:t>
            </a:r>
            <a:r>
              <a:rPr lang="ru-RU" b="1" dirty="0" smtClean="0">
                <a:latin typeface="Candara" panose="020E0502030303020204" pitchFamily="34" charset="0"/>
              </a:rPr>
              <a:t>спользования ГЭ в скважине</a:t>
            </a:r>
            <a:endParaRPr lang="ru-RU" b="1" dirty="0">
              <a:latin typeface="Candara" panose="020E0502030303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787085" y="4081450"/>
            <a:ext cx="8120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Candara" panose="020E0502030303020204" pitchFamily="34" charset="0"/>
              </a:rPr>
              <a:t>Мы не предлагаем бурить новые скважины, а использовать те, которые вскрывают два, интересующие нас, горизонты</a:t>
            </a:r>
            <a:endParaRPr lang="ru-RU" sz="2400" dirty="0">
              <a:latin typeface="Candara" panose="020E0502030303020204" pitchFamily="34" charset="0"/>
            </a:endParaRPr>
          </a:p>
        </p:txBody>
      </p:sp>
      <p:pic>
        <p:nvPicPr>
          <p:cNvPr id="153" name="Рисунок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24" y="4046043"/>
            <a:ext cx="885479" cy="885479"/>
          </a:xfrm>
          <a:prstGeom prst="rect">
            <a:avLst/>
          </a:prstGeom>
        </p:spPr>
      </p:pic>
      <p:cxnSp>
        <p:nvCxnSpPr>
          <p:cNvPr id="154" name="Прямая соединительная линия 153"/>
          <p:cNvCxnSpPr/>
          <p:nvPr/>
        </p:nvCxnSpPr>
        <p:spPr>
          <a:xfrm>
            <a:off x="1199363" y="4931522"/>
            <a:ext cx="918938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6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На каких скважинах будут устанавливаться</a:t>
            </a:r>
            <a:r>
              <a:rPr kumimoji="0" lang="ru-RU" sz="2400" b="1" i="0" u="none" strike="noStrike" kern="1200" cap="all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 эжектора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92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21169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443568" y="617009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Выбор оптимального типа газового эжектора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5" name="Диаграмма 214"/>
          <p:cNvGraphicFramePr>
            <a:graphicFrameLocks/>
          </p:cNvGraphicFramePr>
          <p:nvPr>
            <p:extLst/>
          </p:nvPr>
        </p:nvGraphicFramePr>
        <p:xfrm>
          <a:off x="568437" y="1655100"/>
          <a:ext cx="5649651" cy="4030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93619" y="5661830"/>
            <a:ext cx="1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min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уст.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-17909" y="3933214"/>
            <a:ext cx="923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min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712835" y="1961794"/>
            <a:ext cx="0" cy="3591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12835" y="5553406"/>
            <a:ext cx="5147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01910" y="1678132"/>
            <a:ext cx="405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5175142" y="5635419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P3/P1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472573" y="5467736"/>
            <a:ext cx="32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9618" y="1117611"/>
            <a:ext cx="5648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График зависимости давления на выходе из эжектора от коэффициента эжекции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12494" y="932821"/>
            <a:ext cx="4072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От чего зависит показатели газового эжектора?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6045574" y="2056572"/>
            <a:ext cx="3023009" cy="2308324"/>
          </a:xfrm>
          <a:prstGeom prst="rect">
            <a:avLst/>
          </a:prstGeom>
          <a:noFill/>
          <a:ln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Геометрические параметры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Диаметр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эжектирующего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сопла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Радиус камеры смешения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Длина камеры смешения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Критическое сечение рабочего сопла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9158401" y="2052007"/>
            <a:ext cx="3023009" cy="2308324"/>
          </a:xfrm>
          <a:prstGeom prst="rect">
            <a:avLst/>
          </a:prstGeom>
          <a:noFill/>
          <a:ln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Газодинамические функции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Приведенная скорость </a:t>
            </a: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λ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относительная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температура 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Τ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λ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относительное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давление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П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ndara" panose="020E0502030303020204" pitchFamily="34" charset="0"/>
              <a:buChar char="-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приведенную массовую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скорость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q(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λ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38" name="Прямая со стрелкой 37"/>
          <p:cNvCxnSpPr>
            <a:stCxn id="35" idx="2"/>
            <a:endCxn id="239" idx="0"/>
          </p:cNvCxnSpPr>
          <p:nvPr/>
        </p:nvCxnSpPr>
        <p:spPr>
          <a:xfrm flipH="1">
            <a:off x="7557079" y="1579152"/>
            <a:ext cx="1691605" cy="477420"/>
          </a:xfrm>
          <a:prstGeom prst="straightConnector1">
            <a:avLst/>
          </a:prstGeom>
          <a:ln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35" idx="2"/>
            <a:endCxn id="241" idx="0"/>
          </p:cNvCxnSpPr>
          <p:nvPr/>
        </p:nvCxnSpPr>
        <p:spPr>
          <a:xfrm>
            <a:off x="9248684" y="1579152"/>
            <a:ext cx="1421222" cy="472855"/>
          </a:xfrm>
          <a:prstGeom prst="straightConnector1">
            <a:avLst/>
          </a:prstGeom>
          <a:ln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651668" y="4360331"/>
            <a:ext cx="51223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Вывод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Подбор газового эжектора требует расчетов, от которых напрямую будут зависеть такие показатели, как коэффициент эжекции и степень сжатия (эффективность работы эжектора).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Эжектор следует подбирать для конкретных геологических условий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H="1">
            <a:off x="2647024" y="1961794"/>
            <a:ext cx="302471" cy="26256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2640630" y="1961794"/>
            <a:ext cx="576047" cy="52969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2647110" y="1961794"/>
            <a:ext cx="894625" cy="85611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2653419" y="1961794"/>
            <a:ext cx="1189870" cy="116892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2640801" y="1961794"/>
            <a:ext cx="1520316" cy="1521734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2657480" y="1968759"/>
            <a:ext cx="1821465" cy="182790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2669902" y="1954385"/>
            <a:ext cx="2121691" cy="211256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2989727" y="1954385"/>
            <a:ext cx="2121691" cy="211256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3300379" y="1952564"/>
            <a:ext cx="2121691" cy="211256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3621815" y="1959751"/>
            <a:ext cx="2121691" cy="211256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3951020" y="2187526"/>
            <a:ext cx="1908851" cy="1886391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4268848" y="2491484"/>
            <a:ext cx="1591023" cy="1580612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4581154" y="2807685"/>
            <a:ext cx="1286838" cy="1257446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4910086" y="3130721"/>
            <a:ext cx="953845" cy="919543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5250440" y="3502063"/>
            <a:ext cx="609260" cy="58920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H="1">
            <a:off x="5559210" y="3800283"/>
            <a:ext cx="300575" cy="292173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/>
          <p:cNvSpPr txBox="1"/>
          <p:nvPr/>
        </p:nvSpPr>
        <p:spPr>
          <a:xfrm>
            <a:off x="2814759" y="4575990"/>
            <a:ext cx="294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Экономически не выгодно</a:t>
            </a:r>
            <a:endParaRPr kumimoji="0" lang="ru-RU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730745" y="2021556"/>
            <a:ext cx="223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Экономически не выгодно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3092818" y="2374282"/>
            <a:ext cx="2934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sng" strike="noStrike" kern="1200" cap="none" spc="0" normalizeH="0" baseline="0" noProof="0" dirty="0" smtClean="0">
                <a:ln w="3175">
                  <a:solidFill>
                    <a:schemeClr val="accent6"/>
                  </a:solidFill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Область поиска эффективной конструкции эжектора</a:t>
            </a:r>
            <a:endParaRPr kumimoji="0" lang="ru-RU" b="0" i="0" u="sng" strike="noStrike" kern="1200" cap="none" spc="0" normalizeH="0" baseline="0" noProof="0" dirty="0">
              <a:ln w="3175">
                <a:solidFill>
                  <a:schemeClr val="accent6"/>
                </a:solidFill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59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59635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90244" y="6176686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48F9401A-FB70-480F-304E-CB4A93C8172C}"/>
              </a:ext>
            </a:extLst>
          </p:cNvPr>
          <p:cNvSpPr txBox="1">
            <a:spLocks/>
          </p:cNvSpPr>
          <p:nvPr/>
        </p:nvSpPr>
        <p:spPr>
          <a:xfrm>
            <a:off x="1996402" y="3166464"/>
            <a:ext cx="9732647" cy="410546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Составление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и расчет налоговой базы</a:t>
            </a:r>
          </a:p>
        </p:txBody>
      </p:sp>
      <p:sp>
        <p:nvSpPr>
          <p:cNvPr id="54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ru-RU" sz="2400" b="1" kern="0" dirty="0" smtClean="0">
                <a:latin typeface="Candara" panose="020E0502030303020204" pitchFamily="34" charset="0"/>
                <a:cs typeface="Arial"/>
              </a:rPr>
              <a:t>УЧЕТ ДОБЫВАЕМОГО ГАЗА</a:t>
            </a:r>
            <a:endParaRPr lang="ru-RU" sz="2400" b="1" kern="0" dirty="0">
              <a:latin typeface="Candara" panose="020E0502030303020204" pitchFamily="34" charset="0"/>
              <a:cs typeface="Arial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27477" y="1076285"/>
            <a:ext cx="2835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Candara" panose="020E0502030303020204" pitchFamily="34" charset="0"/>
              </a:rPr>
              <a:t>Для чего нам учет газа ?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3353685" y="1000921"/>
            <a:ext cx="919745" cy="9197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16581" y="925536"/>
            <a:ext cx="3945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эжектора в скважине позволяет добывать из двух эксплуатационных объектов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8305683" y="973494"/>
            <a:ext cx="919745" cy="919745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9393358" y="894014"/>
            <a:ext cx="24691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Отчет о добыче в ГКЗ по каждому объекту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61717" y="2273843"/>
            <a:ext cx="3668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Candara" panose="020E0502030303020204" pitchFamily="34" charset="0"/>
              </a:rPr>
              <a:t>Зачем учитывать газ?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54145" y="3003631"/>
            <a:ext cx="659091" cy="659091"/>
          </a:xfrm>
          <a:prstGeom prst="rect">
            <a:avLst/>
          </a:prstGeom>
        </p:spPr>
      </p:pic>
      <p:sp>
        <p:nvSpPr>
          <p:cNvPr id="17" name="Текст 2">
            <a:extLst>
              <a:ext uri="{FF2B5EF4-FFF2-40B4-BE49-F238E27FC236}">
                <a16:creationId xmlns:a16="http://schemas.microsoft.com/office/drawing/2014/main" id="{48F9401A-FB70-480F-304E-CB4A93C8172C}"/>
              </a:ext>
            </a:extLst>
          </p:cNvPr>
          <p:cNvSpPr txBox="1">
            <a:spLocks/>
          </p:cNvSpPr>
          <p:nvPr/>
        </p:nvSpPr>
        <p:spPr>
          <a:xfrm>
            <a:off x="1996401" y="4055912"/>
            <a:ext cx="9732647" cy="464430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Контроль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за рациональной и эффективной добычей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газа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48F9401A-FB70-480F-304E-CB4A93C8172C}"/>
              </a:ext>
            </a:extLst>
          </p:cNvPr>
          <p:cNvSpPr txBox="1">
            <a:spLocks/>
          </p:cNvSpPr>
          <p:nvPr/>
        </p:nvSpPr>
        <p:spPr>
          <a:xfrm>
            <a:off x="1996401" y="4911589"/>
            <a:ext cx="9732647" cy="393932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Контроль за разработкой и эксплуатацией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месторождения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48F9401A-FB70-480F-304E-CB4A93C8172C}"/>
              </a:ext>
            </a:extLst>
          </p:cNvPr>
          <p:cNvSpPr txBox="1">
            <a:spLocks/>
          </p:cNvSpPr>
          <p:nvPr/>
        </p:nvSpPr>
        <p:spPr>
          <a:xfrm>
            <a:off x="1996400" y="5664201"/>
            <a:ext cx="9732647" cy="659817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C24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C24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оценка мероприятий по совершенствованию и повышению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C24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эффективности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rgbClr val="000C24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C24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разработки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C24"/>
              </a:solidFill>
              <a:effectLst/>
              <a:uLnTx/>
              <a:uFillTx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54146" y="3891321"/>
            <a:ext cx="659091" cy="65909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54146" y="4779010"/>
            <a:ext cx="659091" cy="65909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98588" y="5666699"/>
            <a:ext cx="659091" cy="6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5043"/>
            <a:ext cx="12217108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37739" y="6165283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1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245289" y="45962"/>
            <a:ext cx="11830292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2114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dirty="0" smtClean="0">
                <a:latin typeface="Candara" panose="020E0502030303020204" pitchFamily="34" charset="0"/>
              </a:rPr>
              <a:t>ПОВЫШЕНИЯ ЭФФЕКТИВНОСТИ ЭКСПЛУАТАЦИИ УЭЦН С ПРИМЕНЕНИЕМ СТРУЙНЫХ ЭЖЕКТОРОВ</a:t>
            </a:r>
            <a:endParaRPr kumimoji="0" lang="ru-RU" sz="2400" b="1" i="0" u="none" strike="noStrike" kern="1200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743076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-9339" y="1075996"/>
            <a:ext cx="3301584" cy="4674314"/>
            <a:chOff x="1444306" y="254782"/>
            <a:chExt cx="4296187" cy="6082451"/>
          </a:xfrm>
        </p:grpSpPr>
        <p:sp>
          <p:nvSpPr>
            <p:cNvPr id="11" name="Дуга 10"/>
            <p:cNvSpPr/>
            <p:nvPr/>
          </p:nvSpPr>
          <p:spPr>
            <a:xfrm rot="11000863">
              <a:off x="2767801" y="5361362"/>
              <a:ext cx="703513" cy="89767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/>
            <p:cNvSpPr/>
            <p:nvPr/>
          </p:nvSpPr>
          <p:spPr>
            <a:xfrm rot="6198445">
              <a:off x="2849080" y="4924617"/>
              <a:ext cx="703513" cy="1972610"/>
            </a:xfrm>
            <a:prstGeom prst="arc">
              <a:avLst>
                <a:gd name="adj1" fmla="val 16819621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/>
            <p:cNvSpPr/>
            <p:nvPr/>
          </p:nvSpPr>
          <p:spPr>
            <a:xfrm rot="3497211">
              <a:off x="3482663" y="5663707"/>
              <a:ext cx="703513" cy="64353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2794000" y="5812741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200836" y="5985476"/>
              <a:ext cx="5238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720374" y="1877568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3214842" y="1877568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3036570" y="564642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 rot="10800000">
              <a:off x="3580971" y="564642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>
            <a:xfrm>
              <a:off x="3345180" y="4008120"/>
              <a:ext cx="235790" cy="14825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345180" y="5055870"/>
              <a:ext cx="235790" cy="876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3365500" y="4839114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473921" y="4839114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3345180" y="4798938"/>
              <a:ext cx="235790" cy="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Полилиния 24"/>
            <p:cNvSpPr/>
            <p:nvPr/>
          </p:nvSpPr>
          <p:spPr>
            <a:xfrm>
              <a:off x="2635036" y="2087880"/>
              <a:ext cx="294700" cy="3345180"/>
            </a:xfrm>
            <a:custGeom>
              <a:avLst/>
              <a:gdLst>
                <a:gd name="connsiteX0" fmla="*/ 146264 w 294700"/>
                <a:gd name="connsiteY0" fmla="*/ 0 h 3345180"/>
                <a:gd name="connsiteX1" fmla="*/ 176744 w 294700"/>
                <a:gd name="connsiteY1" fmla="*/ 525780 h 3345180"/>
                <a:gd name="connsiteX2" fmla="*/ 1484 w 294700"/>
                <a:gd name="connsiteY2" fmla="*/ 1440180 h 3345180"/>
                <a:gd name="connsiteX3" fmla="*/ 291044 w 294700"/>
                <a:gd name="connsiteY3" fmla="*/ 2880360 h 3345180"/>
                <a:gd name="connsiteX4" fmla="*/ 161504 w 294700"/>
                <a:gd name="connsiteY4" fmla="*/ 3345180 h 334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00" h="3345180">
                  <a:moveTo>
                    <a:pt x="146264" y="0"/>
                  </a:moveTo>
                  <a:cubicBezTo>
                    <a:pt x="173569" y="142875"/>
                    <a:pt x="200874" y="285750"/>
                    <a:pt x="176744" y="525780"/>
                  </a:cubicBezTo>
                  <a:cubicBezTo>
                    <a:pt x="152614" y="765810"/>
                    <a:pt x="-17566" y="1047750"/>
                    <a:pt x="1484" y="1440180"/>
                  </a:cubicBezTo>
                  <a:cubicBezTo>
                    <a:pt x="20534" y="1832610"/>
                    <a:pt x="264374" y="2562860"/>
                    <a:pt x="291044" y="2880360"/>
                  </a:cubicBezTo>
                  <a:cubicBezTo>
                    <a:pt x="317714" y="3197860"/>
                    <a:pt x="190714" y="3276600"/>
                    <a:pt x="161504" y="334518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4022947" y="2103120"/>
              <a:ext cx="265786" cy="3352800"/>
            </a:xfrm>
            <a:custGeom>
              <a:avLst/>
              <a:gdLst>
                <a:gd name="connsiteX0" fmla="*/ 160433 w 265786"/>
                <a:gd name="connsiteY0" fmla="*/ 0 h 3352800"/>
                <a:gd name="connsiteX1" fmla="*/ 259493 w 265786"/>
                <a:gd name="connsiteY1" fmla="*/ 891540 h 3352800"/>
                <a:gd name="connsiteX2" fmla="*/ 413 w 265786"/>
                <a:gd name="connsiteY2" fmla="*/ 1828800 h 3352800"/>
                <a:gd name="connsiteX3" fmla="*/ 198533 w 265786"/>
                <a:gd name="connsiteY3" fmla="*/ 2667000 h 3352800"/>
                <a:gd name="connsiteX4" fmla="*/ 168053 w 265786"/>
                <a:gd name="connsiteY4" fmla="*/ 335280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786" h="3352800">
                  <a:moveTo>
                    <a:pt x="160433" y="0"/>
                  </a:moveTo>
                  <a:cubicBezTo>
                    <a:pt x="223298" y="293370"/>
                    <a:pt x="286163" y="586740"/>
                    <a:pt x="259493" y="891540"/>
                  </a:cubicBezTo>
                  <a:cubicBezTo>
                    <a:pt x="232823" y="1196340"/>
                    <a:pt x="10573" y="1532890"/>
                    <a:pt x="413" y="1828800"/>
                  </a:cubicBezTo>
                  <a:cubicBezTo>
                    <a:pt x="-9747" y="2124710"/>
                    <a:pt x="170593" y="2413000"/>
                    <a:pt x="198533" y="2667000"/>
                  </a:cubicBezTo>
                  <a:cubicBezTo>
                    <a:pt x="226473" y="2921000"/>
                    <a:pt x="160433" y="3243580"/>
                    <a:pt x="168053" y="335280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782386" y="545592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3747351" y="547116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794000" y="208788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3758555" y="2087880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3276600" y="34747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3276600" y="36220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214842" y="35509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232150" y="36982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3276600" y="37642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214842" y="38404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3276600" y="391160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31474" y="34747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3631474" y="36220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3569716" y="355092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3587024" y="369824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3631474" y="37642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3569716" y="384048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1474" y="3911600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V="1">
              <a:off x="3373285" y="1534160"/>
              <a:ext cx="11968" cy="24607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V="1">
              <a:off x="3544500" y="1545526"/>
              <a:ext cx="11968" cy="24607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3373285" y="1534160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3033362" y="1877568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3021341" y="1709928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3547665" y="1712976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3720374" y="1890776"/>
              <a:ext cx="17923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899609" y="1709928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3036611" y="1696720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3229793" y="3398520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3557997" y="3398520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Овал 56"/>
            <p:cNvSpPr/>
            <p:nvPr/>
          </p:nvSpPr>
          <p:spPr>
            <a:xfrm>
              <a:off x="3292814" y="293874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3236761" y="302991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3293208" y="309849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3232150" y="315464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3289007" y="321917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236761" y="3283701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3300813" y="3327122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3627081" y="293503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3571028" y="302620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3627475" y="309478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3566417" y="315093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3623274" y="321546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571028" y="3279991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3635080" y="3323412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1" name="Прямая со стрелкой 70"/>
            <p:cNvCxnSpPr/>
            <p:nvPr/>
          </p:nvCxnSpPr>
          <p:spPr>
            <a:xfrm flipV="1">
              <a:off x="3473921" y="3169107"/>
              <a:ext cx="0" cy="45293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Прямая со стрелкой 71"/>
            <p:cNvCxnSpPr/>
            <p:nvPr/>
          </p:nvCxnSpPr>
          <p:spPr>
            <a:xfrm flipV="1">
              <a:off x="3473921" y="1890777"/>
              <a:ext cx="0" cy="20472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Прямая со стрелкой 72"/>
            <p:cNvCxnSpPr/>
            <p:nvPr/>
          </p:nvCxnSpPr>
          <p:spPr>
            <a:xfrm flipV="1">
              <a:off x="3631474" y="1883157"/>
              <a:ext cx="0" cy="204723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4" name="Группа 73"/>
            <p:cNvGrpSpPr/>
            <p:nvPr/>
          </p:nvGrpSpPr>
          <p:grpSpPr>
            <a:xfrm rot="5400000">
              <a:off x="2863762" y="1713770"/>
              <a:ext cx="168969" cy="158634"/>
              <a:chOff x="2141098" y="1556797"/>
              <a:chExt cx="121012" cy="203296"/>
            </a:xfrm>
          </p:grpSpPr>
          <p:sp>
            <p:nvSpPr>
              <p:cNvPr id="127" name="Равнобедренный треугольник 126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Равнобедренный треугольник 127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5" name="Группа 74"/>
            <p:cNvGrpSpPr/>
            <p:nvPr/>
          </p:nvGrpSpPr>
          <p:grpSpPr>
            <a:xfrm rot="5400000">
              <a:off x="3900592" y="1723166"/>
              <a:ext cx="168969" cy="152767"/>
              <a:chOff x="2141098" y="1556797"/>
              <a:chExt cx="121012" cy="203296"/>
            </a:xfrm>
          </p:grpSpPr>
          <p:sp>
            <p:nvSpPr>
              <p:cNvPr id="125" name="Равнобедренный треугольник 124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Равнобедренный треугольник 125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6" name="Группа 75"/>
            <p:cNvGrpSpPr/>
            <p:nvPr/>
          </p:nvGrpSpPr>
          <p:grpSpPr>
            <a:xfrm>
              <a:off x="3378261" y="1374789"/>
              <a:ext cx="168969" cy="152767"/>
              <a:chOff x="2141098" y="1556797"/>
              <a:chExt cx="121012" cy="203296"/>
            </a:xfrm>
          </p:grpSpPr>
          <p:sp>
            <p:nvSpPr>
              <p:cNvPr id="123" name="Равнобедренный треугольник 122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Равнобедренный треугольник 123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77" name="Прямая соединительная линия 76"/>
            <p:cNvCxnSpPr>
              <a:stCxn id="124" idx="4"/>
            </p:cNvCxnSpPr>
            <p:nvPr/>
          </p:nvCxnSpPr>
          <p:spPr>
            <a:xfrm flipV="1">
              <a:off x="3384724" y="853440"/>
              <a:ext cx="0" cy="52134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V="1">
              <a:off x="3556468" y="1203960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V="1">
              <a:off x="3556468" y="853440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0" name="Группа 79"/>
            <p:cNvGrpSpPr/>
            <p:nvPr/>
          </p:nvGrpSpPr>
          <p:grpSpPr>
            <a:xfrm>
              <a:off x="3384724" y="693078"/>
              <a:ext cx="168969" cy="152767"/>
              <a:chOff x="2141098" y="1556797"/>
              <a:chExt cx="121012" cy="203296"/>
            </a:xfrm>
          </p:grpSpPr>
          <p:sp>
            <p:nvSpPr>
              <p:cNvPr id="121" name="Равнобедренный треугольник 120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2" name="Равнобедренный треугольник 121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81" name="Прямая соединительная линия 80"/>
            <p:cNvCxnSpPr/>
            <p:nvPr/>
          </p:nvCxnSpPr>
          <p:spPr>
            <a:xfrm>
              <a:off x="3549316" y="1027460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3545226" y="1203960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3" name="Группа 82"/>
            <p:cNvGrpSpPr/>
            <p:nvPr/>
          </p:nvGrpSpPr>
          <p:grpSpPr>
            <a:xfrm rot="5400000">
              <a:off x="3891508" y="1042026"/>
              <a:ext cx="168969" cy="152767"/>
              <a:chOff x="2141098" y="1556797"/>
              <a:chExt cx="121012" cy="203296"/>
            </a:xfrm>
          </p:grpSpPr>
          <p:sp>
            <p:nvSpPr>
              <p:cNvPr id="119" name="Равнобедренный треугольник 118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Равнобедренный треугольник 119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84" name="Прямая соединительная линия 83"/>
            <p:cNvCxnSpPr/>
            <p:nvPr/>
          </p:nvCxnSpPr>
          <p:spPr>
            <a:xfrm>
              <a:off x="4052377" y="1024270"/>
              <a:ext cx="51962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4061461" y="1200241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 flipV="1">
              <a:off x="4572000" y="1024270"/>
              <a:ext cx="0" cy="68433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flipV="1">
              <a:off x="4407946" y="1196431"/>
              <a:ext cx="0" cy="5250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4069798" y="1715064"/>
              <a:ext cx="33814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4069798" y="1888409"/>
              <a:ext cx="117276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4572000" y="1715064"/>
              <a:ext cx="67056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Прямая со стрелкой 90"/>
            <p:cNvCxnSpPr/>
            <p:nvPr/>
          </p:nvCxnSpPr>
          <p:spPr>
            <a:xfrm>
              <a:off x="3537549" y="111411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2" name="Прямая со стрелкой 91"/>
            <p:cNvCxnSpPr/>
            <p:nvPr/>
          </p:nvCxnSpPr>
          <p:spPr>
            <a:xfrm>
              <a:off x="4155840" y="111411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3" name="Прямая со стрелкой 92"/>
            <p:cNvCxnSpPr/>
            <p:nvPr/>
          </p:nvCxnSpPr>
          <p:spPr>
            <a:xfrm>
              <a:off x="4662570" y="1838014"/>
              <a:ext cx="423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4" name="Прямая со стрелкой 93"/>
            <p:cNvCxnSpPr/>
            <p:nvPr/>
          </p:nvCxnSpPr>
          <p:spPr>
            <a:xfrm>
              <a:off x="4656179" y="1776540"/>
              <a:ext cx="430173" cy="0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5" name="Прямая со стрелкой 94"/>
            <p:cNvCxnSpPr/>
            <p:nvPr/>
          </p:nvCxnSpPr>
          <p:spPr>
            <a:xfrm>
              <a:off x="3043008" y="530733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/>
            <p:cNvCxnSpPr/>
            <p:nvPr/>
          </p:nvCxnSpPr>
          <p:spPr>
            <a:xfrm>
              <a:off x="3036570" y="496824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/>
            <p:cNvCxnSpPr/>
            <p:nvPr/>
          </p:nvCxnSpPr>
          <p:spPr>
            <a:xfrm>
              <a:off x="3036570" y="440817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Прямая со стрелкой 97"/>
            <p:cNvCxnSpPr/>
            <p:nvPr/>
          </p:nvCxnSpPr>
          <p:spPr>
            <a:xfrm>
              <a:off x="3043008" y="3176335"/>
              <a:ext cx="15430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1969687" y="2978704"/>
              <a:ext cx="107594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Пена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111556" y="4211139"/>
              <a:ext cx="1014387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ЭЦН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444306" y="4728116"/>
              <a:ext cx="1689295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Сепаратор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470016" y="5092422"/>
              <a:ext cx="1713726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Двигатель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103" name="Прямая соединительная линия 102"/>
            <p:cNvCxnSpPr/>
            <p:nvPr/>
          </p:nvCxnSpPr>
          <p:spPr>
            <a:xfrm flipV="1">
              <a:off x="4236608" y="1715065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V="1">
              <a:off x="4236608" y="1832413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V="1">
              <a:off x="4274708" y="1751163"/>
              <a:ext cx="0" cy="1038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4231471" y="1802781"/>
              <a:ext cx="43237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flipV="1">
              <a:off x="3775486" y="1640205"/>
              <a:ext cx="0" cy="7252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Овал 107"/>
            <p:cNvSpPr/>
            <p:nvPr/>
          </p:nvSpPr>
          <p:spPr>
            <a:xfrm>
              <a:off x="3617808" y="1329487"/>
              <a:ext cx="306782" cy="30678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9" name="Прямая со стрелкой 108"/>
            <p:cNvCxnSpPr/>
            <p:nvPr/>
          </p:nvCxnSpPr>
          <p:spPr>
            <a:xfrm flipV="1">
              <a:off x="3720373" y="1426845"/>
              <a:ext cx="125135" cy="12513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3883160" y="1267128"/>
              <a:ext cx="67398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ndara" panose="020E0502030303020204" pitchFamily="34" charset="0"/>
                </a:rPr>
                <a:t>4</a:t>
              </a:r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066505" y="1266201"/>
              <a:ext cx="67398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580970" y="254782"/>
              <a:ext cx="673988" cy="48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cxnSp>
          <p:nvCxnSpPr>
            <p:cNvPr id="113" name="Прямая соединительная линия 112"/>
            <p:cNvCxnSpPr/>
            <p:nvPr/>
          </p:nvCxnSpPr>
          <p:spPr>
            <a:xfrm flipV="1">
              <a:off x="3468704" y="610734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Овал 113"/>
            <p:cNvSpPr/>
            <p:nvPr/>
          </p:nvSpPr>
          <p:spPr>
            <a:xfrm>
              <a:off x="3311026" y="300016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5" name="Прямая со стрелкой 114"/>
            <p:cNvCxnSpPr/>
            <p:nvPr/>
          </p:nvCxnSpPr>
          <p:spPr>
            <a:xfrm flipV="1">
              <a:off x="3413591" y="397374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 flipV="1">
              <a:off x="4956386" y="1643253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Овал 116"/>
            <p:cNvSpPr/>
            <p:nvPr/>
          </p:nvSpPr>
          <p:spPr>
            <a:xfrm>
              <a:off x="4798708" y="1332535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8" name="Прямая со стрелкой 117"/>
            <p:cNvCxnSpPr/>
            <p:nvPr/>
          </p:nvCxnSpPr>
          <p:spPr>
            <a:xfrm flipV="1">
              <a:off x="4901273" y="1429893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Группа 128"/>
          <p:cNvGrpSpPr/>
          <p:nvPr/>
        </p:nvGrpSpPr>
        <p:grpSpPr>
          <a:xfrm>
            <a:off x="3113306" y="1075996"/>
            <a:ext cx="2768836" cy="4622326"/>
            <a:chOff x="6420457" y="191426"/>
            <a:chExt cx="3643470" cy="6082451"/>
          </a:xfrm>
        </p:grpSpPr>
        <p:sp>
          <p:nvSpPr>
            <p:cNvPr id="130" name="Дуга 129"/>
            <p:cNvSpPr/>
            <p:nvPr/>
          </p:nvSpPr>
          <p:spPr>
            <a:xfrm rot="11000863">
              <a:off x="6973726" y="5298006"/>
              <a:ext cx="703513" cy="89767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Дуга 130"/>
            <p:cNvSpPr/>
            <p:nvPr/>
          </p:nvSpPr>
          <p:spPr>
            <a:xfrm rot="6198445">
              <a:off x="7055005" y="4861261"/>
              <a:ext cx="703513" cy="1972610"/>
            </a:xfrm>
            <a:prstGeom prst="arc">
              <a:avLst>
                <a:gd name="adj1" fmla="val 16819621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Дуга 131"/>
            <p:cNvSpPr/>
            <p:nvPr/>
          </p:nvSpPr>
          <p:spPr>
            <a:xfrm rot="3497211">
              <a:off x="7688588" y="5600351"/>
              <a:ext cx="703513" cy="643539"/>
            </a:xfrm>
            <a:prstGeom prst="arc">
              <a:avLst>
                <a:gd name="adj1" fmla="val 16324063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3" name="Прямая соединительная линия 132"/>
            <p:cNvCxnSpPr/>
            <p:nvPr/>
          </p:nvCxnSpPr>
          <p:spPr>
            <a:xfrm>
              <a:off x="6999925" y="5749385"/>
              <a:ext cx="13106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/>
            <p:cNvCxnSpPr/>
            <p:nvPr/>
          </p:nvCxnSpPr>
          <p:spPr>
            <a:xfrm>
              <a:off x="7406761" y="5922120"/>
              <a:ext cx="5238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>
              <a:off x="7926299" y="1814212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7420767" y="1814212"/>
              <a:ext cx="0" cy="41079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 стрелкой 136"/>
            <p:cNvCxnSpPr/>
            <p:nvPr/>
          </p:nvCxnSpPr>
          <p:spPr>
            <a:xfrm>
              <a:off x="7248933" y="5489621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8" name="Прямая со стрелкой 137"/>
            <p:cNvCxnSpPr/>
            <p:nvPr/>
          </p:nvCxnSpPr>
          <p:spPr>
            <a:xfrm rot="10800000">
              <a:off x="7780475" y="5500123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39" name="Прямоугольник 138"/>
            <p:cNvSpPr/>
            <p:nvPr/>
          </p:nvSpPr>
          <p:spPr>
            <a:xfrm>
              <a:off x="7551105" y="3944764"/>
              <a:ext cx="235790" cy="14825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Прямоугольник 139"/>
            <p:cNvSpPr/>
            <p:nvPr/>
          </p:nvSpPr>
          <p:spPr>
            <a:xfrm>
              <a:off x="7551105" y="4992514"/>
              <a:ext cx="235790" cy="876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7571425" y="4775758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7679846" y="4775758"/>
              <a:ext cx="72793" cy="7279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3" name="Прямая соединительная линия 142"/>
            <p:cNvCxnSpPr/>
            <p:nvPr/>
          </p:nvCxnSpPr>
          <p:spPr>
            <a:xfrm>
              <a:off x="7551105" y="4735582"/>
              <a:ext cx="235790" cy="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4" name="Полилиния 143"/>
            <p:cNvSpPr/>
            <p:nvPr/>
          </p:nvSpPr>
          <p:spPr>
            <a:xfrm>
              <a:off x="6840961" y="2024524"/>
              <a:ext cx="294700" cy="3345180"/>
            </a:xfrm>
            <a:custGeom>
              <a:avLst/>
              <a:gdLst>
                <a:gd name="connsiteX0" fmla="*/ 146264 w 294700"/>
                <a:gd name="connsiteY0" fmla="*/ 0 h 3345180"/>
                <a:gd name="connsiteX1" fmla="*/ 176744 w 294700"/>
                <a:gd name="connsiteY1" fmla="*/ 525780 h 3345180"/>
                <a:gd name="connsiteX2" fmla="*/ 1484 w 294700"/>
                <a:gd name="connsiteY2" fmla="*/ 1440180 h 3345180"/>
                <a:gd name="connsiteX3" fmla="*/ 291044 w 294700"/>
                <a:gd name="connsiteY3" fmla="*/ 2880360 h 3345180"/>
                <a:gd name="connsiteX4" fmla="*/ 161504 w 294700"/>
                <a:gd name="connsiteY4" fmla="*/ 3345180 h 334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00" h="3345180">
                  <a:moveTo>
                    <a:pt x="146264" y="0"/>
                  </a:moveTo>
                  <a:cubicBezTo>
                    <a:pt x="173569" y="142875"/>
                    <a:pt x="200874" y="285750"/>
                    <a:pt x="176744" y="525780"/>
                  </a:cubicBezTo>
                  <a:cubicBezTo>
                    <a:pt x="152614" y="765810"/>
                    <a:pt x="-17566" y="1047750"/>
                    <a:pt x="1484" y="1440180"/>
                  </a:cubicBezTo>
                  <a:cubicBezTo>
                    <a:pt x="20534" y="1832610"/>
                    <a:pt x="264374" y="2562860"/>
                    <a:pt x="291044" y="2880360"/>
                  </a:cubicBezTo>
                  <a:cubicBezTo>
                    <a:pt x="317714" y="3197860"/>
                    <a:pt x="190714" y="3276600"/>
                    <a:pt x="161504" y="334518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Полилиния 144"/>
            <p:cNvSpPr/>
            <p:nvPr/>
          </p:nvSpPr>
          <p:spPr>
            <a:xfrm>
              <a:off x="8228872" y="2039764"/>
              <a:ext cx="265786" cy="3352800"/>
            </a:xfrm>
            <a:custGeom>
              <a:avLst/>
              <a:gdLst>
                <a:gd name="connsiteX0" fmla="*/ 160433 w 265786"/>
                <a:gd name="connsiteY0" fmla="*/ 0 h 3352800"/>
                <a:gd name="connsiteX1" fmla="*/ 259493 w 265786"/>
                <a:gd name="connsiteY1" fmla="*/ 891540 h 3352800"/>
                <a:gd name="connsiteX2" fmla="*/ 413 w 265786"/>
                <a:gd name="connsiteY2" fmla="*/ 1828800 h 3352800"/>
                <a:gd name="connsiteX3" fmla="*/ 198533 w 265786"/>
                <a:gd name="connsiteY3" fmla="*/ 2667000 h 3352800"/>
                <a:gd name="connsiteX4" fmla="*/ 168053 w 265786"/>
                <a:gd name="connsiteY4" fmla="*/ 335280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786" h="3352800">
                  <a:moveTo>
                    <a:pt x="160433" y="0"/>
                  </a:moveTo>
                  <a:cubicBezTo>
                    <a:pt x="223298" y="293370"/>
                    <a:pt x="286163" y="586740"/>
                    <a:pt x="259493" y="891540"/>
                  </a:cubicBezTo>
                  <a:cubicBezTo>
                    <a:pt x="232823" y="1196340"/>
                    <a:pt x="10573" y="1532890"/>
                    <a:pt x="413" y="1828800"/>
                  </a:cubicBezTo>
                  <a:cubicBezTo>
                    <a:pt x="-9747" y="2124710"/>
                    <a:pt x="170593" y="2413000"/>
                    <a:pt x="198533" y="2667000"/>
                  </a:cubicBezTo>
                  <a:cubicBezTo>
                    <a:pt x="226473" y="2921000"/>
                    <a:pt x="160433" y="3243580"/>
                    <a:pt x="168053" y="3352800"/>
                  </a:cubicBezTo>
                </a:path>
              </a:pathLst>
            </a:cu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6" name="Прямая соединительная линия 145"/>
            <p:cNvCxnSpPr/>
            <p:nvPr/>
          </p:nvCxnSpPr>
          <p:spPr>
            <a:xfrm>
              <a:off x="6988311" y="539256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/>
            <p:cNvCxnSpPr/>
            <p:nvPr/>
          </p:nvCxnSpPr>
          <p:spPr>
            <a:xfrm>
              <a:off x="7953276" y="540780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>
              <a:off x="6999925" y="202452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/>
            <p:cNvCxnSpPr/>
            <p:nvPr/>
          </p:nvCxnSpPr>
          <p:spPr>
            <a:xfrm>
              <a:off x="7964480" y="2024524"/>
              <a:ext cx="40848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>
              <a:off x="7482525" y="34113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/>
            <p:cNvCxnSpPr/>
            <p:nvPr/>
          </p:nvCxnSpPr>
          <p:spPr>
            <a:xfrm>
              <a:off x="7482525" y="35586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/>
            <p:cNvCxnSpPr/>
            <p:nvPr/>
          </p:nvCxnSpPr>
          <p:spPr>
            <a:xfrm>
              <a:off x="7420767" y="34875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>
              <a:off x="7438075" y="36348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>
              <a:off x="7482525" y="37009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>
              <a:off x="7420767" y="37771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>
              <a:off x="7482525" y="384824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>
              <a:off x="7837399" y="34113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>
              <a:off x="7837399" y="35586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/>
            <p:cNvCxnSpPr/>
            <p:nvPr/>
          </p:nvCxnSpPr>
          <p:spPr>
            <a:xfrm>
              <a:off x="7775641" y="348756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>
              <a:off x="7792949" y="363488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>
              <a:off x="7837399" y="37009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>
              <a:off x="7775641" y="377712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>
            <a:xfrm>
              <a:off x="7837399" y="3848244"/>
              <a:ext cx="88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>
            <a:xfrm flipV="1">
              <a:off x="7579210" y="2611945"/>
              <a:ext cx="6418" cy="131961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/>
            <p:cNvCxnSpPr/>
            <p:nvPr/>
          </p:nvCxnSpPr>
          <p:spPr>
            <a:xfrm flipV="1">
              <a:off x="7750425" y="2611945"/>
              <a:ext cx="6473" cy="133098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/>
            <p:cNvCxnSpPr/>
            <p:nvPr/>
          </p:nvCxnSpPr>
          <p:spPr>
            <a:xfrm>
              <a:off x="7579210" y="1470804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/>
            <p:cNvCxnSpPr/>
            <p:nvPr/>
          </p:nvCxnSpPr>
          <p:spPr>
            <a:xfrm>
              <a:off x="7239287" y="1814212"/>
              <a:ext cx="19643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/>
            <p:cNvCxnSpPr/>
            <p:nvPr/>
          </p:nvCxnSpPr>
          <p:spPr>
            <a:xfrm>
              <a:off x="7227266" y="1646572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/>
            <p:cNvCxnSpPr/>
            <p:nvPr/>
          </p:nvCxnSpPr>
          <p:spPr>
            <a:xfrm>
              <a:off x="7753590" y="1649620"/>
              <a:ext cx="3519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/>
            <p:cNvCxnSpPr/>
            <p:nvPr/>
          </p:nvCxnSpPr>
          <p:spPr>
            <a:xfrm>
              <a:off x="7926299" y="1827420"/>
              <a:ext cx="17923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/>
            <p:cNvCxnSpPr/>
            <p:nvPr/>
          </p:nvCxnSpPr>
          <p:spPr>
            <a:xfrm>
              <a:off x="8105534" y="1646572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>
            <a:xfrm>
              <a:off x="7242536" y="1633364"/>
              <a:ext cx="0" cy="1808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/>
            <p:cNvCxnSpPr/>
            <p:nvPr/>
          </p:nvCxnSpPr>
          <p:spPr>
            <a:xfrm>
              <a:off x="7435718" y="3335164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/>
            <p:cNvCxnSpPr/>
            <p:nvPr/>
          </p:nvCxnSpPr>
          <p:spPr>
            <a:xfrm>
              <a:off x="7763922" y="3335164"/>
              <a:ext cx="14349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5" name="Овал 174"/>
            <p:cNvSpPr/>
            <p:nvPr/>
          </p:nvSpPr>
          <p:spPr>
            <a:xfrm>
              <a:off x="7498739" y="2875390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Овал 175"/>
            <p:cNvSpPr/>
            <p:nvPr/>
          </p:nvSpPr>
          <p:spPr>
            <a:xfrm>
              <a:off x="7442686" y="296656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Овал 176"/>
            <p:cNvSpPr/>
            <p:nvPr/>
          </p:nvSpPr>
          <p:spPr>
            <a:xfrm>
              <a:off x="7499133" y="303514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Овал 177"/>
            <p:cNvSpPr/>
            <p:nvPr/>
          </p:nvSpPr>
          <p:spPr>
            <a:xfrm>
              <a:off x="7438075" y="309128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Овал 178"/>
            <p:cNvSpPr/>
            <p:nvPr/>
          </p:nvSpPr>
          <p:spPr>
            <a:xfrm>
              <a:off x="7494932" y="3155817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Овал 179"/>
            <p:cNvSpPr/>
            <p:nvPr/>
          </p:nvSpPr>
          <p:spPr>
            <a:xfrm>
              <a:off x="7442686" y="322034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Овал 180"/>
            <p:cNvSpPr/>
            <p:nvPr/>
          </p:nvSpPr>
          <p:spPr>
            <a:xfrm>
              <a:off x="7506738" y="326376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Овал 181"/>
            <p:cNvSpPr/>
            <p:nvPr/>
          </p:nvSpPr>
          <p:spPr>
            <a:xfrm>
              <a:off x="7833006" y="2871680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Овал 182"/>
            <p:cNvSpPr/>
            <p:nvPr/>
          </p:nvSpPr>
          <p:spPr>
            <a:xfrm>
              <a:off x="7776953" y="296285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Овал 183"/>
            <p:cNvSpPr/>
            <p:nvPr/>
          </p:nvSpPr>
          <p:spPr>
            <a:xfrm>
              <a:off x="7833400" y="3031433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Овал 184"/>
            <p:cNvSpPr/>
            <p:nvPr/>
          </p:nvSpPr>
          <p:spPr>
            <a:xfrm>
              <a:off x="7772342" y="3087579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Овал 185"/>
            <p:cNvSpPr/>
            <p:nvPr/>
          </p:nvSpPr>
          <p:spPr>
            <a:xfrm>
              <a:off x="7829199" y="3152107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Овал 186"/>
            <p:cNvSpPr/>
            <p:nvPr/>
          </p:nvSpPr>
          <p:spPr>
            <a:xfrm>
              <a:off x="7776953" y="3216635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Овал 187"/>
            <p:cNvSpPr/>
            <p:nvPr/>
          </p:nvSpPr>
          <p:spPr>
            <a:xfrm>
              <a:off x="7841005" y="3260056"/>
              <a:ext cx="68580" cy="685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89" name="Прямая со стрелкой 188"/>
            <p:cNvCxnSpPr/>
            <p:nvPr/>
          </p:nvCxnSpPr>
          <p:spPr>
            <a:xfrm flipV="1">
              <a:off x="7679846" y="3105751"/>
              <a:ext cx="0" cy="45293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0" name="Прямая со стрелкой 189"/>
            <p:cNvCxnSpPr/>
            <p:nvPr/>
          </p:nvCxnSpPr>
          <p:spPr>
            <a:xfrm flipV="1">
              <a:off x="7619516" y="1827420"/>
              <a:ext cx="0" cy="20472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1" name="Прямая со стрелкой 190"/>
            <p:cNvCxnSpPr/>
            <p:nvPr/>
          </p:nvCxnSpPr>
          <p:spPr>
            <a:xfrm flipV="1">
              <a:off x="7702849" y="1827420"/>
              <a:ext cx="0" cy="204723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92" name="Группа 191"/>
            <p:cNvGrpSpPr/>
            <p:nvPr/>
          </p:nvGrpSpPr>
          <p:grpSpPr>
            <a:xfrm rot="5400000">
              <a:off x="7069687" y="1650414"/>
              <a:ext cx="168969" cy="158634"/>
              <a:chOff x="2141098" y="1556797"/>
              <a:chExt cx="121012" cy="203296"/>
            </a:xfrm>
          </p:grpSpPr>
          <p:sp>
            <p:nvSpPr>
              <p:cNvPr id="275" name="Равнобедренный треугольник 274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6" name="Равнобедренный треугольник 275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3" name="Группа 192"/>
            <p:cNvGrpSpPr/>
            <p:nvPr/>
          </p:nvGrpSpPr>
          <p:grpSpPr>
            <a:xfrm rot="5400000">
              <a:off x="8106517" y="1659810"/>
              <a:ext cx="168969" cy="152767"/>
              <a:chOff x="2141098" y="1556797"/>
              <a:chExt cx="121012" cy="203296"/>
            </a:xfrm>
          </p:grpSpPr>
          <p:sp>
            <p:nvSpPr>
              <p:cNvPr id="273" name="Равнобедренный треугольник 272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4" name="Равнобедренный треугольник 273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4" name="Группа 193"/>
            <p:cNvGrpSpPr/>
            <p:nvPr/>
          </p:nvGrpSpPr>
          <p:grpSpPr>
            <a:xfrm>
              <a:off x="7584186" y="1311433"/>
              <a:ext cx="168969" cy="152767"/>
              <a:chOff x="2141098" y="1556797"/>
              <a:chExt cx="121012" cy="203296"/>
            </a:xfrm>
          </p:grpSpPr>
          <p:sp>
            <p:nvSpPr>
              <p:cNvPr id="271" name="Равнобедренный треугольник 270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2" name="Равнобедренный треугольник 271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95" name="Прямая соединительная линия 194"/>
            <p:cNvCxnSpPr>
              <a:stCxn id="272" idx="4"/>
            </p:cNvCxnSpPr>
            <p:nvPr/>
          </p:nvCxnSpPr>
          <p:spPr>
            <a:xfrm flipV="1">
              <a:off x="7590649" y="790084"/>
              <a:ext cx="0" cy="52134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/>
            <p:cNvCxnSpPr/>
            <p:nvPr/>
          </p:nvCxnSpPr>
          <p:spPr>
            <a:xfrm flipV="1">
              <a:off x="7762393" y="1140604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Прямая соединительная линия 196"/>
            <p:cNvCxnSpPr/>
            <p:nvPr/>
          </p:nvCxnSpPr>
          <p:spPr>
            <a:xfrm flipV="1">
              <a:off x="7762393" y="790084"/>
              <a:ext cx="0" cy="170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98" name="Группа 197"/>
            <p:cNvGrpSpPr/>
            <p:nvPr/>
          </p:nvGrpSpPr>
          <p:grpSpPr>
            <a:xfrm>
              <a:off x="7590649" y="629722"/>
              <a:ext cx="168969" cy="152767"/>
              <a:chOff x="2141098" y="1556797"/>
              <a:chExt cx="121012" cy="203296"/>
            </a:xfrm>
          </p:grpSpPr>
          <p:sp>
            <p:nvSpPr>
              <p:cNvPr id="269" name="Равнобедренный треугольник 268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0" name="Равнобедренный треугольник 269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99" name="Прямая соединительная линия 198"/>
            <p:cNvCxnSpPr/>
            <p:nvPr/>
          </p:nvCxnSpPr>
          <p:spPr>
            <a:xfrm>
              <a:off x="7755241" y="964104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Прямая соединительная линия 199"/>
            <p:cNvCxnSpPr/>
            <p:nvPr/>
          </p:nvCxnSpPr>
          <p:spPr>
            <a:xfrm>
              <a:off x="7751151" y="1140604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01" name="Группа 200"/>
            <p:cNvGrpSpPr/>
            <p:nvPr/>
          </p:nvGrpSpPr>
          <p:grpSpPr>
            <a:xfrm rot="5400000">
              <a:off x="8097433" y="978670"/>
              <a:ext cx="168969" cy="152767"/>
              <a:chOff x="2141098" y="1556797"/>
              <a:chExt cx="121012" cy="203296"/>
            </a:xfrm>
          </p:grpSpPr>
          <p:sp>
            <p:nvSpPr>
              <p:cNvPr id="267" name="Равнобедренный треугольник 266"/>
              <p:cNvSpPr/>
              <p:nvPr/>
            </p:nvSpPr>
            <p:spPr>
              <a:xfrm>
                <a:off x="2141098" y="1659763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8" name="Равнобедренный треугольник 267"/>
              <p:cNvSpPr/>
              <p:nvPr/>
            </p:nvSpPr>
            <p:spPr>
              <a:xfrm rot="10800000">
                <a:off x="2145727" y="1556797"/>
                <a:ext cx="116383" cy="100330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02" name="Прямая соединительная линия 201"/>
            <p:cNvCxnSpPr/>
            <p:nvPr/>
          </p:nvCxnSpPr>
          <p:spPr>
            <a:xfrm>
              <a:off x="8258302" y="960914"/>
              <a:ext cx="51962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Прямая соединительная линия 202"/>
            <p:cNvCxnSpPr/>
            <p:nvPr/>
          </p:nvCxnSpPr>
          <p:spPr>
            <a:xfrm>
              <a:off x="8267386" y="1136885"/>
              <a:ext cx="3502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/>
            <p:cNvCxnSpPr/>
            <p:nvPr/>
          </p:nvCxnSpPr>
          <p:spPr>
            <a:xfrm flipV="1">
              <a:off x="8777925" y="960914"/>
              <a:ext cx="0" cy="68433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Прямая соединительная линия 204"/>
            <p:cNvCxnSpPr/>
            <p:nvPr/>
          </p:nvCxnSpPr>
          <p:spPr>
            <a:xfrm flipV="1">
              <a:off x="8613871" y="1133075"/>
              <a:ext cx="0" cy="5250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Прямая соединительная линия 205"/>
            <p:cNvCxnSpPr/>
            <p:nvPr/>
          </p:nvCxnSpPr>
          <p:spPr>
            <a:xfrm>
              <a:off x="8275723" y="1651708"/>
              <a:ext cx="33814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Прямая соединительная линия 206"/>
            <p:cNvCxnSpPr/>
            <p:nvPr/>
          </p:nvCxnSpPr>
          <p:spPr>
            <a:xfrm>
              <a:off x="8275723" y="1825053"/>
              <a:ext cx="117276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Прямая соединительная линия 207"/>
            <p:cNvCxnSpPr/>
            <p:nvPr/>
          </p:nvCxnSpPr>
          <p:spPr>
            <a:xfrm>
              <a:off x="8777925" y="1651708"/>
              <a:ext cx="67056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Прямая со стрелкой 208"/>
            <p:cNvCxnSpPr/>
            <p:nvPr/>
          </p:nvCxnSpPr>
          <p:spPr>
            <a:xfrm>
              <a:off x="7743474" y="1050758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0" name="Прямая со стрелкой 209"/>
            <p:cNvCxnSpPr/>
            <p:nvPr/>
          </p:nvCxnSpPr>
          <p:spPr>
            <a:xfrm>
              <a:off x="8361765" y="1050758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1" name="Прямая со стрелкой 210"/>
            <p:cNvCxnSpPr/>
            <p:nvPr/>
          </p:nvCxnSpPr>
          <p:spPr>
            <a:xfrm>
              <a:off x="8868495" y="1774658"/>
              <a:ext cx="423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2" name="Прямая со стрелкой 211"/>
            <p:cNvCxnSpPr/>
            <p:nvPr/>
          </p:nvCxnSpPr>
          <p:spPr>
            <a:xfrm>
              <a:off x="8862104" y="1713184"/>
              <a:ext cx="430173" cy="0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5" name="Прямая со стрелкой 214"/>
            <p:cNvCxnSpPr/>
            <p:nvPr/>
          </p:nvCxnSpPr>
          <p:spPr>
            <a:xfrm rot="10800000">
              <a:off x="7934780" y="522111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6" name="Прямая со стрелкой 215"/>
            <p:cNvCxnSpPr/>
            <p:nvPr/>
          </p:nvCxnSpPr>
          <p:spPr>
            <a:xfrm rot="10800000">
              <a:off x="7928342" y="488202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7" name="Прямая со стрелкой 216"/>
            <p:cNvCxnSpPr/>
            <p:nvPr/>
          </p:nvCxnSpPr>
          <p:spPr>
            <a:xfrm rot="10800000">
              <a:off x="7928342" y="4321954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8" name="TextBox 217"/>
            <p:cNvSpPr txBox="1"/>
            <p:nvPr/>
          </p:nvSpPr>
          <p:spPr>
            <a:xfrm>
              <a:off x="8177822" y="4113768"/>
              <a:ext cx="876414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ЭЦН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8182382" y="4673372"/>
              <a:ext cx="1688860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Сепаратор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8220604" y="5011396"/>
              <a:ext cx="1642672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Двигатель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221" name="Прямая соединительная линия 220"/>
            <p:cNvCxnSpPr/>
            <p:nvPr/>
          </p:nvCxnSpPr>
          <p:spPr>
            <a:xfrm flipV="1">
              <a:off x="8442533" y="1651709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Прямая соединительная линия 221"/>
            <p:cNvCxnSpPr/>
            <p:nvPr/>
          </p:nvCxnSpPr>
          <p:spPr>
            <a:xfrm flipV="1">
              <a:off x="8442533" y="1769057"/>
              <a:ext cx="0" cy="451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Прямая соединительная линия 222"/>
            <p:cNvCxnSpPr/>
            <p:nvPr/>
          </p:nvCxnSpPr>
          <p:spPr>
            <a:xfrm flipV="1">
              <a:off x="8480633" y="1687807"/>
              <a:ext cx="0" cy="1038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Прямая соединительная линия 223"/>
            <p:cNvCxnSpPr/>
            <p:nvPr/>
          </p:nvCxnSpPr>
          <p:spPr>
            <a:xfrm>
              <a:off x="8437396" y="1739425"/>
              <a:ext cx="43237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5" name="Прямая соединительная линия 224"/>
            <p:cNvCxnSpPr/>
            <p:nvPr/>
          </p:nvCxnSpPr>
          <p:spPr>
            <a:xfrm flipV="1">
              <a:off x="7981411" y="1576849"/>
              <a:ext cx="0" cy="7252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6" name="Овал 225"/>
            <p:cNvSpPr/>
            <p:nvPr/>
          </p:nvSpPr>
          <p:spPr>
            <a:xfrm>
              <a:off x="7823733" y="1266131"/>
              <a:ext cx="306782" cy="306782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27" name="Прямая со стрелкой 226"/>
            <p:cNvCxnSpPr/>
            <p:nvPr/>
          </p:nvCxnSpPr>
          <p:spPr>
            <a:xfrm rot="-5400000" flipV="1">
              <a:off x="7919786" y="1353259"/>
              <a:ext cx="125135" cy="125135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/>
            <p:cNvSpPr txBox="1"/>
            <p:nvPr/>
          </p:nvSpPr>
          <p:spPr>
            <a:xfrm>
              <a:off x="8089085" y="1203773"/>
              <a:ext cx="573688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accent5"/>
                  </a:solidFill>
                  <a:latin typeface="Candara" panose="020E0502030303020204" pitchFamily="34" charset="0"/>
                </a:rPr>
                <a:t>1</a:t>
              </a:r>
              <a:r>
                <a:rPr lang="ru-RU" dirty="0" smtClean="0">
                  <a:solidFill>
                    <a:schemeClr val="accent5"/>
                  </a:solidFill>
                  <a:latin typeface="Candara" panose="020E0502030303020204" pitchFamily="34" charset="0"/>
                </a:rPr>
                <a:t>0</a:t>
              </a:r>
              <a:endParaRPr lang="ru-RU" dirty="0">
                <a:solidFill>
                  <a:schemeClr val="accent5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9272430" y="1202844"/>
              <a:ext cx="573688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7786894" y="191426"/>
              <a:ext cx="573688" cy="48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Candara" panose="020E0502030303020204" pitchFamily="34" charset="0"/>
                </a:rPr>
                <a:t>30</a:t>
              </a:r>
              <a:endParaRPr lang="ru-RU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cxnSp>
          <p:nvCxnSpPr>
            <p:cNvPr id="231" name="Прямая соединительная линия 230"/>
            <p:cNvCxnSpPr/>
            <p:nvPr/>
          </p:nvCxnSpPr>
          <p:spPr>
            <a:xfrm flipV="1">
              <a:off x="7674629" y="547378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2" name="Овал 231"/>
            <p:cNvSpPr/>
            <p:nvPr/>
          </p:nvSpPr>
          <p:spPr>
            <a:xfrm>
              <a:off x="7516951" y="236660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3" name="Прямая со стрелкой 232"/>
            <p:cNvCxnSpPr/>
            <p:nvPr/>
          </p:nvCxnSpPr>
          <p:spPr>
            <a:xfrm flipV="1">
              <a:off x="7619516" y="334018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Прямая соединительная линия 233"/>
            <p:cNvCxnSpPr/>
            <p:nvPr/>
          </p:nvCxnSpPr>
          <p:spPr>
            <a:xfrm flipV="1">
              <a:off x="9162311" y="1579897"/>
              <a:ext cx="0" cy="725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5" name="Овал 234"/>
            <p:cNvSpPr/>
            <p:nvPr/>
          </p:nvSpPr>
          <p:spPr>
            <a:xfrm>
              <a:off x="9004633" y="1269179"/>
              <a:ext cx="306782" cy="30678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6" name="Прямая со стрелкой 235"/>
            <p:cNvCxnSpPr/>
            <p:nvPr/>
          </p:nvCxnSpPr>
          <p:spPr>
            <a:xfrm flipV="1">
              <a:off x="9107198" y="1366537"/>
              <a:ext cx="125135" cy="1251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Прямая со стрелкой 236"/>
            <p:cNvCxnSpPr/>
            <p:nvPr/>
          </p:nvCxnSpPr>
          <p:spPr>
            <a:xfrm>
              <a:off x="7248933" y="5582475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8" name="Прямая со стрелкой 237"/>
            <p:cNvCxnSpPr/>
            <p:nvPr/>
          </p:nvCxnSpPr>
          <p:spPr>
            <a:xfrm>
              <a:off x="7249595" y="5664292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9" name="Прямая со стрелкой 238"/>
            <p:cNvCxnSpPr/>
            <p:nvPr/>
          </p:nvCxnSpPr>
          <p:spPr>
            <a:xfrm rot="10800000">
              <a:off x="7780475" y="5582475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0" name="Прямая со стрелкой 239"/>
            <p:cNvCxnSpPr/>
            <p:nvPr/>
          </p:nvCxnSpPr>
          <p:spPr>
            <a:xfrm rot="10800000">
              <a:off x="7786895" y="5665117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41" name="Прямоугольник 240"/>
            <p:cNvSpPr/>
            <p:nvPr/>
          </p:nvSpPr>
          <p:spPr>
            <a:xfrm>
              <a:off x="7577169" y="2571980"/>
              <a:ext cx="186345" cy="65391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2" name="Прямоугольник 241"/>
            <p:cNvSpPr/>
            <p:nvPr/>
          </p:nvSpPr>
          <p:spPr>
            <a:xfrm>
              <a:off x="7577132" y="2312234"/>
              <a:ext cx="186345" cy="259746"/>
            </a:xfrm>
            <a:prstGeom prst="rect">
              <a:avLst/>
            </a:prstGeom>
            <a:noFill/>
            <a:ln w="19050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43" name="Прямая соединительная линия 242"/>
            <p:cNvCxnSpPr>
              <a:endCxn id="271" idx="2"/>
            </p:cNvCxnSpPr>
            <p:nvPr/>
          </p:nvCxnSpPr>
          <p:spPr>
            <a:xfrm flipV="1">
              <a:off x="7580257" y="1464200"/>
              <a:ext cx="3929" cy="86490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4" name="Прямая соединительная линия 243"/>
            <p:cNvCxnSpPr/>
            <p:nvPr/>
          </p:nvCxnSpPr>
          <p:spPr>
            <a:xfrm flipV="1">
              <a:off x="7759602" y="1460238"/>
              <a:ext cx="3929" cy="86490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5" name="Овал 244"/>
            <p:cNvSpPr/>
            <p:nvPr/>
          </p:nvSpPr>
          <p:spPr>
            <a:xfrm>
              <a:off x="7494605" y="1963161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6" name="Овал 245"/>
            <p:cNvSpPr/>
            <p:nvPr/>
          </p:nvSpPr>
          <p:spPr>
            <a:xfrm>
              <a:off x="7438552" y="205433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Овал 246"/>
            <p:cNvSpPr/>
            <p:nvPr/>
          </p:nvSpPr>
          <p:spPr>
            <a:xfrm>
              <a:off x="7494999" y="212291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8" name="Овал 247"/>
            <p:cNvSpPr/>
            <p:nvPr/>
          </p:nvSpPr>
          <p:spPr>
            <a:xfrm>
              <a:off x="7433941" y="2179060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9" name="Овал 248"/>
            <p:cNvSpPr/>
            <p:nvPr/>
          </p:nvSpPr>
          <p:spPr>
            <a:xfrm>
              <a:off x="7490798" y="2243588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0" name="Овал 249"/>
            <p:cNvSpPr/>
            <p:nvPr/>
          </p:nvSpPr>
          <p:spPr>
            <a:xfrm>
              <a:off x="7438552" y="2308116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1" name="Овал 250"/>
            <p:cNvSpPr/>
            <p:nvPr/>
          </p:nvSpPr>
          <p:spPr>
            <a:xfrm>
              <a:off x="7502604" y="2351537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2" name="Овал 251"/>
            <p:cNvSpPr/>
            <p:nvPr/>
          </p:nvSpPr>
          <p:spPr>
            <a:xfrm>
              <a:off x="7828872" y="1959451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3" name="Овал 252"/>
            <p:cNvSpPr/>
            <p:nvPr/>
          </p:nvSpPr>
          <p:spPr>
            <a:xfrm>
              <a:off x="7772819" y="205062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4" name="Овал 253"/>
            <p:cNvSpPr/>
            <p:nvPr/>
          </p:nvSpPr>
          <p:spPr>
            <a:xfrm>
              <a:off x="7829266" y="2119204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5" name="Овал 254"/>
            <p:cNvSpPr/>
            <p:nvPr/>
          </p:nvSpPr>
          <p:spPr>
            <a:xfrm>
              <a:off x="7768208" y="2175350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6" name="Овал 255"/>
            <p:cNvSpPr/>
            <p:nvPr/>
          </p:nvSpPr>
          <p:spPr>
            <a:xfrm>
              <a:off x="7825065" y="2239878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7" name="Овал 256"/>
            <p:cNvSpPr/>
            <p:nvPr/>
          </p:nvSpPr>
          <p:spPr>
            <a:xfrm>
              <a:off x="7772819" y="2304406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8" name="Овал 257"/>
            <p:cNvSpPr/>
            <p:nvPr/>
          </p:nvSpPr>
          <p:spPr>
            <a:xfrm>
              <a:off x="7836871" y="2347827"/>
              <a:ext cx="68580" cy="68580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9" name="Прямая со стрелкой 258"/>
            <p:cNvCxnSpPr/>
            <p:nvPr/>
          </p:nvCxnSpPr>
          <p:spPr>
            <a:xfrm rot="10800000">
              <a:off x="7979393" y="2490250"/>
              <a:ext cx="3086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0" name="TextBox 259"/>
            <p:cNvSpPr txBox="1"/>
            <p:nvPr/>
          </p:nvSpPr>
          <p:spPr>
            <a:xfrm>
              <a:off x="8258447" y="2097332"/>
              <a:ext cx="1805480" cy="850497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Candara" panose="020E0502030303020204" pitchFamily="34" charset="0"/>
                </a:rPr>
                <a:t>Струйный насос</a:t>
              </a:r>
              <a:endParaRPr lang="ru-RU" dirty="0">
                <a:latin typeface="Candara" panose="020E0502030303020204" pitchFamily="34" charset="0"/>
              </a:endParaRPr>
            </a:p>
          </p:txBody>
        </p:sp>
        <p:cxnSp>
          <p:nvCxnSpPr>
            <p:cNvPr id="263" name="Прямая соединительная линия 262"/>
            <p:cNvCxnSpPr/>
            <p:nvPr/>
          </p:nvCxnSpPr>
          <p:spPr>
            <a:xfrm>
              <a:off x="7423973" y="2417821"/>
              <a:ext cx="14349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/>
            <p:cNvCxnSpPr/>
            <p:nvPr/>
          </p:nvCxnSpPr>
          <p:spPr>
            <a:xfrm>
              <a:off x="7763477" y="2416407"/>
              <a:ext cx="14349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/>
          <p:cNvSpPr/>
          <p:nvPr/>
        </p:nvSpPr>
        <p:spPr>
          <a:xfrm>
            <a:off x="271697" y="711418"/>
            <a:ext cx="58929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>
                <a:latin typeface="Candara" panose="020E0502030303020204" pitchFamily="34" charset="0"/>
              </a:rPr>
              <a:t>Погружная насосно-</a:t>
            </a:r>
            <a:r>
              <a:rPr lang="ru-RU" sz="2000" b="1" u="sng" dirty="0" err="1">
                <a:latin typeface="Candara" panose="020E0502030303020204" pitchFamily="34" charset="0"/>
              </a:rPr>
              <a:t>эжекторная</a:t>
            </a:r>
            <a:r>
              <a:rPr lang="ru-RU" sz="2000" b="1" u="sng" dirty="0">
                <a:latin typeface="Candara" panose="020E0502030303020204" pitchFamily="34" charset="0"/>
              </a:rPr>
              <a:t> система «Тандем»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88949" y="1243580"/>
            <a:ext cx="57735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Снижение противодавления на продуктивный пласт в работающей скважине, что позволяет увеличить добычу нефти из скважин, находящихся на удалении от пункта сбора скважинной продукции.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77" name="Прямоугольник 276"/>
          <p:cNvSpPr/>
          <p:nvPr/>
        </p:nvSpPr>
        <p:spPr>
          <a:xfrm>
            <a:off x="1962003" y="6013656"/>
            <a:ext cx="1727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ndara" panose="020E0502030303020204" pitchFamily="34" charset="0"/>
              </a:rPr>
              <a:t>Патент 2295631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8402389" y="943398"/>
            <a:ext cx="1335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Для чего?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8603557" y="3065316"/>
            <a:ext cx="1335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Candara" panose="020E0502030303020204" pitchFamily="34" charset="0"/>
              </a:rPr>
              <a:t>Задачи</a:t>
            </a:r>
            <a:endParaRPr lang="ru-RU" sz="2000" b="1" u="sng" dirty="0">
              <a:latin typeface="Candara" panose="020E0502030303020204" pitchFamily="34" charset="0"/>
            </a:endParaRPr>
          </a:p>
        </p:txBody>
      </p:sp>
      <p:sp>
        <p:nvSpPr>
          <p:cNvPr id="280" name="Прямоугольник 279"/>
          <p:cNvSpPr/>
          <p:nvPr/>
        </p:nvSpPr>
        <p:spPr>
          <a:xfrm>
            <a:off x="6380310" y="3526821"/>
            <a:ext cx="5773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Одновременно-раздельная эксплуатация (ОРЭ)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81" name="Прямоугольник 280"/>
          <p:cNvSpPr/>
          <p:nvPr/>
        </p:nvSpPr>
        <p:spPr>
          <a:xfrm>
            <a:off x="6384279" y="4207637"/>
            <a:ext cx="5773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Нефтяные залежи с большим газовым фактором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82" name="Прямоугольник 281"/>
          <p:cNvSpPr/>
          <p:nvPr/>
        </p:nvSpPr>
        <p:spPr>
          <a:xfrm>
            <a:off x="6060940" y="5283460"/>
            <a:ext cx="5768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Апробирована </a:t>
            </a:r>
            <a:r>
              <a:rPr lang="ru-RU" sz="2000" dirty="0">
                <a:latin typeface="Candara" panose="020E0502030303020204" pitchFamily="34" charset="0"/>
              </a:rPr>
              <a:t>более чем в </a:t>
            </a:r>
            <a:r>
              <a:rPr lang="ru-RU" sz="2800" dirty="0">
                <a:solidFill>
                  <a:srgbClr val="70AD47"/>
                </a:solidFill>
                <a:latin typeface="Candara" panose="020E0502030303020204" pitchFamily="34" charset="0"/>
              </a:rPr>
              <a:t>10000</a:t>
            </a:r>
            <a:r>
              <a:rPr lang="ru-RU" sz="2000" dirty="0">
                <a:latin typeface="Candara" panose="020E0502030303020204" pitchFamily="34" charset="0"/>
              </a:rPr>
              <a:t> скважинах в период с 1985 по настоящее время.</a:t>
            </a:r>
          </a:p>
        </p:txBody>
      </p:sp>
      <p:pic>
        <p:nvPicPr>
          <p:cNvPr id="283" name="Рисунок 2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924" y="3268787"/>
            <a:ext cx="690209" cy="690209"/>
          </a:xfrm>
          <a:prstGeom prst="rect">
            <a:avLst/>
          </a:prstGeom>
        </p:spPr>
      </p:pic>
      <p:pic>
        <p:nvPicPr>
          <p:cNvPr id="284" name="Рисунок 2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623" y="4071861"/>
            <a:ext cx="663170" cy="66317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795" y="5217384"/>
            <a:ext cx="885479" cy="885479"/>
          </a:xfrm>
          <a:prstGeom prst="rect">
            <a:avLst/>
          </a:prstGeom>
        </p:spPr>
      </p:pic>
      <p:cxnSp>
        <p:nvCxnSpPr>
          <p:cNvPr id="287" name="Прямая соединительная линия 286"/>
          <p:cNvCxnSpPr/>
          <p:nvPr/>
        </p:nvCxnSpPr>
        <p:spPr>
          <a:xfrm>
            <a:off x="5600534" y="6102863"/>
            <a:ext cx="626199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39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59635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90244" y="6176686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54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ru-RU" sz="2400" b="1" kern="0" dirty="0" smtClean="0">
                <a:latin typeface="Candara" panose="020E0502030303020204" pitchFamily="34" charset="0"/>
                <a:cs typeface="Arial"/>
              </a:rPr>
              <a:t>УЧЕТ ДОБЫВАЕМОГО ГАЗА</a:t>
            </a:r>
            <a:endParaRPr lang="ru-RU" sz="2400" b="1" kern="0" dirty="0">
              <a:latin typeface="Candara" panose="020E0502030303020204" pitchFamily="34" charset="0"/>
              <a:cs typeface="Arial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27477" y="1076285"/>
            <a:ext cx="2835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Candara" panose="020E0502030303020204" pitchFamily="34" charset="0"/>
              </a:rPr>
              <a:t>Для чего нам учет газа ?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3353685" y="1000921"/>
            <a:ext cx="919745" cy="9197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16581" y="925536"/>
            <a:ext cx="3945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Использование эжектора в скважине позволяет добывать из двух эксплуатационных объектов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8305683" y="973494"/>
            <a:ext cx="919745" cy="919745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9393358" y="894014"/>
            <a:ext cx="24691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Отчет о добыче в ГКЗ по каждому объекту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FC1CF6-26D5-9104-39E9-906C1823DD34}"/>
              </a:ext>
            </a:extLst>
          </p:cNvPr>
          <p:cNvSpPr txBox="1"/>
          <p:nvPr/>
        </p:nvSpPr>
        <p:spPr>
          <a:xfrm>
            <a:off x="-160256" y="225947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Методы измерения расхода газа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3D60364-F295-739A-C302-26A18D6D8F0B}"/>
              </a:ext>
            </a:extLst>
          </p:cNvPr>
          <p:cNvGrpSpPr/>
          <p:nvPr/>
        </p:nvGrpSpPr>
        <p:grpSpPr>
          <a:xfrm>
            <a:off x="511257" y="2897251"/>
            <a:ext cx="10848974" cy="646331"/>
            <a:chOff x="671513" y="2464107"/>
            <a:chExt cx="10848974" cy="64633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719F10-3FD3-EC00-E2CF-FAE63133D58D}"/>
                </a:ext>
              </a:extLst>
            </p:cNvPr>
            <p:cNvSpPr txBox="1"/>
            <p:nvPr/>
          </p:nvSpPr>
          <p:spPr>
            <a:xfrm>
              <a:off x="671513" y="2602606"/>
              <a:ext cx="2808000" cy="369332"/>
            </a:xfrm>
            <a:prstGeom prst="rect">
              <a:avLst/>
            </a:prstGeom>
            <a:noFill/>
            <a:ln>
              <a:solidFill>
                <a:srgbClr val="70AD47"/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Турбинные расходомеры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0ED2F4-228C-5E94-D83B-DCF2CBFBC99C}"/>
                </a:ext>
              </a:extLst>
            </p:cNvPr>
            <p:cNvSpPr txBox="1"/>
            <p:nvPr/>
          </p:nvSpPr>
          <p:spPr>
            <a:xfrm>
              <a:off x="4332000" y="2464107"/>
              <a:ext cx="3168000" cy="646331"/>
            </a:xfrm>
            <a:prstGeom prst="rect">
              <a:avLst/>
            </a:prstGeom>
            <a:noFill/>
            <a:ln>
              <a:solidFill>
                <a:srgbClr val="70AD47"/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Ультразвуковые расходомеры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F296EEF-BA02-58EF-2D33-C6ED97B42F84}"/>
                </a:ext>
              </a:extLst>
            </p:cNvPr>
            <p:cNvSpPr txBox="1"/>
            <p:nvPr/>
          </p:nvSpPr>
          <p:spPr>
            <a:xfrm>
              <a:off x="8352487" y="2602606"/>
              <a:ext cx="3168000" cy="369332"/>
            </a:xfrm>
            <a:prstGeom prst="rect">
              <a:avLst/>
            </a:prstGeom>
            <a:noFill/>
            <a:ln>
              <a:solidFill>
                <a:srgbClr val="70AD47"/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Лазерные расходомеры</a:t>
              </a:r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DC71253-317F-9C8C-1E82-38227716C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920" y="3991267"/>
            <a:ext cx="2808000" cy="1770562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146BCF13-522B-148A-8DD1-223787C72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" t="19571" r="2976" b="20674"/>
          <a:stretch/>
        </p:blipFill>
        <p:spPr bwMode="auto">
          <a:xfrm>
            <a:off x="4111770" y="4000660"/>
            <a:ext cx="3269067" cy="207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A8AA79C-30EC-4B31-D455-908BE1C25F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8701" y="3994721"/>
            <a:ext cx="2423415" cy="20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10488443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КОМПАНИИ-ПРОИЗВОДИТЕЛИ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15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3074" name="Picture 2" descr="https://tmsearch.onlinepatent.ru/images/76f/76f773c1-cf47-4f18-85b8-703476d9871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50" y="2013899"/>
            <a:ext cx="2696315" cy="91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733" y="2014613"/>
            <a:ext cx="4222145" cy="8851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557" y="5322796"/>
            <a:ext cx="2896217" cy="1014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850" y="5660842"/>
            <a:ext cx="3623399" cy="5039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3589" y="5474469"/>
            <a:ext cx="3421282" cy="7107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26904" y="741285"/>
            <a:ext cx="3020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Candara" panose="020E0502030303020204" pitchFamily="34" charset="0"/>
              </a:rPr>
              <a:t>Отечественные</a:t>
            </a:r>
            <a:endParaRPr lang="ru-RU" sz="3200" b="1" dirty="0">
              <a:latin typeface="Candara" panose="020E05020303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713" y="1422223"/>
            <a:ext cx="2158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АЭРОГАЗ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26905" y="1422223"/>
            <a:ext cx="146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 b="1">
                <a:latin typeface="Candara" panose="020E0502030303020204" pitchFamily="34" charset="0"/>
              </a:defRPr>
            </a:lvl1pPr>
          </a:lstStyle>
          <a:p>
            <a:r>
              <a:rPr lang="ru-RU" b="0" dirty="0" smtClean="0"/>
              <a:t>ИМПУЛЬС+</a:t>
            </a:r>
            <a:endParaRPr lang="ru-RU" b="0" dirty="0"/>
          </a:p>
        </p:txBody>
      </p:sp>
      <p:sp>
        <p:nvSpPr>
          <p:cNvPr id="28" name="TextBox 27"/>
          <p:cNvSpPr txBox="1"/>
          <p:nvPr/>
        </p:nvSpPr>
        <p:spPr>
          <a:xfrm>
            <a:off x="9776235" y="1325520"/>
            <a:ext cx="800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 b="1">
                <a:latin typeface="Candara" panose="020E0502030303020204" pitchFamily="34" charset="0"/>
              </a:defRPr>
            </a:lvl1pPr>
          </a:lstStyle>
          <a:p>
            <a:r>
              <a:rPr lang="en-US" b="0" dirty="0" smtClean="0"/>
              <a:t>VDK</a:t>
            </a:r>
            <a:endParaRPr lang="ru-RU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4612763" y="3905219"/>
            <a:ext cx="2470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Candara" panose="020E0502030303020204" pitchFamily="34" charset="0"/>
              </a:rPr>
              <a:t>Зарубежные</a:t>
            </a:r>
            <a:endParaRPr lang="ru-RU" sz="3200" b="1" dirty="0">
              <a:latin typeface="Candara" panose="020E0502030303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7576" y="4598461"/>
            <a:ext cx="25887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latin typeface="Candara" panose="020E0502030303020204" pitchFamily="34" charset="0"/>
                <a:ea typeface="Calibri" panose="020F0502020204030204" pitchFamily="34" charset="0"/>
              </a:rPr>
              <a:t>Transvac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Candara" panose="020E0502030303020204" pitchFamily="34" charset="0"/>
                <a:ea typeface="Calibri" panose="020F0502020204030204" pitchFamily="34" charset="0"/>
              </a:rPr>
              <a:t>Systems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Candara" panose="020E0502030303020204" pitchFamily="34" charset="0"/>
                <a:ea typeface="Calibri" panose="020F0502020204030204" pitchFamily="34" charset="0"/>
              </a:rPr>
              <a:t>Ltd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 </a:t>
            </a:r>
            <a:endParaRPr lang="ru-RU" sz="2000" dirty="0" smtClean="0"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sz="2000" dirty="0" smtClean="0">
                <a:latin typeface="Candara" panose="020E0502030303020204" pitchFamily="34" charset="0"/>
                <a:ea typeface="Calibri" panose="020F0502020204030204" pitchFamily="34" charset="0"/>
              </a:rPr>
              <a:t>(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Великобритания)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59345" y="4598461"/>
            <a:ext cx="24824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latin typeface="Candara" panose="020E0502030303020204" pitchFamily="34" charset="0"/>
                <a:ea typeface="Calibri" panose="020F0502020204030204" pitchFamily="34" charset="0"/>
              </a:rPr>
              <a:t>Fox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Candara" panose="020E0502030303020204" pitchFamily="34" charset="0"/>
                <a:ea typeface="Calibri" panose="020F0502020204030204" pitchFamily="34" charset="0"/>
              </a:rPr>
              <a:t>Venturi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 </a:t>
            </a:r>
            <a:r>
              <a:rPr lang="ru-RU" sz="2000" dirty="0" err="1" smtClean="0">
                <a:latin typeface="Candara" panose="020E0502030303020204" pitchFamily="34" charset="0"/>
                <a:ea typeface="Calibri" panose="020F0502020204030204" pitchFamily="34" charset="0"/>
              </a:rPr>
              <a:t>Products</a:t>
            </a:r>
            <a:endParaRPr lang="ru-RU" sz="2000" dirty="0" smtClean="0"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sz="2000" dirty="0" smtClean="0">
                <a:latin typeface="Candara" panose="020E0502030303020204" pitchFamily="34" charset="0"/>
                <a:ea typeface="Calibri" panose="020F0502020204030204" pitchFamily="34" charset="0"/>
              </a:rPr>
              <a:t>(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США)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233589" y="4598461"/>
            <a:ext cx="35522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libri" panose="020F0502020204030204" pitchFamily="34" charset="0"/>
              </a:rPr>
              <a:t>La MECCANICA PADANA S.R.L. </a:t>
            </a:r>
            <a:endParaRPr lang="ru-RU" sz="2000" dirty="0" smtClean="0"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000" dirty="0" smtClean="0">
                <a:latin typeface="Candara" panose="020E0502030303020204" pitchFamily="34" charset="0"/>
                <a:ea typeface="Calibri" panose="020F0502020204030204" pitchFamily="34" charset="0"/>
              </a:rPr>
              <a:t>(</a:t>
            </a:r>
            <a:r>
              <a:rPr lang="ru-RU" sz="2000" dirty="0">
                <a:latin typeface="Candara" panose="020E0502030303020204" pitchFamily="34" charset="0"/>
                <a:ea typeface="Calibri" panose="020F0502020204030204" pitchFamily="34" charset="0"/>
              </a:rPr>
              <a:t>Италия</a:t>
            </a:r>
            <a:r>
              <a:rPr lang="en-US" sz="2000" dirty="0">
                <a:latin typeface="Candara" panose="020E0502030303020204" pitchFamily="34" charset="0"/>
                <a:ea typeface="Calibri" panose="020F0502020204030204" pitchFamily="34" charset="0"/>
              </a:rPr>
              <a:t>)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954" y="1985365"/>
            <a:ext cx="2209524" cy="9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19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10488443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КОМПАНИИ-ПРОИЗВОДИТЕЛИ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0000"/>
                </a:solidFill>
                <a:latin typeface="Candara" panose="020E0502030303020204" pitchFamily="34" charset="0"/>
              </a:rPr>
              <a:t>16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3074" name="Picture 2" descr="https://tmsearch.onlinepatent.ru/images/76f/76f773c1-cf47-4f18-85b8-703476d9871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50" y="648172"/>
            <a:ext cx="2696315" cy="91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733" y="648886"/>
            <a:ext cx="4222145" cy="885194"/>
          </a:xfrm>
          <a:prstGeom prst="rect">
            <a:avLst/>
          </a:prstGeom>
        </p:spPr>
      </p:pic>
      <p:sp>
        <p:nvSpPr>
          <p:cNvPr id="8" name="AutoShape 4" descr="https://avatars.dzeninfra.ru/get-zen_brief/5870399/pub_62348eda5991e4362cf49eef_62348f060b89dc64ef0df54f/scale_1200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50" y="1575816"/>
            <a:ext cx="1085000" cy="1007845"/>
          </a:xfrm>
          <a:prstGeom prst="rect">
            <a:avLst/>
          </a:prstGeom>
        </p:spPr>
      </p:pic>
      <p:pic>
        <p:nvPicPr>
          <p:cNvPr id="1032" name="Picture 8" descr="https://logos-download.com/wp-content/uploads/2016/03/Rosneft_logo_russia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897" y="1586845"/>
            <a:ext cx="1253468" cy="110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899" y="2778432"/>
            <a:ext cx="1098614" cy="78336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4" t="36976" r="24937" b="36357"/>
          <a:stretch/>
        </p:blipFill>
        <p:spPr>
          <a:xfrm>
            <a:off x="4662462" y="1909592"/>
            <a:ext cx="2187018" cy="11344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52712" y="1847438"/>
            <a:ext cx="2097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anose="020E0502030303020204" pitchFamily="34" charset="0"/>
              </a:rPr>
              <a:t>Подразделения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25" name="Параллелограмм 24"/>
          <p:cNvSpPr/>
          <p:nvPr/>
        </p:nvSpPr>
        <p:spPr>
          <a:xfrm>
            <a:off x="731141" y="5240508"/>
            <a:ext cx="10439621" cy="1424243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араллелограмм 25"/>
          <p:cNvSpPr/>
          <p:nvPr/>
        </p:nvSpPr>
        <p:spPr>
          <a:xfrm>
            <a:off x="660050" y="5091727"/>
            <a:ext cx="10183800" cy="1383864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8713" y="5337449"/>
            <a:ext cx="98478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latin typeface="Candara" panose="020E0502030303020204" pitchFamily="34" charset="0"/>
              </a:rPr>
              <a:t>Изготавливаются Газовые эжектора как с уникальными конструкциями, так и в классическом исполнении с последующим выполнением шеф-монтажных и пуско-наладочных работ</a:t>
            </a:r>
            <a:endParaRPr lang="ru-RU" sz="2800" dirty="0"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57483" y="1604260"/>
            <a:ext cx="2950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Адаптация европейских проектов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57483" y="2693691"/>
            <a:ext cx="2950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anose="020E0502030303020204" pitchFamily="34" charset="0"/>
              </a:rPr>
              <a:t>Поставки за рубеж</a:t>
            </a:r>
            <a:endParaRPr lang="ru-RU" sz="2000" dirty="0">
              <a:latin typeface="Candara" panose="020E0502030303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5577" y="1570724"/>
            <a:ext cx="812932" cy="8129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55577" y="2492663"/>
            <a:ext cx="812932" cy="8129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238" y="633904"/>
            <a:ext cx="2209524" cy="9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8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73700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10454742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АНАЛИЗ АКТУАЛЬНОСТЬ НИЗКОНАПОРНОГО ГАЗА (ННГ)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39557" y="720895"/>
            <a:ext cx="3917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mtClean="0">
                <a:solidFill>
                  <a:srgbClr val="1F1F22"/>
                </a:solidFill>
                <a:latin typeface="SB Sans Interface"/>
              </a:rPr>
              <a:t>ООО НПО НОВЫЕ ТЕХНОЛОГИИ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9517" y="109022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7801607495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43666" y="1644225"/>
            <a:ext cx="2383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F1F22"/>
                </a:solidFill>
                <a:latin typeface="SB Sans Interface"/>
              </a:rPr>
              <a:t>ООО ТЕХНОЛОГИЯ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9517" y="210641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5612028890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9815" y="2598003"/>
            <a:ext cx="3436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F1F22"/>
                </a:solidFill>
                <a:latin typeface="SB Sans Interface"/>
              </a:rPr>
              <a:t>ООО НПП НЕФТЕПРОММАШ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19517" y="306019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7452051691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12085" y="3614190"/>
            <a:ext cx="4452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1F1F22"/>
                </a:solidFill>
                <a:latin typeface="SB Sans Interface"/>
              </a:rPr>
              <a:t>ООО КВАРК ПРОМЭНЕРГОСИСТЕМЫ</a:t>
            </a:r>
            <a:endParaRPr lang="ru-RU" b="1" i="0" u="none" strike="noStrike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19517" y="405987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7726539934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97703" y="4537520"/>
            <a:ext cx="3681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F1F22"/>
                </a:solidFill>
                <a:latin typeface="SB Sans Interface"/>
              </a:rPr>
              <a:t>ООО НПО УФАНЕФТЕГАЗМАШ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19517" y="498320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0273059966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2719" y="5551271"/>
            <a:ext cx="4031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F1F22"/>
                </a:solidFill>
                <a:latin typeface="SB Sans Interface"/>
              </a:rPr>
              <a:t>ООО АКВАПРОМ СЕВЕРО-ЗАПАД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14831" y="595348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7810359792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273252" y="724713"/>
            <a:ext cx="5089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F1F22"/>
                </a:solidFill>
                <a:latin typeface="SB Sans Interface"/>
              </a:rPr>
              <a:t>ООО ПРОМЫШЛЕННАЯ АВТОМАТИЗАЦИЯ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906397" y="124039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7723901680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603493" y="1847364"/>
            <a:ext cx="2637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mtClean="0">
                <a:solidFill>
                  <a:srgbClr val="1F1F22"/>
                </a:solidFill>
                <a:latin typeface="SB Sans Interface"/>
              </a:rPr>
              <a:t>ООО НПП ИМПУЛЬС+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906397" y="241333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1658224474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986995" y="3117487"/>
            <a:ext cx="1870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F1F22"/>
                </a:solidFill>
                <a:latin typeface="SB Sans Interface"/>
              </a:rPr>
              <a:t>ООО АЭРОГАЗ</a:t>
            </a:r>
            <a:endParaRPr lang="ru-RU" b="1" i="0" u="none" strike="noStrike" dirty="0">
              <a:solidFill>
                <a:srgbClr val="1F1F22"/>
              </a:solidFill>
              <a:effectLst/>
              <a:latin typeface="SB Sans Interfac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834480" y="370036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D838A"/>
                </a:solidFill>
                <a:latin typeface="SB Sans Interface"/>
              </a:rPr>
              <a:t>ИНН</a:t>
            </a:r>
            <a:r>
              <a:rPr lang="en-US" dirty="0" smtClean="0">
                <a:solidFill>
                  <a:srgbClr val="7D838A"/>
                </a:solidFill>
                <a:latin typeface="SB Sans Interface"/>
              </a:rPr>
              <a:t> </a:t>
            </a:r>
            <a:r>
              <a:rPr lang="ru-RU" dirty="0" smtClean="0">
                <a:solidFill>
                  <a:srgbClr val="1F1F22"/>
                </a:solidFill>
                <a:latin typeface="SB Sans Interface"/>
              </a:rPr>
              <a:t>7725715055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26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4277551"/>
              </p:ext>
            </p:extLst>
          </p:nvPr>
        </p:nvGraphicFramePr>
        <p:xfrm>
          <a:off x="815517" y="121727"/>
          <a:ext cx="10279832" cy="65196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981392">
                  <a:extLst>
                    <a:ext uri="{9D8B030D-6E8A-4147-A177-3AD203B41FA5}">
                      <a16:colId xmlns:a16="http://schemas.microsoft.com/office/drawing/2014/main" val="2683192001"/>
                    </a:ext>
                  </a:extLst>
                </a:gridCol>
                <a:gridCol w="5298440">
                  <a:extLst>
                    <a:ext uri="{9D8B030D-6E8A-4147-A177-3AD203B41FA5}">
                      <a16:colId xmlns:a16="http://schemas.microsoft.com/office/drawing/2014/main" val="1218826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Компания-производитель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Техническое решение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505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ООО «АЭРОГАЗ»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Уникальные конструкции газовых эжекторов, эффективность которых превышает традиционные минимум на 30% за счет использования газодинамического моделирования потока и специальных регулируемых конструкций</a:t>
                      </a:r>
                      <a:endParaRPr lang="ru-RU" sz="20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640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ООО «Научно-производственное предприятие «ИМПУЛЬС+»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Расчет технологических схем установок с различным оборудованием в программном продукте HYSYS, проектирование и моделирование нестандартного газодинамического оборудования при использовании высокоточных алгоритмов ANSYS, разработка конструкторской документации, изготовление газового оборудования с последующим выполнением шеф-монтажных и пуско-наладочных работ</a:t>
                      </a:r>
                      <a:endParaRPr lang="ru-RU" sz="20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2988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ООО «НПО ГАЗЭНЕРГОМАШ»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Выполнение газовых эжекторов в классическом исполнении</a:t>
                      </a:r>
                      <a:endParaRPr lang="ru-RU" sz="20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907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Candara" panose="020E0502030303020204" pitchFamily="34" charset="0"/>
                        </a:rPr>
                        <a:t>Transvac</a:t>
                      </a: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ru-RU" sz="1800" b="1" dirty="0" err="1">
                          <a:effectLst/>
                          <a:latin typeface="Candara" panose="020E0502030303020204" pitchFamily="34" charset="0"/>
                        </a:rPr>
                        <a:t>Systems</a:t>
                      </a: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ru-RU" sz="1800" b="1" dirty="0" err="1">
                          <a:effectLst/>
                          <a:latin typeface="Candara" panose="020E0502030303020204" pitchFamily="34" charset="0"/>
                        </a:rPr>
                        <a:t>Ltd</a:t>
                      </a: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 (Великобритания)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Производство стандартных газовых эжекторов, а также эжекторов в специальном исполнении (например, коррозионностойкие эжекторы)</a:t>
                      </a:r>
                      <a:endParaRPr lang="ru-RU" sz="20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7581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Candara" panose="020E0502030303020204" pitchFamily="34" charset="0"/>
                        </a:rPr>
                        <a:t>Fox</a:t>
                      </a: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ru-RU" sz="1800" b="1" dirty="0" err="1">
                          <a:effectLst/>
                          <a:latin typeface="Candara" panose="020E0502030303020204" pitchFamily="34" charset="0"/>
                        </a:rPr>
                        <a:t>Venturi</a:t>
                      </a: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ru-RU" sz="1800" b="1" dirty="0" err="1">
                          <a:effectLst/>
                          <a:latin typeface="Candara" panose="020E0502030303020204" pitchFamily="34" charset="0"/>
                        </a:rPr>
                        <a:t>Products</a:t>
                      </a: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 (США)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Производство специализированных газовых эжекторов для газодобывающей отрасли</a:t>
                      </a:r>
                      <a:endParaRPr lang="ru-RU" sz="20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860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ndara" panose="020E0502030303020204" pitchFamily="34" charset="0"/>
                        </a:rPr>
                        <a:t>La MECCANICA PADANA S.R.L. (</a:t>
                      </a:r>
                      <a:r>
                        <a:rPr lang="ru-RU" sz="1800" b="1" dirty="0">
                          <a:effectLst/>
                          <a:latin typeface="Candara" panose="020E0502030303020204" pitchFamily="34" charset="0"/>
                        </a:rPr>
                        <a:t>Италия</a:t>
                      </a:r>
                      <a:r>
                        <a:rPr lang="en-US" sz="1800" b="1" dirty="0">
                          <a:effectLst/>
                          <a:latin typeface="Candara" panose="020E0502030303020204" pitchFamily="34" charset="0"/>
                        </a:rPr>
                        <a:t>)</a:t>
                      </a:r>
                      <a:endParaRPr lang="ru-RU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Производство газовых эжекторов для технологический линий ГСС</a:t>
                      </a:r>
                      <a:endParaRPr lang="ru-RU" sz="20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1499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3310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6054697"/>
              </p:ext>
            </p:extLst>
          </p:nvPr>
        </p:nvGraphicFramePr>
        <p:xfrm>
          <a:off x="0" y="0"/>
          <a:ext cx="12192000" cy="68772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6692">
                  <a:extLst>
                    <a:ext uri="{9D8B030D-6E8A-4147-A177-3AD203B41FA5}">
                      <a16:colId xmlns:a16="http://schemas.microsoft.com/office/drawing/2014/main" val="161088791"/>
                    </a:ext>
                  </a:extLst>
                </a:gridCol>
                <a:gridCol w="8406426">
                  <a:extLst>
                    <a:ext uri="{9D8B030D-6E8A-4147-A177-3AD203B41FA5}">
                      <a16:colId xmlns:a16="http://schemas.microsoft.com/office/drawing/2014/main" val="1701804060"/>
                    </a:ext>
                  </a:extLst>
                </a:gridCol>
                <a:gridCol w="1358882">
                  <a:extLst>
                    <a:ext uri="{9D8B030D-6E8A-4147-A177-3AD203B41FA5}">
                      <a16:colId xmlns:a16="http://schemas.microsoft.com/office/drawing/2014/main" val="2340239765"/>
                    </a:ext>
                  </a:extLst>
                </a:gridCol>
              </a:tblGrid>
              <a:tr h="7055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Владелец патента</a:t>
                      </a:r>
                      <a:endParaRPr lang="ru-RU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Формула изобретения</a:t>
                      </a:r>
                      <a:endParaRPr lang="ru-RU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Дата публикации</a:t>
                      </a:r>
                      <a:endParaRPr lang="ru-RU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/>
                </a:tc>
                <a:extLst>
                  <a:ext uri="{0D108BD9-81ED-4DB2-BD59-A6C34878D82A}">
                    <a16:rowId xmlns:a16="http://schemas.microsoft.com/office/drawing/2014/main" val="2833157836"/>
                  </a:ext>
                </a:extLst>
              </a:tr>
              <a:tr h="1995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ООО "Научно-исследовательский институт природных газов и газовых технологий - ВНИИГАЗ"</a:t>
                      </a:r>
                      <a:endParaRPr lang="ru-RU" sz="18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Candara" panose="020E0502030303020204" pitchFamily="34" charset="0"/>
                          <a:hlinkClick r:id="rId2"/>
                        </a:rPr>
                        <a:t>Газовый эжектор</a:t>
                      </a:r>
                      <a:endParaRPr lang="ru-RU" sz="12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ndara" panose="020E0502030303020204" pitchFamily="34" charset="0"/>
                        </a:rPr>
                        <a:t>Газовый эжектор содержит корпус с патрубками подачи потоков активного и пассивного газов и установленные в нем сменные сопло подачи потока активного газа и камеру смешения потоков газов, связанную с диффузором, при этом патрубок подачи потока активного газа, сопло подачи потока активного газа, камера смешения потоков газов и диффузор установлены по оси эжектора, при этом сопло подачи потока активного газа сцентрировано по отношению к камере смешения потоков газов с помощью втулки, имеющей боковые прорези, через которые патрубок подачи потока пассивного газа сообщен с камерой смешения потоков газов, образующей своей наружной боковой поверхностью с внутренней поверхностью диффузора по длине их сопряжения зазор и упирающейся торцевой поверхностью в уступ на внутренней поверхности диффузора, обеспечивающий герметизацию его стыка с</a:t>
                      </a:r>
                      <a:endParaRPr lang="ru-RU" sz="12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ndara" panose="020E0502030303020204" pitchFamily="34" charset="0"/>
                        </a:rPr>
                        <a:t>камерой смешения потоков газов. Технический результат: повышение надежности и эффективности функционирования газового эжектора при повышенных давлениях в потоках газов</a:t>
                      </a:r>
                      <a:endParaRPr lang="ru-RU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08.05.2014</a:t>
                      </a:r>
                      <a:endParaRPr lang="ru-RU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211775"/>
                  </a:ext>
                </a:extLst>
              </a:tr>
              <a:tr h="831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Письменный Владимир Леонидович</a:t>
                      </a:r>
                      <a:endParaRPr lang="ru-RU" sz="18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latin typeface="Candara" panose="020E0502030303020204" pitchFamily="34" charset="0"/>
                          <a:hlinkClick r:id="rId3"/>
                        </a:rPr>
                        <a:t>Газовый эжектор</a:t>
                      </a:r>
                      <a:endParaRPr lang="ru-RU" sz="1200">
                        <a:effectLst/>
                        <a:latin typeface="Candara" panose="020E0502030303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ndara" panose="020E0502030303020204" pitchFamily="34" charset="0"/>
                        </a:rPr>
                        <a:t>Эжектор состоит из двух кольцевых каналов и кольцевой камеры смешения. На выходе из кольцевых каналов и на выходе из камеры смешения расположены сопловые аппараты. Направления выходных кромок лопаток сопловых аппаратов, расположенных на выходе из кольцевых каналов, совпадают. Технический результат – уменьшение длины камеры смешения</a:t>
                      </a:r>
                      <a:endParaRPr lang="ru-RU" sz="12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18.04.2018</a:t>
                      </a:r>
                      <a:endParaRPr lang="ru-RU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936943701"/>
                  </a:ext>
                </a:extLst>
              </a:tr>
              <a:tr h="1995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ФГАОУ ВО "Уральский федеральный университет имени первого Президента России Б.Н. Ельцина"</a:t>
                      </a:r>
                      <a:endParaRPr lang="ru-RU" sz="18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Candara" panose="020E0502030303020204" pitchFamily="34" charset="0"/>
                          <a:hlinkClick r:id="rId4"/>
                        </a:rPr>
                        <a:t>Газоструйный эжектор</a:t>
                      </a:r>
                      <a:endParaRPr lang="ru-RU" sz="12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ndara" panose="020E0502030303020204" pitchFamily="34" charset="0"/>
                        </a:rPr>
                        <a:t>Эжектор содержит корпус с патрубками подачи потоков активного и пассивного газов и установленные в нем сменные сопло подачи потока активного газа и камеру смешения потоков газов, связанную с диффузором. Для повышения площади смешения активного и пассивного потоков на входе в горловину сверхзвуковое сопло выполнено лепестковым, т.е. после критического сечения разделяется на четыре сообщающихся лепестка, а на выходе из вершины каждого лепестка по касательной к его проточной части установлен остроконечный шеврон. Приемная камера выполнена в форме усеченного конуса, сегмента шаровой обечайки и полусферической обечайки, а также профилированного кольцевого вкладыша, что обеспечивает выравнивание поля скоростей пассивного потока. Камера смешения является цилиндрической, проточная часть горловины и диффузора исполнена в форме гиперболоида. Геометрия проточной части газоструйного эжектора сглажена в местах перехода между его конструктивными элементами, что увеличивает газодинамическую эффективность газоструйного эжектора из-за уменьшения сопротивления на пути активного и смешанного газа.</a:t>
                      </a:r>
                      <a:endParaRPr lang="ru-RU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27.02.2019</a:t>
                      </a:r>
                      <a:endParaRPr lang="ru-RU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6047"/>
                  </a:ext>
                </a:extLst>
              </a:tr>
              <a:tr h="1330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ООО "Научно-производственное предприятие "</a:t>
                      </a:r>
                      <a:r>
                        <a:rPr lang="ru-RU" sz="1600" b="1" dirty="0" err="1">
                          <a:effectLst/>
                          <a:latin typeface="Candara" panose="020E0502030303020204" pitchFamily="34" charset="0"/>
                        </a:rPr>
                        <a:t>Адвент</a:t>
                      </a:r>
                      <a:r>
                        <a:rPr lang="ru-RU" sz="1600" b="1" dirty="0">
                          <a:effectLst/>
                          <a:latin typeface="Candara" panose="020E0502030303020204" pitchFamily="34" charset="0"/>
                        </a:rPr>
                        <a:t>"</a:t>
                      </a:r>
                      <a:endParaRPr lang="ru-RU" sz="18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latin typeface="Candara" panose="020E0502030303020204" pitchFamily="34" charset="0"/>
                          <a:hlinkClick r:id="rId5"/>
                        </a:rPr>
                        <a:t>Многосопловой газовый эжектор</a:t>
                      </a:r>
                      <a:endParaRPr lang="ru-RU" sz="1200">
                        <a:effectLst/>
                        <a:latin typeface="Candara" panose="020E0502030303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ndara" panose="020E0502030303020204" pitchFamily="34" charset="0"/>
                        </a:rPr>
                        <a:t>В эжекторе, включающем горло, дозвуковой диффузор, сужающуюся камеру смешения, общий коллектор подачи, оснащенный перфорированной разделительной стенкой, и 7 сверхзвуковых сопел, установленных симметрично относительно оси эжектора по обечайке камеры смешения, длина горла составляет 4 калибра, а сверхзвуковые сопла наклонены таким образом, чтобы оси сопел пересекали основную ось на расстоянии 5 калибров, при этом наклон сопел выполнен с помощью прокладок под кронштейны, установленные на стенке камеры смешения. Технический результат - повышение степени сжатия при фиксированном коэффициенте эжекции при одновременном уменьшении массогабаритных характеристик эжектора</a:t>
                      </a:r>
                      <a:endParaRPr lang="ru-RU" sz="12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ndara" panose="020E0502030303020204" pitchFamily="34" charset="0"/>
                        </a:rPr>
                        <a:t>22.06.2021</a:t>
                      </a:r>
                      <a:endParaRPr lang="ru-RU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674920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6045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4974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42692" y="6134375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3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23944"/>
            <a:ext cx="11425306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ТЕХНОЛОГИЧЕСКИЕ ТРЕНДЫ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араллелограмм 67"/>
          <p:cNvSpPr/>
          <p:nvPr/>
        </p:nvSpPr>
        <p:spPr>
          <a:xfrm>
            <a:off x="626614" y="5355472"/>
            <a:ext cx="10789246" cy="1255622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араллелограмм 68"/>
          <p:cNvSpPr/>
          <p:nvPr/>
        </p:nvSpPr>
        <p:spPr>
          <a:xfrm>
            <a:off x="555522" y="5206692"/>
            <a:ext cx="10524856" cy="1220024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965762" y="5437040"/>
            <a:ext cx="10167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000" dirty="0" smtClean="0">
                <a:latin typeface="Candara" panose="020E0502030303020204" pitchFamily="34" charset="0"/>
              </a:rPr>
              <a:t>Исходя из нынешних трендов развития индустрии ближайшим к нашей теме является использование датчиков и </a:t>
            </a:r>
            <a:r>
              <a:rPr lang="en-US" sz="2000" dirty="0" err="1" smtClean="0">
                <a:latin typeface="Candara" panose="020E0502030303020204" pitchFamily="34" charset="0"/>
              </a:rPr>
              <a:t>IoT</a:t>
            </a:r>
            <a:r>
              <a:rPr lang="ru-RU" sz="2000" dirty="0" smtClean="0">
                <a:latin typeface="Candara" panose="020E0502030303020204" pitchFamily="34" charset="0"/>
              </a:rPr>
              <a:t>-платформы для учета добываемого газа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30640" y="1126284"/>
            <a:ext cx="1244338" cy="12443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367155" y="1126284"/>
            <a:ext cx="1244338" cy="12443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544118" y="2908361"/>
            <a:ext cx="1244338" cy="12443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367155" y="2908361"/>
            <a:ext cx="1244338" cy="124433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39557" y="693894"/>
            <a:ext cx="3073593" cy="17751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8812066" y="691421"/>
            <a:ext cx="3073593" cy="17751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39557" y="3110425"/>
            <a:ext cx="3073593" cy="17751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812066" y="3110424"/>
            <a:ext cx="3073593" cy="177510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Соединительная линия уступом 13"/>
          <p:cNvCxnSpPr>
            <a:stCxn id="7" idx="0"/>
          </p:cNvCxnSpPr>
          <p:nvPr/>
        </p:nvCxnSpPr>
        <p:spPr>
          <a:xfrm rot="16200000" flipV="1">
            <a:off x="4195892" y="169366"/>
            <a:ext cx="174177" cy="1739659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48" idx="0"/>
          </p:cNvCxnSpPr>
          <p:nvPr/>
        </p:nvCxnSpPr>
        <p:spPr>
          <a:xfrm rot="5400000" flipH="1" flipV="1">
            <a:off x="7813607" y="127825"/>
            <a:ext cx="174177" cy="182274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50" idx="2"/>
          </p:cNvCxnSpPr>
          <p:nvPr/>
        </p:nvCxnSpPr>
        <p:spPr>
          <a:xfrm rot="5400000">
            <a:off x="4188477" y="3377373"/>
            <a:ext cx="202485" cy="1753137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51" idx="2"/>
          </p:cNvCxnSpPr>
          <p:nvPr/>
        </p:nvCxnSpPr>
        <p:spPr>
          <a:xfrm rot="16200000" flipH="1">
            <a:off x="7799453" y="3342570"/>
            <a:ext cx="202485" cy="182274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3413150" y="887297"/>
            <a:ext cx="137940" cy="1379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8682625" y="887236"/>
            <a:ext cx="137940" cy="1379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3413150" y="4286214"/>
            <a:ext cx="137940" cy="1379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406473" y="2944753"/>
            <a:ext cx="1148431" cy="11484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8674128" y="4284953"/>
            <a:ext cx="137940" cy="1379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4587432" y="2950534"/>
            <a:ext cx="1148431" cy="11484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351" y="3153160"/>
            <a:ext cx="817356" cy="8173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3500" y="2949458"/>
            <a:ext cx="1112363" cy="1112363"/>
          </a:xfrm>
          <a:prstGeom prst="rect">
            <a:avLst/>
          </a:prstGeom>
        </p:spPr>
      </p:pic>
      <p:sp>
        <p:nvSpPr>
          <p:cNvPr id="62" name="Овал 61"/>
          <p:cNvSpPr/>
          <p:nvPr/>
        </p:nvSpPr>
        <p:spPr>
          <a:xfrm>
            <a:off x="4587432" y="1181628"/>
            <a:ext cx="1148431" cy="11484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042" y="1284618"/>
            <a:ext cx="979213" cy="979213"/>
          </a:xfrm>
          <a:prstGeom prst="rect">
            <a:avLst/>
          </a:prstGeom>
        </p:spPr>
      </p:pic>
      <p:sp>
        <p:nvSpPr>
          <p:cNvPr id="64" name="Овал 63"/>
          <p:cNvSpPr/>
          <p:nvPr/>
        </p:nvSpPr>
        <p:spPr>
          <a:xfrm>
            <a:off x="6401335" y="1181628"/>
            <a:ext cx="1148431" cy="11484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3950" y="1188682"/>
            <a:ext cx="1025816" cy="10258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60804" y="1152244"/>
            <a:ext cx="2592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Искусственный интеллект</a:t>
            </a:r>
          </a:p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(</a:t>
            </a:r>
            <a:r>
              <a:rPr lang="en-US" sz="2000" dirty="0" err="1" smtClean="0">
                <a:latin typeface="Candara" panose="020E0502030303020204" pitchFamily="34" charset="0"/>
              </a:rPr>
              <a:t>ChatGPT</a:t>
            </a:r>
            <a:r>
              <a:rPr lang="en-US" sz="2000" dirty="0" smtClean="0">
                <a:latin typeface="Candara" panose="020E0502030303020204" pitchFamily="34" charset="0"/>
              </a:rPr>
              <a:t>)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779258" y="866272"/>
            <a:ext cx="3135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Внедрение оборудования </a:t>
            </a:r>
            <a:r>
              <a:rPr lang="ru-RU" sz="2000" b="1" dirty="0" err="1" smtClean="0">
                <a:latin typeface="Candara" panose="020E0502030303020204" pitchFamily="34" charset="0"/>
              </a:rPr>
              <a:t>блочно</a:t>
            </a:r>
            <a:r>
              <a:rPr lang="ru-RU" sz="2000" b="1" dirty="0" smtClean="0">
                <a:latin typeface="Candara" panose="020E0502030303020204" pitchFamily="34" charset="0"/>
              </a:rPr>
              <a:t> – модульного исполнения</a:t>
            </a:r>
          </a:p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(Снижение кап. строительства)</a:t>
            </a:r>
            <a:endParaRPr lang="ru-RU" sz="2000" dirty="0">
              <a:latin typeface="Candara" panose="020E0502030303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77830" y="3524178"/>
            <a:ext cx="3135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«Газ – это переходное топливо в эпоху </a:t>
            </a:r>
            <a:r>
              <a:rPr lang="ru-RU" sz="2000" b="1" dirty="0" err="1" smtClean="0">
                <a:latin typeface="Candara" panose="020E0502030303020204" pitchFamily="34" charset="0"/>
              </a:rPr>
              <a:t>энергоперехода</a:t>
            </a:r>
            <a:r>
              <a:rPr lang="ru-RU" sz="2000" b="1" dirty="0" smtClean="0">
                <a:latin typeface="Candara" panose="020E0502030303020204" pitchFamily="34" charset="0"/>
              </a:rPr>
              <a:t>»</a:t>
            </a:r>
            <a:endParaRPr lang="ru-RU" sz="2000" b="1" dirty="0">
              <a:latin typeface="Candara" panose="020E0502030303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782856" y="3485492"/>
            <a:ext cx="3135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Использование датчиков и </a:t>
            </a:r>
            <a:r>
              <a:rPr lang="en-US" sz="2000" b="1" dirty="0" err="1" smtClean="0">
                <a:latin typeface="Candara" panose="020E0502030303020204" pitchFamily="34" charset="0"/>
              </a:rPr>
              <a:t>IoT</a:t>
            </a:r>
            <a:r>
              <a:rPr lang="en-US" sz="2000" b="1" dirty="0" smtClean="0">
                <a:latin typeface="Candara" panose="020E0502030303020204" pitchFamily="34" charset="0"/>
              </a:rPr>
              <a:t>-</a:t>
            </a:r>
            <a:r>
              <a:rPr lang="ru-RU" sz="2000" b="1" dirty="0" smtClean="0">
                <a:latin typeface="Candara" panose="020E0502030303020204" pitchFamily="34" charset="0"/>
              </a:rPr>
              <a:t>платформы</a:t>
            </a:r>
          </a:p>
          <a:p>
            <a:pPr algn="ctr"/>
            <a:r>
              <a:rPr lang="ru-RU" sz="2000" dirty="0" smtClean="0">
                <a:latin typeface="Candara" panose="020E0502030303020204" pitchFamily="34" charset="0"/>
              </a:rPr>
              <a:t>(Интернет вещей </a:t>
            </a:r>
            <a:r>
              <a:rPr lang="en-US" sz="2000" dirty="0" err="1" smtClean="0">
                <a:latin typeface="Candara" panose="020E0502030303020204" pitchFamily="34" charset="0"/>
              </a:rPr>
              <a:t>IoT</a:t>
            </a:r>
            <a:r>
              <a:rPr lang="en-US" sz="2000" dirty="0" smtClean="0">
                <a:latin typeface="Candara" panose="020E0502030303020204" pitchFamily="34" charset="0"/>
              </a:rPr>
              <a:t>)</a:t>
            </a:r>
            <a:endParaRPr lang="ru-RU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2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59635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390244" y="6176686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48F9401A-FB70-480F-304E-CB4A93C8172C}"/>
              </a:ext>
            </a:extLst>
          </p:cNvPr>
          <p:cNvSpPr txBox="1">
            <a:spLocks/>
          </p:cNvSpPr>
          <p:nvPr/>
        </p:nvSpPr>
        <p:spPr>
          <a:xfrm>
            <a:off x="1246958" y="681743"/>
            <a:ext cx="10615569" cy="1388995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Контроль за разработкой и эксплуатацией месторождения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Контроль за рациональной и эффективной добычей газа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C24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 и оценка мероприятий по совершенствованию и повышению эффективности разработки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Составление и расчет налоговой базы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7BA8083-225B-955B-D38D-131CA245838B}"/>
              </a:ext>
            </a:extLst>
          </p:cNvPr>
          <p:cNvGrpSpPr/>
          <p:nvPr/>
        </p:nvGrpSpPr>
        <p:grpSpPr>
          <a:xfrm>
            <a:off x="142182" y="688904"/>
            <a:ext cx="1058662" cy="1058662"/>
            <a:chOff x="219075" y="2564342"/>
            <a:chExt cx="781050" cy="781050"/>
          </a:xfrm>
          <a:solidFill>
            <a:srgbClr val="0070C0"/>
          </a:solidFill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D5C84146-AD5F-13F2-EA21-802A2E056AE8}"/>
                </a:ext>
              </a:extLst>
            </p:cNvPr>
            <p:cNvSpPr/>
            <p:nvPr/>
          </p:nvSpPr>
          <p:spPr>
            <a:xfrm>
              <a:off x="533400" y="287866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0 w 152400"/>
                <a:gd name="connsiteY1" fmla="*/ 76200 h 152400"/>
                <a:gd name="connsiteX2" fmla="*/ 76200 w 152400"/>
                <a:gd name="connsiteY2" fmla="*/ 0 h 152400"/>
                <a:gd name="connsiteX3" fmla="*/ 15240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38100 h 152400"/>
                <a:gd name="connsiteX6" fmla="*/ 38100 w 152400"/>
                <a:gd name="connsiteY6" fmla="*/ 76200 h 152400"/>
                <a:gd name="connsiteX7" fmla="*/ 76200 w 152400"/>
                <a:gd name="connsiteY7" fmla="*/ 114300 h 152400"/>
                <a:gd name="connsiteX8" fmla="*/ 114300 w 152400"/>
                <a:gd name="connsiteY8" fmla="*/ 76200 h 152400"/>
                <a:gd name="connsiteX9" fmla="*/ 76200 w 152400"/>
                <a:gd name="connsiteY9" fmla="*/ 381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34116" y="152400"/>
                    <a:pt x="0" y="118284"/>
                    <a:pt x="0" y="76200"/>
                  </a:cubicBezTo>
                  <a:cubicBezTo>
                    <a:pt x="0" y="34116"/>
                    <a:pt x="34116" y="0"/>
                    <a:pt x="76200" y="0"/>
                  </a:cubicBezTo>
                  <a:cubicBezTo>
                    <a:pt x="118284" y="0"/>
                    <a:pt x="152400" y="34116"/>
                    <a:pt x="152400" y="76200"/>
                  </a:cubicBezTo>
                  <a:cubicBezTo>
                    <a:pt x="152400" y="118284"/>
                    <a:pt x="118284" y="152400"/>
                    <a:pt x="76200" y="152400"/>
                  </a:cubicBezTo>
                  <a:close/>
                  <a:moveTo>
                    <a:pt x="76200" y="38100"/>
                  </a:moveTo>
                  <a:cubicBezTo>
                    <a:pt x="55158" y="38100"/>
                    <a:pt x="38100" y="55158"/>
                    <a:pt x="38100" y="76200"/>
                  </a:cubicBezTo>
                  <a:cubicBezTo>
                    <a:pt x="38100" y="97242"/>
                    <a:pt x="55158" y="114300"/>
                    <a:pt x="76200" y="114300"/>
                  </a:cubicBezTo>
                  <a:cubicBezTo>
                    <a:pt x="97242" y="114300"/>
                    <a:pt x="114300" y="97242"/>
                    <a:pt x="114300" y="76200"/>
                  </a:cubicBezTo>
                  <a:cubicBezTo>
                    <a:pt x="114300" y="55158"/>
                    <a:pt x="97242" y="38100"/>
                    <a:pt x="76200" y="381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C755DAF7-7BF4-1CEB-7242-A6FB90EBCC91}"/>
                </a:ext>
              </a:extLst>
            </p:cNvPr>
            <p:cNvSpPr/>
            <p:nvPr/>
          </p:nvSpPr>
          <p:spPr>
            <a:xfrm>
              <a:off x="219075" y="2564342"/>
              <a:ext cx="781050" cy="781050"/>
            </a:xfrm>
            <a:custGeom>
              <a:avLst/>
              <a:gdLst>
                <a:gd name="connsiteX0" fmla="*/ 723900 w 781050"/>
                <a:gd name="connsiteY0" fmla="*/ 371475 h 781050"/>
                <a:gd name="connsiteX1" fmla="*/ 409575 w 781050"/>
                <a:gd name="connsiteY1" fmla="*/ 57150 h 781050"/>
                <a:gd name="connsiteX2" fmla="*/ 409575 w 781050"/>
                <a:gd name="connsiteY2" fmla="*/ 0 h 781050"/>
                <a:gd name="connsiteX3" fmla="*/ 371475 w 781050"/>
                <a:gd name="connsiteY3" fmla="*/ 0 h 781050"/>
                <a:gd name="connsiteX4" fmla="*/ 371475 w 781050"/>
                <a:gd name="connsiteY4" fmla="*/ 57150 h 781050"/>
                <a:gd name="connsiteX5" fmla="*/ 57150 w 781050"/>
                <a:gd name="connsiteY5" fmla="*/ 371475 h 781050"/>
                <a:gd name="connsiteX6" fmla="*/ 0 w 781050"/>
                <a:gd name="connsiteY6" fmla="*/ 371475 h 781050"/>
                <a:gd name="connsiteX7" fmla="*/ 0 w 781050"/>
                <a:gd name="connsiteY7" fmla="*/ 409575 h 781050"/>
                <a:gd name="connsiteX8" fmla="*/ 57150 w 781050"/>
                <a:gd name="connsiteY8" fmla="*/ 409575 h 781050"/>
                <a:gd name="connsiteX9" fmla="*/ 371475 w 781050"/>
                <a:gd name="connsiteY9" fmla="*/ 723900 h 781050"/>
                <a:gd name="connsiteX10" fmla="*/ 371475 w 781050"/>
                <a:gd name="connsiteY10" fmla="*/ 781050 h 781050"/>
                <a:gd name="connsiteX11" fmla="*/ 409575 w 781050"/>
                <a:gd name="connsiteY11" fmla="*/ 781050 h 781050"/>
                <a:gd name="connsiteX12" fmla="*/ 409575 w 781050"/>
                <a:gd name="connsiteY12" fmla="*/ 723900 h 781050"/>
                <a:gd name="connsiteX13" fmla="*/ 723900 w 781050"/>
                <a:gd name="connsiteY13" fmla="*/ 409575 h 781050"/>
                <a:gd name="connsiteX14" fmla="*/ 781050 w 781050"/>
                <a:gd name="connsiteY14" fmla="*/ 409575 h 781050"/>
                <a:gd name="connsiteX15" fmla="*/ 781050 w 781050"/>
                <a:gd name="connsiteY15" fmla="*/ 371475 h 781050"/>
                <a:gd name="connsiteX16" fmla="*/ 582549 w 781050"/>
                <a:gd name="connsiteY16" fmla="*/ 409575 h 781050"/>
                <a:gd name="connsiteX17" fmla="*/ 409575 w 781050"/>
                <a:gd name="connsiteY17" fmla="*/ 582549 h 781050"/>
                <a:gd name="connsiteX18" fmla="*/ 409575 w 781050"/>
                <a:gd name="connsiteY18" fmla="*/ 504825 h 781050"/>
                <a:gd name="connsiteX19" fmla="*/ 371475 w 781050"/>
                <a:gd name="connsiteY19" fmla="*/ 504825 h 781050"/>
                <a:gd name="connsiteX20" fmla="*/ 371475 w 781050"/>
                <a:gd name="connsiteY20" fmla="*/ 582549 h 781050"/>
                <a:gd name="connsiteX21" fmla="*/ 198501 w 781050"/>
                <a:gd name="connsiteY21" fmla="*/ 409575 h 781050"/>
                <a:gd name="connsiteX22" fmla="*/ 276225 w 781050"/>
                <a:gd name="connsiteY22" fmla="*/ 409575 h 781050"/>
                <a:gd name="connsiteX23" fmla="*/ 276225 w 781050"/>
                <a:gd name="connsiteY23" fmla="*/ 371475 h 781050"/>
                <a:gd name="connsiteX24" fmla="*/ 198501 w 781050"/>
                <a:gd name="connsiteY24" fmla="*/ 371475 h 781050"/>
                <a:gd name="connsiteX25" fmla="*/ 371475 w 781050"/>
                <a:gd name="connsiteY25" fmla="*/ 198501 h 781050"/>
                <a:gd name="connsiteX26" fmla="*/ 371475 w 781050"/>
                <a:gd name="connsiteY26" fmla="*/ 276225 h 781050"/>
                <a:gd name="connsiteX27" fmla="*/ 409575 w 781050"/>
                <a:gd name="connsiteY27" fmla="*/ 276225 h 781050"/>
                <a:gd name="connsiteX28" fmla="*/ 409575 w 781050"/>
                <a:gd name="connsiteY28" fmla="*/ 198501 h 781050"/>
                <a:gd name="connsiteX29" fmla="*/ 582549 w 781050"/>
                <a:gd name="connsiteY29" fmla="*/ 371475 h 781050"/>
                <a:gd name="connsiteX30" fmla="*/ 504825 w 781050"/>
                <a:gd name="connsiteY30" fmla="*/ 371475 h 781050"/>
                <a:gd name="connsiteX31" fmla="*/ 504825 w 781050"/>
                <a:gd name="connsiteY31" fmla="*/ 409575 h 781050"/>
                <a:gd name="connsiteX32" fmla="*/ 371475 w 781050"/>
                <a:gd name="connsiteY32" fmla="*/ 114300 h 781050"/>
                <a:gd name="connsiteX33" fmla="*/ 371475 w 781050"/>
                <a:gd name="connsiteY33" fmla="*/ 160306 h 781050"/>
                <a:gd name="connsiteX34" fmla="*/ 160211 w 781050"/>
                <a:gd name="connsiteY34" fmla="*/ 371475 h 781050"/>
                <a:gd name="connsiteX35" fmla="*/ 114300 w 781050"/>
                <a:gd name="connsiteY35" fmla="*/ 371475 h 781050"/>
                <a:gd name="connsiteX36" fmla="*/ 371475 w 781050"/>
                <a:gd name="connsiteY36" fmla="*/ 114300 h 781050"/>
                <a:gd name="connsiteX37" fmla="*/ 114300 w 781050"/>
                <a:gd name="connsiteY37" fmla="*/ 409575 h 781050"/>
                <a:gd name="connsiteX38" fmla="*/ 160306 w 781050"/>
                <a:gd name="connsiteY38" fmla="*/ 409575 h 781050"/>
                <a:gd name="connsiteX39" fmla="*/ 371475 w 781050"/>
                <a:gd name="connsiteY39" fmla="*/ 620840 h 781050"/>
                <a:gd name="connsiteX40" fmla="*/ 371475 w 781050"/>
                <a:gd name="connsiteY40" fmla="*/ 666750 h 781050"/>
                <a:gd name="connsiteX41" fmla="*/ 114300 w 781050"/>
                <a:gd name="connsiteY41" fmla="*/ 409575 h 781050"/>
                <a:gd name="connsiteX42" fmla="*/ 409575 w 781050"/>
                <a:gd name="connsiteY42" fmla="*/ 666750 h 781050"/>
                <a:gd name="connsiteX43" fmla="*/ 409575 w 781050"/>
                <a:gd name="connsiteY43" fmla="*/ 620840 h 781050"/>
                <a:gd name="connsiteX44" fmla="*/ 620840 w 781050"/>
                <a:gd name="connsiteY44" fmla="*/ 409575 h 781050"/>
                <a:gd name="connsiteX45" fmla="*/ 666750 w 781050"/>
                <a:gd name="connsiteY45" fmla="*/ 409575 h 781050"/>
                <a:gd name="connsiteX46" fmla="*/ 409575 w 781050"/>
                <a:gd name="connsiteY46" fmla="*/ 666750 h 781050"/>
                <a:gd name="connsiteX47" fmla="*/ 620840 w 781050"/>
                <a:gd name="connsiteY47" fmla="*/ 371475 h 781050"/>
                <a:gd name="connsiteX48" fmla="*/ 409575 w 781050"/>
                <a:gd name="connsiteY48" fmla="*/ 160211 h 781050"/>
                <a:gd name="connsiteX49" fmla="*/ 409575 w 781050"/>
                <a:gd name="connsiteY49" fmla="*/ 114300 h 781050"/>
                <a:gd name="connsiteX50" fmla="*/ 666750 w 781050"/>
                <a:gd name="connsiteY50" fmla="*/ 371475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781050" h="781050">
                  <a:moveTo>
                    <a:pt x="723900" y="371475"/>
                  </a:moveTo>
                  <a:cubicBezTo>
                    <a:pt x="713912" y="202187"/>
                    <a:pt x="578863" y="67138"/>
                    <a:pt x="409575" y="57150"/>
                  </a:cubicBezTo>
                  <a:lnTo>
                    <a:pt x="409575" y="0"/>
                  </a:lnTo>
                  <a:lnTo>
                    <a:pt x="371475" y="0"/>
                  </a:lnTo>
                  <a:lnTo>
                    <a:pt x="371475" y="57150"/>
                  </a:lnTo>
                  <a:cubicBezTo>
                    <a:pt x="202187" y="67138"/>
                    <a:pt x="67138" y="202187"/>
                    <a:pt x="57150" y="371475"/>
                  </a:cubicBezTo>
                  <a:lnTo>
                    <a:pt x="0" y="371475"/>
                  </a:lnTo>
                  <a:lnTo>
                    <a:pt x="0" y="409575"/>
                  </a:lnTo>
                  <a:lnTo>
                    <a:pt x="57150" y="409575"/>
                  </a:lnTo>
                  <a:cubicBezTo>
                    <a:pt x="67138" y="578863"/>
                    <a:pt x="202187" y="713912"/>
                    <a:pt x="371475" y="723900"/>
                  </a:cubicBezTo>
                  <a:lnTo>
                    <a:pt x="371475" y="781050"/>
                  </a:lnTo>
                  <a:lnTo>
                    <a:pt x="409575" y="781050"/>
                  </a:lnTo>
                  <a:lnTo>
                    <a:pt x="409575" y="723900"/>
                  </a:lnTo>
                  <a:cubicBezTo>
                    <a:pt x="578863" y="713912"/>
                    <a:pt x="713912" y="578863"/>
                    <a:pt x="723900" y="409575"/>
                  </a:cubicBezTo>
                  <a:lnTo>
                    <a:pt x="781050" y="409575"/>
                  </a:lnTo>
                  <a:lnTo>
                    <a:pt x="781050" y="371475"/>
                  </a:lnTo>
                  <a:close/>
                  <a:moveTo>
                    <a:pt x="582549" y="409575"/>
                  </a:moveTo>
                  <a:cubicBezTo>
                    <a:pt x="573396" y="501047"/>
                    <a:pt x="501047" y="573395"/>
                    <a:pt x="409575" y="582549"/>
                  </a:cubicBezTo>
                  <a:lnTo>
                    <a:pt x="409575" y="504825"/>
                  </a:lnTo>
                  <a:lnTo>
                    <a:pt x="371475" y="504825"/>
                  </a:lnTo>
                  <a:lnTo>
                    <a:pt x="371475" y="582549"/>
                  </a:lnTo>
                  <a:cubicBezTo>
                    <a:pt x="280003" y="573396"/>
                    <a:pt x="207655" y="501047"/>
                    <a:pt x="198501" y="409575"/>
                  </a:cubicBezTo>
                  <a:lnTo>
                    <a:pt x="276225" y="409575"/>
                  </a:lnTo>
                  <a:lnTo>
                    <a:pt x="276225" y="371475"/>
                  </a:lnTo>
                  <a:lnTo>
                    <a:pt x="198501" y="371475"/>
                  </a:lnTo>
                  <a:cubicBezTo>
                    <a:pt x="207655" y="280003"/>
                    <a:pt x="280003" y="207655"/>
                    <a:pt x="371475" y="198501"/>
                  </a:cubicBezTo>
                  <a:lnTo>
                    <a:pt x="371475" y="276225"/>
                  </a:lnTo>
                  <a:lnTo>
                    <a:pt x="409575" y="276225"/>
                  </a:lnTo>
                  <a:lnTo>
                    <a:pt x="409575" y="198501"/>
                  </a:lnTo>
                  <a:cubicBezTo>
                    <a:pt x="501047" y="207655"/>
                    <a:pt x="573395" y="280003"/>
                    <a:pt x="582549" y="371475"/>
                  </a:cubicBezTo>
                  <a:lnTo>
                    <a:pt x="504825" y="371475"/>
                  </a:lnTo>
                  <a:lnTo>
                    <a:pt x="504825" y="409575"/>
                  </a:lnTo>
                  <a:close/>
                  <a:moveTo>
                    <a:pt x="371475" y="114300"/>
                  </a:moveTo>
                  <a:lnTo>
                    <a:pt x="371475" y="160306"/>
                  </a:lnTo>
                  <a:cubicBezTo>
                    <a:pt x="258979" y="169755"/>
                    <a:pt x="169710" y="258983"/>
                    <a:pt x="160211" y="371475"/>
                  </a:cubicBezTo>
                  <a:lnTo>
                    <a:pt x="114300" y="371475"/>
                  </a:lnTo>
                  <a:cubicBezTo>
                    <a:pt x="124096" y="233703"/>
                    <a:pt x="233703" y="124096"/>
                    <a:pt x="371475" y="114300"/>
                  </a:cubicBezTo>
                  <a:close/>
                  <a:moveTo>
                    <a:pt x="114300" y="409575"/>
                  </a:moveTo>
                  <a:lnTo>
                    <a:pt x="160306" y="409575"/>
                  </a:lnTo>
                  <a:cubicBezTo>
                    <a:pt x="169755" y="522071"/>
                    <a:pt x="258983" y="611340"/>
                    <a:pt x="371475" y="620840"/>
                  </a:cubicBezTo>
                  <a:lnTo>
                    <a:pt x="371475" y="666750"/>
                  </a:lnTo>
                  <a:cubicBezTo>
                    <a:pt x="233703" y="656955"/>
                    <a:pt x="124096" y="547348"/>
                    <a:pt x="114300" y="409575"/>
                  </a:cubicBezTo>
                  <a:close/>
                  <a:moveTo>
                    <a:pt x="409575" y="666750"/>
                  </a:moveTo>
                  <a:lnTo>
                    <a:pt x="409575" y="620840"/>
                  </a:lnTo>
                  <a:cubicBezTo>
                    <a:pt x="522104" y="611384"/>
                    <a:pt x="611384" y="522104"/>
                    <a:pt x="620840" y="409575"/>
                  </a:cubicBezTo>
                  <a:lnTo>
                    <a:pt x="666750" y="409575"/>
                  </a:lnTo>
                  <a:cubicBezTo>
                    <a:pt x="656955" y="547348"/>
                    <a:pt x="547348" y="656955"/>
                    <a:pt x="409575" y="666750"/>
                  </a:cubicBezTo>
                  <a:close/>
                  <a:moveTo>
                    <a:pt x="620840" y="371475"/>
                  </a:moveTo>
                  <a:cubicBezTo>
                    <a:pt x="611384" y="258946"/>
                    <a:pt x="522104" y="169666"/>
                    <a:pt x="409575" y="160211"/>
                  </a:cubicBezTo>
                  <a:lnTo>
                    <a:pt x="409575" y="114300"/>
                  </a:lnTo>
                  <a:cubicBezTo>
                    <a:pt x="547348" y="124096"/>
                    <a:pt x="656955" y="233703"/>
                    <a:pt x="666750" y="3714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BFC1CF6-26D5-9104-39E9-906C1823DD34}"/>
              </a:ext>
            </a:extLst>
          </p:cNvPr>
          <p:cNvSpPr txBox="1"/>
          <p:nvPr/>
        </p:nvSpPr>
        <p:spPr>
          <a:xfrm>
            <a:off x="0" y="2015284"/>
            <a:ext cx="12192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cs typeface="Times New Roman" panose="02020603050405020304" pitchFamily="18" charset="0"/>
              </a:rPr>
              <a:t>Методы измерения расхода газа</a:t>
            </a:r>
          </a:p>
        </p:txBody>
      </p:sp>
      <p:grpSp>
        <p:nvGrpSpPr>
          <p:cNvPr id="1061" name="Группа 1060">
            <a:extLst>
              <a:ext uri="{FF2B5EF4-FFF2-40B4-BE49-F238E27FC236}">
                <a16:creationId xmlns:a16="http://schemas.microsoft.com/office/drawing/2014/main" id="{B3D60364-F295-739A-C302-26A18D6D8F0B}"/>
              </a:ext>
            </a:extLst>
          </p:cNvPr>
          <p:cNvGrpSpPr/>
          <p:nvPr/>
        </p:nvGrpSpPr>
        <p:grpSpPr>
          <a:xfrm>
            <a:off x="671513" y="2344551"/>
            <a:ext cx="10848974" cy="646331"/>
            <a:chOff x="671513" y="2464107"/>
            <a:chExt cx="10848974" cy="64633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719F10-3FD3-EC00-E2CF-FAE63133D58D}"/>
                </a:ext>
              </a:extLst>
            </p:cNvPr>
            <p:cNvSpPr txBox="1"/>
            <p:nvPr/>
          </p:nvSpPr>
          <p:spPr>
            <a:xfrm>
              <a:off x="671513" y="2602606"/>
              <a:ext cx="2808000" cy="369332"/>
            </a:xfrm>
            <a:prstGeom prst="rect">
              <a:avLst/>
            </a:prstGeom>
            <a:noFill/>
            <a:ln>
              <a:solidFill>
                <a:srgbClr val="70AD47"/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Турбинные расходомеры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60ED2F4-228C-5E94-D83B-DCF2CBFBC99C}"/>
                </a:ext>
              </a:extLst>
            </p:cNvPr>
            <p:cNvSpPr txBox="1"/>
            <p:nvPr/>
          </p:nvSpPr>
          <p:spPr>
            <a:xfrm>
              <a:off x="4332000" y="2464107"/>
              <a:ext cx="3168000" cy="646331"/>
            </a:xfrm>
            <a:prstGeom prst="rect">
              <a:avLst/>
            </a:prstGeom>
            <a:noFill/>
            <a:ln>
              <a:solidFill>
                <a:srgbClr val="70AD47"/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Ультразвуковые расходомеры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296EEF-BA02-58EF-2D33-C6ED97B42F84}"/>
                </a:ext>
              </a:extLst>
            </p:cNvPr>
            <p:cNvSpPr txBox="1"/>
            <p:nvPr/>
          </p:nvSpPr>
          <p:spPr>
            <a:xfrm>
              <a:off x="8352487" y="2602606"/>
              <a:ext cx="3168000" cy="369332"/>
            </a:xfrm>
            <a:prstGeom prst="rect">
              <a:avLst/>
            </a:prstGeom>
            <a:noFill/>
            <a:ln>
              <a:solidFill>
                <a:srgbClr val="70AD47"/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Лазерные расходомеры</a:t>
              </a:r>
            </a:p>
          </p:txBody>
        </p:sp>
      </p:grpSp>
      <p:grpSp>
        <p:nvGrpSpPr>
          <p:cNvPr id="1065" name="Группа 1064">
            <a:extLst>
              <a:ext uri="{FF2B5EF4-FFF2-40B4-BE49-F238E27FC236}">
                <a16:creationId xmlns:a16="http://schemas.microsoft.com/office/drawing/2014/main" id="{B379F8B3-6C67-19B9-B98C-2D9CDA9EB72F}"/>
              </a:ext>
            </a:extLst>
          </p:cNvPr>
          <p:cNvGrpSpPr/>
          <p:nvPr/>
        </p:nvGrpSpPr>
        <p:grpSpPr>
          <a:xfrm>
            <a:off x="304773" y="4956840"/>
            <a:ext cx="11419776" cy="1861842"/>
            <a:chOff x="299959" y="4129702"/>
            <a:chExt cx="11419776" cy="1861842"/>
          </a:xfrm>
        </p:grpSpPr>
        <p:grpSp>
          <p:nvGrpSpPr>
            <p:cNvPr id="1062" name="Группа 1061">
              <a:extLst>
                <a:ext uri="{FF2B5EF4-FFF2-40B4-BE49-F238E27FC236}">
                  <a16:creationId xmlns:a16="http://schemas.microsoft.com/office/drawing/2014/main" id="{19E8FAA1-49BC-279E-0A04-FAD19B962BB5}"/>
                </a:ext>
              </a:extLst>
            </p:cNvPr>
            <p:cNvGrpSpPr/>
            <p:nvPr/>
          </p:nvGrpSpPr>
          <p:grpSpPr>
            <a:xfrm>
              <a:off x="299959" y="4129702"/>
              <a:ext cx="3412527" cy="1861842"/>
              <a:chOff x="299959" y="4129702"/>
              <a:chExt cx="3412527" cy="18618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D7FC012-6069-0C33-EC5D-44D768F9B1B6}"/>
                  </a:ext>
                </a:extLst>
              </p:cNvPr>
              <p:cNvSpPr txBox="1"/>
              <p:nvPr/>
            </p:nvSpPr>
            <p:spPr>
              <a:xfrm>
                <a:off x="299959" y="4129702"/>
                <a:ext cx="3412527" cy="943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Малые габариты и вес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Относительно низкая стоимость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Значительный диапазон измерения (1:30)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FE06DED-CFA2-0F24-B2BD-180D4A0529FD}"/>
                  </a:ext>
                </a:extLst>
              </p:cNvPr>
              <p:cNvSpPr txBox="1"/>
              <p:nvPr/>
            </p:nvSpPr>
            <p:spPr>
              <a:xfrm>
                <a:off x="299959" y="5150288"/>
                <a:ext cx="3412527" cy="8412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Чувствительность к искажениям потока на входе и на выходе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Чувствительность к </a:t>
                </a:r>
                <a:r>
                  <a:rPr kumimoji="0" lang="ru-RU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пневмоударам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63" name="Группа 1062">
              <a:extLst>
                <a:ext uri="{FF2B5EF4-FFF2-40B4-BE49-F238E27FC236}">
                  <a16:creationId xmlns:a16="http://schemas.microsoft.com/office/drawing/2014/main" id="{6F68F025-81D8-A620-E8E2-F20618FE85AE}"/>
                </a:ext>
              </a:extLst>
            </p:cNvPr>
            <p:cNvGrpSpPr/>
            <p:nvPr/>
          </p:nvGrpSpPr>
          <p:grpSpPr>
            <a:xfrm>
              <a:off x="4209736" y="4142652"/>
              <a:ext cx="3412527" cy="1631216"/>
              <a:chOff x="4209736" y="4142652"/>
              <a:chExt cx="3412527" cy="1631216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A9E18F-D5E8-FCAF-0F66-481732062F51}"/>
                  </a:ext>
                </a:extLst>
              </p:cNvPr>
              <p:cNvSpPr txBox="1"/>
              <p:nvPr/>
            </p:nvSpPr>
            <p:spPr>
              <a:xfrm>
                <a:off x="4209736" y="4142652"/>
                <a:ext cx="3412527" cy="8412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Отсутствие гидравлических потерь напора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Широкий диапазон измерения (1:50)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B83A35-D4CF-116B-369B-3C605D6B0F42}"/>
                  </a:ext>
                </a:extLst>
              </p:cNvPr>
              <p:cNvSpPr txBox="1"/>
              <p:nvPr/>
            </p:nvSpPr>
            <p:spPr>
              <a:xfrm>
                <a:off x="4209736" y="5035204"/>
                <a:ext cx="3412527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Сложная настройка расходомера, чтобы исключить влияние искажений потока газа на точность измерения</a:t>
                </a:r>
              </a:p>
            </p:txBody>
          </p:sp>
        </p:grpSp>
        <p:grpSp>
          <p:nvGrpSpPr>
            <p:cNvPr id="1064" name="Группа 1063">
              <a:extLst>
                <a:ext uri="{FF2B5EF4-FFF2-40B4-BE49-F238E27FC236}">
                  <a16:creationId xmlns:a16="http://schemas.microsoft.com/office/drawing/2014/main" id="{6C0BD1A9-8515-ADD4-F650-AED5FD949D82}"/>
                </a:ext>
              </a:extLst>
            </p:cNvPr>
            <p:cNvGrpSpPr/>
            <p:nvPr/>
          </p:nvGrpSpPr>
          <p:grpSpPr>
            <a:xfrm>
              <a:off x="8307208" y="4142652"/>
              <a:ext cx="3412527" cy="1628908"/>
              <a:chOff x="8307208" y="4142652"/>
              <a:chExt cx="3412527" cy="162890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F608F2-4237-35DF-FB4C-59EE2A27A301}"/>
                  </a:ext>
                </a:extLst>
              </p:cNvPr>
              <p:cNvSpPr txBox="1"/>
              <p:nvPr/>
            </p:nvSpPr>
            <p:spPr>
              <a:xfrm>
                <a:off x="8307208" y="4142652"/>
                <a:ext cx="3412527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Высокая точность и чувствительность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Отсутствие контакта с измеряемой средой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Малая инерционность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Широкий диапазон измерения (1:500)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5D026A-B309-926A-31FB-8C2AE4A69BA3}"/>
                  </a:ext>
                </a:extLst>
              </p:cNvPr>
              <p:cNvSpPr txBox="1"/>
              <p:nvPr/>
            </p:nvSpPr>
            <p:spPr>
              <a:xfrm>
                <a:off x="8307208" y="5463783"/>
                <a:ext cx="341252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Чувствительность к загрязненному газу</a:t>
                </a:r>
              </a:p>
            </p:txBody>
          </p: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DC71253-317F-9C8C-1E82-38227716C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50" y="2945051"/>
            <a:ext cx="2808000" cy="177056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46BCF13-522B-148A-8DD1-223787C72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" t="19571" r="2976" b="20674"/>
          <a:stretch/>
        </p:blipFill>
        <p:spPr bwMode="auto">
          <a:xfrm>
            <a:off x="4332000" y="2954444"/>
            <a:ext cx="3269067" cy="207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3" name="Рисунок 1102">
            <a:extLst>
              <a:ext uri="{FF2B5EF4-FFF2-40B4-BE49-F238E27FC236}">
                <a16:creationId xmlns:a16="http://schemas.microsoft.com/office/drawing/2014/main" id="{3A8AA79C-30EC-4B31-D455-908BE1C25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8931" y="2948505"/>
            <a:ext cx="2423415" cy="2034224"/>
          </a:xfrm>
          <a:prstGeom prst="rect">
            <a:avLst/>
          </a:prstGeom>
        </p:spPr>
      </p:pic>
      <p:sp>
        <p:nvSpPr>
          <p:cNvPr id="54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339557" y="166977"/>
            <a:ext cx="9864368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ru-RU" sz="2400" b="1" kern="0" dirty="0" smtClean="0">
                <a:latin typeface="Candara" panose="020E0502030303020204" pitchFamily="34" charset="0"/>
                <a:cs typeface="Arial"/>
              </a:rPr>
              <a:t>УЧЕТ ДОБЫВАЕМОГО ГАЗА</a:t>
            </a:r>
            <a:endParaRPr lang="ru-RU" sz="2400" b="1" kern="0" dirty="0">
              <a:latin typeface="Candara" panose="020E0502030303020204" pitchFamily="34" charset="0"/>
              <a:cs typeface="Arial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04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2" y="133297"/>
            <a:ext cx="9875702" cy="41181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ОПРЕДЕЛЕНИЕ ТЕРМИНА НИЗКОНАПОРНОГО ГАЗА (ННГ)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398E9FC3-0CDA-4F70-8292-E6A4B18B45E9}"/>
              </a:ext>
            </a:extLst>
          </p:cNvPr>
          <p:cNvCxnSpPr/>
          <p:nvPr/>
        </p:nvCxnSpPr>
        <p:spPr>
          <a:xfrm>
            <a:off x="3869229" y="11854793"/>
            <a:ext cx="685800" cy="0"/>
          </a:xfrm>
          <a:prstGeom prst="line">
            <a:avLst/>
          </a:prstGeom>
          <a:ln w="57150">
            <a:solidFill>
              <a:srgbClr val="FFCE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F0EC992-BA58-4BF9-B578-561089E708C3}"/>
              </a:ext>
            </a:extLst>
          </p:cNvPr>
          <p:cNvSpPr txBox="1"/>
          <p:nvPr/>
        </p:nvSpPr>
        <p:spPr>
          <a:xfrm>
            <a:off x="4555029" y="11637627"/>
            <a:ext cx="424129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Фонд ликвидированных скважин, шт.</a:t>
            </a:r>
            <a:endParaRPr kumimoji="0" lang="ru-RU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 descr="https://www.pergam.ru/img/brands/original/baker-hugh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57" y="701611"/>
            <a:ext cx="1030201" cy="77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tatic.tildacdn.com/tild3864-6535-4035-a535-333033333366/gazprom-transgaz-mo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354" r="5377" b="12077"/>
          <a:stretch/>
        </p:blipFill>
        <p:spPr bwMode="auto">
          <a:xfrm>
            <a:off x="339557" y="1684619"/>
            <a:ext cx="1018023" cy="78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165" y="3924264"/>
            <a:ext cx="788806" cy="7888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33809" y="716330"/>
            <a:ext cx="6145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ndara" panose="020E0502030303020204" pitchFamily="34" charset="0"/>
              </a:rPr>
              <a:t>Н</a:t>
            </a:r>
            <a:r>
              <a:rPr lang="ru-RU" dirty="0" smtClean="0">
                <a:latin typeface="Candara" panose="020E0502030303020204" pitchFamily="34" charset="0"/>
              </a:rPr>
              <a:t>изконапорным </a:t>
            </a:r>
            <a:r>
              <a:rPr lang="ru-RU" dirty="0">
                <a:latin typeface="Candara" panose="020E0502030303020204" pitchFamily="34" charset="0"/>
              </a:rPr>
              <a:t>считают газ обладающий давлением менее 100 </a:t>
            </a:r>
            <a:r>
              <a:rPr lang="ru-RU" dirty="0" err="1">
                <a:latin typeface="Candara" panose="020E0502030303020204" pitchFamily="34" charset="0"/>
              </a:rPr>
              <a:t>атм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433808" y="1693696"/>
            <a:ext cx="6173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ndara" panose="020E0502030303020204" pitchFamily="34" charset="0"/>
              </a:rPr>
              <a:t>Н</a:t>
            </a:r>
            <a:r>
              <a:rPr lang="ru-RU" dirty="0" smtClean="0">
                <a:latin typeface="Candara" panose="020E0502030303020204" pitchFamily="34" charset="0"/>
              </a:rPr>
              <a:t>изконапорным </a:t>
            </a:r>
            <a:r>
              <a:rPr lang="ru-RU" dirty="0">
                <a:latin typeface="Candara" panose="020E0502030303020204" pitchFamily="34" charset="0"/>
              </a:rPr>
              <a:t>считают газ обладающий давлением </a:t>
            </a:r>
            <a:r>
              <a:rPr lang="ru-RU" dirty="0" smtClean="0">
                <a:latin typeface="Candara" panose="020E0502030303020204" pitchFamily="34" charset="0"/>
              </a:rPr>
              <a:t>менее </a:t>
            </a:r>
            <a:r>
              <a:rPr lang="ru-RU" dirty="0">
                <a:latin typeface="Candara" panose="020E0502030303020204" pitchFamily="34" charset="0"/>
              </a:rPr>
              <a:t>20 </a:t>
            </a:r>
            <a:r>
              <a:rPr lang="ru-RU" dirty="0" err="1">
                <a:latin typeface="Candara" panose="020E0502030303020204" pitchFamily="34" charset="0"/>
              </a:rPr>
              <a:t>атм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433809" y="3770869"/>
            <a:ext cx="6145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" panose="020E0502030303020204" pitchFamily="34" charset="0"/>
              </a:rPr>
              <a:t>«</a:t>
            </a:r>
            <a:r>
              <a:rPr lang="ru-RU" b="1" dirty="0" err="1" smtClean="0">
                <a:latin typeface="Candara" panose="020E0502030303020204" pitchFamily="34" charset="0"/>
              </a:rPr>
              <a:t>Энергаз</a:t>
            </a:r>
            <a:r>
              <a:rPr lang="ru-RU" b="1" dirty="0" smtClean="0">
                <a:latin typeface="Candara" panose="020E0502030303020204" pitchFamily="34" charset="0"/>
              </a:rPr>
              <a:t>: опыт подготовки и </a:t>
            </a:r>
            <a:r>
              <a:rPr lang="ru-RU" b="1" dirty="0" err="1" smtClean="0">
                <a:latin typeface="Candara" panose="020E0502030303020204" pitchFamily="34" charset="0"/>
              </a:rPr>
              <a:t>компримировнаия</a:t>
            </a:r>
            <a:r>
              <a:rPr lang="ru-RU" b="1" dirty="0" smtClean="0">
                <a:latin typeface="Candara" panose="020E0502030303020204" pitchFamily="34" charset="0"/>
              </a:rPr>
              <a:t> ННГ»</a:t>
            </a:r>
          </a:p>
          <a:p>
            <a:pPr algn="just"/>
            <a:r>
              <a:rPr lang="ru-RU" dirty="0">
                <a:latin typeface="Candara" panose="020E0502030303020204" pitchFamily="34" charset="0"/>
              </a:rPr>
              <a:t>Г</a:t>
            </a:r>
            <a:r>
              <a:rPr lang="ru-RU" dirty="0" smtClean="0">
                <a:latin typeface="Candara" panose="020E0502030303020204" pitchFamily="34" charset="0"/>
              </a:rPr>
              <a:t>аз </a:t>
            </a:r>
            <a:r>
              <a:rPr lang="ru-RU" dirty="0">
                <a:latin typeface="Candara" panose="020E0502030303020204" pitchFamily="34" charset="0"/>
              </a:rPr>
              <a:t>который не </a:t>
            </a:r>
            <a:r>
              <a:rPr lang="ru-RU" dirty="0" smtClean="0">
                <a:latin typeface="Candara" panose="020E0502030303020204" pitchFamily="34" charset="0"/>
              </a:rPr>
              <a:t>обладает </a:t>
            </a:r>
            <a:r>
              <a:rPr lang="ru-RU" dirty="0">
                <a:latin typeface="Candara" panose="020E0502030303020204" pitchFamily="34" charset="0"/>
              </a:rPr>
              <a:t>уровнем давления, </a:t>
            </a:r>
            <a:r>
              <a:rPr lang="ru-RU" dirty="0" smtClean="0">
                <a:latin typeface="Candara" panose="020E0502030303020204" pitchFamily="34" charset="0"/>
              </a:rPr>
              <a:t>необходимый </a:t>
            </a:r>
            <a:r>
              <a:rPr lang="ru-RU" dirty="0">
                <a:latin typeface="Candara" panose="020E0502030303020204" pitchFamily="34" charset="0"/>
              </a:rPr>
              <a:t>для его транспортировки до газоперерабатывающего завода.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579150" y="752140"/>
            <a:ext cx="0" cy="5563819"/>
          </a:xfrm>
          <a:prstGeom prst="line">
            <a:avLst/>
          </a:prstGeom>
          <a:ln w="57150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араллелограмм 96"/>
          <p:cNvSpPr/>
          <p:nvPr/>
        </p:nvSpPr>
        <p:spPr>
          <a:xfrm>
            <a:off x="7748015" y="2754278"/>
            <a:ext cx="4784353" cy="2339971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17"/>
          <p:cNvSpPr/>
          <p:nvPr/>
        </p:nvSpPr>
        <p:spPr>
          <a:xfrm>
            <a:off x="7603774" y="2671062"/>
            <a:ext cx="4784353" cy="2075691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TextBox 95"/>
          <p:cNvSpPr txBox="1"/>
          <p:nvPr/>
        </p:nvSpPr>
        <p:spPr>
          <a:xfrm>
            <a:off x="8188008" y="2754278"/>
            <a:ext cx="3670635" cy="163121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аз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низким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уровнем давления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на устье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anose="02020603050405020304" pitchFamily="18" charset="0"/>
              </a:rPr>
              <a:t>, недостаточным для подачи его на компрессорную станцию или установку подготовки газа</a:t>
            </a:r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 flipH="1">
            <a:off x="1853735" y="1478840"/>
            <a:ext cx="4729417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flipH="1">
            <a:off x="1853735" y="2475540"/>
            <a:ext cx="4729417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433809" y="2732581"/>
            <a:ext cx="6145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andara" panose="020E0502030303020204" pitchFamily="34" charset="0"/>
              </a:rPr>
              <a:t>Когда </a:t>
            </a:r>
            <a:r>
              <a:rPr lang="ru-RU" dirty="0">
                <a:latin typeface="Candara" panose="020E0502030303020204" pitchFamily="34" charset="0"/>
              </a:rPr>
              <a:t>реализация газа с глубоким </a:t>
            </a:r>
            <a:r>
              <a:rPr lang="ru-RU" dirty="0" err="1">
                <a:latin typeface="Candara" panose="020E0502030303020204" pitchFamily="34" charset="0"/>
              </a:rPr>
              <a:t>компримированием</a:t>
            </a:r>
            <a:r>
              <a:rPr lang="ru-RU" dirty="0">
                <a:latin typeface="Candara" panose="020E0502030303020204" pitchFamily="34" charset="0"/>
              </a:rPr>
              <a:t> и дальнейшим транспортом станет экономически нерентабельна или </a:t>
            </a:r>
            <a:r>
              <a:rPr lang="ru-RU" dirty="0" err="1">
                <a:latin typeface="Candara" panose="020E0502030303020204" pitchFamily="34" charset="0"/>
              </a:rPr>
              <a:t>низкорентабельна</a:t>
            </a:r>
            <a:r>
              <a:rPr lang="ru-RU" dirty="0">
                <a:latin typeface="Candara" panose="020E0502030303020204" pitchFamily="34" charset="0"/>
              </a:rPr>
              <a:t>.</a:t>
            </a:r>
          </a:p>
        </p:txBody>
      </p:sp>
      <p:pic>
        <p:nvPicPr>
          <p:cNvPr id="1032" name="Picture 8" descr="https://vacancies.club/wp-content/uploads/2022/06/98824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810" r="1310" b="14899"/>
          <a:stretch/>
        </p:blipFill>
        <p:spPr bwMode="auto">
          <a:xfrm>
            <a:off x="339557" y="2803599"/>
            <a:ext cx="999050" cy="78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 flipH="1">
            <a:off x="1858404" y="3791425"/>
            <a:ext cx="4729417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363232" y="4991754"/>
            <a:ext cx="62159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anose="020E0502030303020204" pitchFamily="34" charset="0"/>
              </a:rPr>
              <a:t>«Технологии добычи низконапорного </a:t>
            </a:r>
            <a:r>
              <a:rPr lang="ru-RU" b="1" dirty="0" err="1" smtClean="0">
                <a:latin typeface="Candara" panose="020E0502030303020204" pitchFamily="34" charset="0"/>
              </a:rPr>
              <a:t>сеноманского</a:t>
            </a:r>
            <a:r>
              <a:rPr lang="ru-RU" b="1" dirty="0" smtClean="0">
                <a:latin typeface="Candara" panose="020E0502030303020204" pitchFamily="34" charset="0"/>
              </a:rPr>
              <a:t> газа»</a:t>
            </a:r>
          </a:p>
          <a:p>
            <a:pPr algn="just"/>
            <a:r>
              <a:rPr lang="ru-RU" dirty="0" smtClean="0">
                <a:latin typeface="Candara" panose="020E0502030303020204" pitchFamily="34" charset="0"/>
              </a:rPr>
              <a:t>Остаточные </a:t>
            </a:r>
            <a:r>
              <a:rPr lang="ru-RU" dirty="0">
                <a:latin typeface="Candara" panose="020E0502030303020204" pitchFamily="34" charset="0"/>
              </a:rPr>
              <a:t>запасы газа таких залежей, которые не рентабельны для добычи, но с глубоким </a:t>
            </a:r>
            <a:r>
              <a:rPr lang="ru-RU" dirty="0" err="1">
                <a:latin typeface="Candara" panose="020E0502030303020204" pitchFamily="34" charset="0"/>
              </a:rPr>
              <a:t>компримированием</a:t>
            </a:r>
            <a:r>
              <a:rPr lang="ru-RU" dirty="0">
                <a:latin typeface="Candara" panose="020E0502030303020204" pitchFamily="34" charset="0"/>
              </a:rPr>
              <a:t> все-таки могут быть извлечены, называются низконапорными.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1847420" y="4971198"/>
            <a:ext cx="4729417" cy="0"/>
          </a:xfrm>
          <a:prstGeom prst="line">
            <a:avLst/>
          </a:prstGeom>
          <a:ln w="28575">
            <a:solidFill>
              <a:srgbClr val="86A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22" y="5176756"/>
            <a:ext cx="901385" cy="9013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71646" y="1450105"/>
            <a:ext cx="3337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anose="020E0502030303020204" pitchFamily="34" charset="0"/>
              </a:rPr>
              <a:t>Определение ННГ в нашем докладе</a:t>
            </a:r>
            <a:endParaRPr lang="ru-RU" sz="20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45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4" grpId="0"/>
      <p:bldP spid="9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311271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FDA208FF-2268-60B8-0709-AC8B26777BF6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5982042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АКТУАЛЬНОСТЬ НИЗКОНАПОРНОГО ГАЗА (ННГ)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E657A221-3716-0590-90CB-6AAAD9F6975A}"/>
              </a:ext>
            </a:extLst>
          </p:cNvPr>
          <p:cNvGrpSpPr/>
          <p:nvPr/>
        </p:nvGrpSpPr>
        <p:grpSpPr>
          <a:xfrm>
            <a:off x="440043" y="752422"/>
            <a:ext cx="3373005" cy="2594281"/>
            <a:chOff x="1866507" y="1648534"/>
            <a:chExt cx="3251055" cy="2626301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3B381D3C-F047-CA61-4B95-876782AEC28C}"/>
                </a:ext>
              </a:extLst>
            </p:cNvPr>
            <p:cNvGrpSpPr/>
            <p:nvPr/>
          </p:nvGrpSpPr>
          <p:grpSpPr>
            <a:xfrm>
              <a:off x="2333871" y="1648534"/>
              <a:ext cx="660813" cy="875795"/>
              <a:chOff x="2854324" y="2181859"/>
              <a:chExt cx="781053" cy="873760"/>
            </a:xfrm>
          </p:grpSpPr>
          <p:cxnSp>
            <p:nvCxnSpPr>
              <p:cNvPr id="4" name="Прямая соединительная линия 3">
                <a:extLst>
                  <a:ext uri="{FF2B5EF4-FFF2-40B4-BE49-F238E27FC236}">
                    <a16:creationId xmlns:a16="http://schemas.microsoft.com/office/drawing/2014/main" id="{C4BDBA36-08A4-2763-B696-EEA199ABFA3C}"/>
                  </a:ext>
                </a:extLst>
              </p:cNvPr>
              <p:cNvCxnSpPr/>
              <p:nvPr/>
            </p:nvCxnSpPr>
            <p:spPr>
              <a:xfrm flipH="1">
                <a:off x="3106737" y="2183437"/>
                <a:ext cx="139700" cy="812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Прямая соединительная линия 5">
                <a:extLst>
                  <a:ext uri="{FF2B5EF4-FFF2-40B4-BE49-F238E27FC236}">
                    <a16:creationId xmlns:a16="http://schemas.microsoft.com/office/drawing/2014/main" id="{551591D8-980B-048F-0B03-44691E819463}"/>
                  </a:ext>
                </a:extLst>
              </p:cNvPr>
              <p:cNvCxnSpPr/>
              <p:nvPr/>
            </p:nvCxnSpPr>
            <p:spPr>
              <a:xfrm>
                <a:off x="3244850" y="2181859"/>
                <a:ext cx="127000" cy="84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Скругленный прямоугольник 6">
                <a:extLst>
                  <a:ext uri="{FF2B5EF4-FFF2-40B4-BE49-F238E27FC236}">
                    <a16:creationId xmlns:a16="http://schemas.microsoft.com/office/drawing/2014/main" id="{4DB11C37-C2CE-D1D2-AB90-811A4DED94A2}"/>
                  </a:ext>
                </a:extLst>
              </p:cNvPr>
              <p:cNvSpPr/>
              <p:nvPr/>
            </p:nvSpPr>
            <p:spPr>
              <a:xfrm>
                <a:off x="2854324" y="3009900"/>
                <a:ext cx="781053" cy="45719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8" name="Прямая соединительная линия 7">
                <a:extLst>
                  <a:ext uri="{FF2B5EF4-FFF2-40B4-BE49-F238E27FC236}">
                    <a16:creationId xmlns:a16="http://schemas.microsoft.com/office/drawing/2014/main" id="{7289AEF9-01CC-863D-E35B-156F8AEC7F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6867" y="2654843"/>
                <a:ext cx="163014" cy="915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>
                <a:extLst>
                  <a:ext uri="{FF2B5EF4-FFF2-40B4-BE49-F238E27FC236}">
                    <a16:creationId xmlns:a16="http://schemas.microsoft.com/office/drawing/2014/main" id="{FB321484-FCFA-329A-C018-537E641537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49999" y="2651125"/>
                <a:ext cx="169664" cy="984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8BC7407F-ECA1-C123-9BC4-01C62F1D5EB7}"/>
                  </a:ext>
                </a:extLst>
              </p:cNvPr>
              <p:cNvSpPr/>
              <p:nvPr/>
            </p:nvSpPr>
            <p:spPr>
              <a:xfrm>
                <a:off x="3096917" y="2811781"/>
                <a:ext cx="306388" cy="4571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Скругленный прямоугольник 10">
                <a:extLst>
                  <a:ext uri="{FF2B5EF4-FFF2-40B4-BE49-F238E27FC236}">
                    <a16:creationId xmlns:a16="http://schemas.microsoft.com/office/drawing/2014/main" id="{0DDF5642-9FDF-2664-E09A-3EAB0C5EFBDB}"/>
                  </a:ext>
                </a:extLst>
              </p:cNvPr>
              <p:cNvSpPr/>
              <p:nvPr/>
            </p:nvSpPr>
            <p:spPr>
              <a:xfrm>
                <a:off x="3192062" y="2449505"/>
                <a:ext cx="97237" cy="98440"/>
              </a:xfrm>
              <a:prstGeom prst="round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F071C8D6-D9A3-189C-6021-1F695DB33B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1587" y="2372051"/>
                <a:ext cx="75459" cy="6061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>
                <a:extLst>
                  <a:ext uri="{FF2B5EF4-FFF2-40B4-BE49-F238E27FC236}">
                    <a16:creationId xmlns:a16="http://schemas.microsoft.com/office/drawing/2014/main" id="{9EE5AD47-311D-3518-2786-DE5501E9BF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6843" y="2310326"/>
                <a:ext cx="45516" cy="448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55A9F70A-977B-6D91-01A2-26D7DAB0C319}"/>
                </a:ext>
              </a:extLst>
            </p:cNvPr>
            <p:cNvGrpSpPr/>
            <p:nvPr/>
          </p:nvGrpSpPr>
          <p:grpSpPr>
            <a:xfrm>
              <a:off x="1866507" y="3760163"/>
              <a:ext cx="1590442" cy="514672"/>
              <a:chOff x="1073895" y="3263416"/>
              <a:chExt cx="1647607" cy="514672"/>
            </a:xfrm>
          </p:grpSpPr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D8D85833-C017-9C33-4FDF-EFA9385F6B4F}"/>
                  </a:ext>
                </a:extLst>
              </p:cNvPr>
              <p:cNvCxnSpPr/>
              <p:nvPr/>
            </p:nvCxnSpPr>
            <p:spPr>
              <a:xfrm>
                <a:off x="1073895" y="3263416"/>
                <a:ext cx="169086" cy="498516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BCDC0778-D7F6-6017-86A8-8F7A2D62A2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08703" y="3478673"/>
                <a:ext cx="112799" cy="299415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8" name="Рукописный ввод 17">
                    <a:extLst>
                      <a:ext uri="{FF2B5EF4-FFF2-40B4-BE49-F238E27FC236}">
                        <a16:creationId xmlns:a16="http://schemas.microsoft.com/office/drawing/2014/main" id="{3665B7FE-6ADB-45C9-B73D-D6CA06A4CD21}"/>
                      </a:ext>
                    </a:extLst>
                  </p14:cNvPr>
                  <p14:cNvContentPartPr/>
                  <p14:nvPr/>
                </p14:nvContentPartPr>
                <p14:xfrm>
                  <a:off x="1249703" y="3574328"/>
                  <a:ext cx="1359000" cy="203760"/>
                </p14:xfrm>
              </p:contentPart>
            </mc:Choice>
            <mc:Fallback xmlns="">
              <p:pic>
                <p:nvPicPr>
                  <p:cNvPr id="66" name="Рукописный ввод 65">
                    <a:extLst>
                      <a:ext uri="{FF2B5EF4-FFF2-40B4-BE49-F238E27FC236}">
                        <a16:creationId xmlns:a16="http://schemas.microsoft.com/office/drawing/2014/main" id="{52528830-E44D-7F66-7930-AA1C27AAD8CD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5383" y="3570008"/>
                    <a:ext cx="1367640" cy="21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8F647CB-10E0-3F87-723E-81C4885C9248}"/>
                </a:ext>
              </a:extLst>
            </p:cNvPr>
            <p:cNvCxnSpPr>
              <a:cxnSpLocks/>
            </p:cNvCxnSpPr>
            <p:nvPr/>
          </p:nvCxnSpPr>
          <p:spPr>
            <a:xfrm>
              <a:off x="2761967" y="2388109"/>
              <a:ext cx="1385399" cy="3182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BC016C4B-7700-4B1D-0E80-5634E19EEB61}"/>
                </a:ext>
              </a:extLst>
            </p:cNvPr>
            <p:cNvGrpSpPr/>
            <p:nvPr/>
          </p:nvGrpSpPr>
          <p:grpSpPr>
            <a:xfrm>
              <a:off x="4081060" y="2183994"/>
              <a:ext cx="552325" cy="390068"/>
              <a:chOff x="2949235" y="2224972"/>
              <a:chExt cx="552325" cy="390068"/>
            </a:xfrm>
          </p:grpSpPr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id="{FCD0383D-0C98-DBC8-3E81-E55268DBFA53}"/>
                  </a:ext>
                </a:extLst>
              </p:cNvPr>
              <p:cNvSpPr/>
              <p:nvPr/>
            </p:nvSpPr>
            <p:spPr>
              <a:xfrm>
                <a:off x="3018910" y="2224972"/>
                <a:ext cx="381982" cy="390068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552D305-2864-2807-102C-7B2B8A4B244A}"/>
                  </a:ext>
                </a:extLst>
              </p:cNvPr>
              <p:cNvSpPr txBox="1"/>
              <p:nvPr/>
            </p:nvSpPr>
            <p:spPr>
              <a:xfrm>
                <a:off x="2949235" y="2316943"/>
                <a:ext cx="5523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Arial" panose="020B0604020202020204" pitchFamily="34" charset="0"/>
                  </a:rPr>
                  <a:t>УКПГ</a:t>
                </a:r>
              </a:p>
            </p:txBody>
          </p:sp>
        </p:grp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62C88246-E298-E91B-5B49-D369E2715FEE}"/>
                </a:ext>
              </a:extLst>
            </p:cNvPr>
            <p:cNvSpPr/>
            <p:nvPr/>
          </p:nvSpPr>
          <p:spPr>
            <a:xfrm>
              <a:off x="2614914" y="2524329"/>
              <a:ext cx="65979" cy="14864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6" name="Рукописный ввод 25">
                  <a:extLst>
                    <a:ext uri="{FF2B5EF4-FFF2-40B4-BE49-F238E27FC236}">
                      <a16:creationId xmlns:a16="http://schemas.microsoft.com/office/drawing/2014/main" id="{284F401C-63F8-72CB-F864-E33076E91E9C}"/>
                    </a:ext>
                  </a:extLst>
                </p14:cNvPr>
                <p14:cNvContentPartPr/>
                <p14:nvPr/>
              </p14:nvContentPartPr>
              <p14:xfrm>
                <a:off x="1874174" y="3674054"/>
                <a:ext cx="739848" cy="89640"/>
              </p14:xfrm>
            </p:contentPart>
          </mc:Choice>
          <mc:Fallback xmlns="">
            <p:pic>
              <p:nvPicPr>
                <p:cNvPr id="26" name="Рукописный ввод 25">
                  <a:extLst>
                    <a:ext uri="{FF2B5EF4-FFF2-40B4-BE49-F238E27FC236}">
                      <a16:creationId xmlns:a16="http://schemas.microsoft.com/office/drawing/2014/main" id="{284F401C-63F8-72CB-F864-E33076E91E9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70012" y="3669681"/>
                  <a:ext cx="748173" cy="983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7" name="Рукописный ввод 26">
                  <a:extLst>
                    <a:ext uri="{FF2B5EF4-FFF2-40B4-BE49-F238E27FC236}">
                      <a16:creationId xmlns:a16="http://schemas.microsoft.com/office/drawing/2014/main" id="{27D9EA27-F079-B51A-79A2-700F8C28853D}"/>
                    </a:ext>
                  </a:extLst>
                </p14:cNvPr>
                <p14:cNvContentPartPr/>
                <p14:nvPr/>
              </p14:nvContentPartPr>
              <p14:xfrm>
                <a:off x="2690127" y="3726974"/>
                <a:ext cx="766821" cy="248446"/>
              </p14:xfrm>
            </p:contentPart>
          </mc:Choice>
          <mc:Fallback xmlns="">
            <p:pic>
              <p:nvPicPr>
                <p:cNvPr id="27" name="Рукописный ввод 26">
                  <a:extLst>
                    <a:ext uri="{FF2B5EF4-FFF2-40B4-BE49-F238E27FC236}">
                      <a16:creationId xmlns:a16="http://schemas.microsoft.com/office/drawing/2014/main" id="{27D9EA27-F079-B51A-79A2-700F8C28853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85963" y="3722603"/>
                  <a:ext cx="775148" cy="25718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531F2803-AD93-7D9E-3F70-A03FC9CBAC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5593" y="37669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50AB57C6-D6EC-CDB1-0256-3E7017504F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7993" y="39193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8234E11-683C-19C2-5938-B2A0E2B138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8969" y="395031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C022256E-CD9B-73EA-2BD1-EED38D1665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0393" y="377172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B5793C51-DEF8-F11F-8222-1EBD0E8D7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97609" y="4071760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879FB8E4-C639-3B86-A3A5-8B9739327E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7498" y="404318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FF8DD6F1-D507-4551-4C69-2076CAAFBB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8585" y="408842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BCE36855-5262-8784-65AC-43F9780ADC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99976" y="3852682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6E3BAF99-9352-188B-3529-ED564EC6FB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5713" y="39312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E4922408-A287-6F01-39F3-654343D672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30985" y="3972695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502F88FB-8918-9274-A160-CC2C2C660B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25256" y="4125095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10508C2F-63EF-D3B8-E27F-442F759A1A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10761" y="3988738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3D783B55-7F34-F5A0-E51E-F746CFBE60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7619" y="384145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Скругленный прямоугольник 46">
              <a:extLst>
                <a:ext uri="{FF2B5EF4-FFF2-40B4-BE49-F238E27FC236}">
                  <a16:creationId xmlns:a16="http://schemas.microsoft.com/office/drawing/2014/main" id="{40C886EF-B187-191C-42EB-E8E93764B54E}"/>
                </a:ext>
              </a:extLst>
            </p:cNvPr>
            <p:cNvSpPr/>
            <p:nvPr/>
          </p:nvSpPr>
          <p:spPr>
            <a:xfrm>
              <a:off x="3218688" y="2130552"/>
              <a:ext cx="475488" cy="5029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ДКС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57F3F2A-F597-D634-C230-7AA23DED36E8}"/>
                </a:ext>
              </a:extLst>
            </p:cNvPr>
            <p:cNvSpPr txBox="1"/>
            <p:nvPr/>
          </p:nvSpPr>
          <p:spPr>
            <a:xfrm>
              <a:off x="3473128" y="3203756"/>
              <a:ext cx="164443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Объект </a:t>
              </a:r>
              <a:b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с низконапорным газом</a:t>
              </a:r>
            </a:p>
          </p:txBody>
        </p: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E1F10910-BE4C-CB66-2074-B835DB0D75D3}"/>
                </a:ext>
              </a:extLst>
            </p:cNvPr>
            <p:cNvCxnSpPr/>
            <p:nvPr/>
          </p:nvCxnSpPr>
          <p:spPr>
            <a:xfrm flipH="1">
              <a:off x="3086647" y="3667410"/>
              <a:ext cx="374819" cy="202624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47F9619B-E3F9-B1DD-50A2-8751A3F13E0C}"/>
              </a:ext>
            </a:extLst>
          </p:cNvPr>
          <p:cNvSpPr/>
          <p:nvPr/>
        </p:nvSpPr>
        <p:spPr>
          <a:xfrm>
            <a:off x="3498543" y="856470"/>
            <a:ext cx="2179881" cy="77116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Низкое давление ННГ на устье скважины может быть увеличено на ДКС</a:t>
            </a:r>
          </a:p>
        </p:txBody>
      </p: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3C882CA3-8E55-61BB-68BE-4B137C1261F7}"/>
              </a:ext>
            </a:extLst>
          </p:cNvPr>
          <p:cNvGrpSpPr/>
          <p:nvPr/>
        </p:nvGrpSpPr>
        <p:grpSpPr>
          <a:xfrm>
            <a:off x="931034" y="3812614"/>
            <a:ext cx="685601" cy="865117"/>
            <a:chOff x="2854324" y="2181859"/>
            <a:chExt cx="781053" cy="873760"/>
          </a:xfrm>
        </p:grpSpPr>
        <p:cxnSp>
          <p:nvCxnSpPr>
            <p:cNvPr id="91" name="Прямая соединительная линия 90">
              <a:extLst>
                <a:ext uri="{FF2B5EF4-FFF2-40B4-BE49-F238E27FC236}">
                  <a16:creationId xmlns:a16="http://schemas.microsoft.com/office/drawing/2014/main" id="{2976D8ED-C12F-94FF-7DC5-5E4BB07DB4D6}"/>
                </a:ext>
              </a:extLst>
            </p:cNvPr>
            <p:cNvCxnSpPr/>
            <p:nvPr/>
          </p:nvCxnSpPr>
          <p:spPr>
            <a:xfrm flipH="1">
              <a:off x="3106737" y="2183437"/>
              <a:ext cx="139700" cy="812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id="{24C3628C-456A-CC0A-6DB3-EFAA3FA9D76A}"/>
                </a:ext>
              </a:extLst>
            </p:cNvPr>
            <p:cNvCxnSpPr/>
            <p:nvPr/>
          </p:nvCxnSpPr>
          <p:spPr>
            <a:xfrm>
              <a:off x="3244850" y="2181859"/>
              <a:ext cx="127000" cy="841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Скругленный прямоугольник 92">
              <a:extLst>
                <a:ext uri="{FF2B5EF4-FFF2-40B4-BE49-F238E27FC236}">
                  <a16:creationId xmlns:a16="http://schemas.microsoft.com/office/drawing/2014/main" id="{A8CB33DE-C888-38BE-F275-F2731E747636}"/>
                </a:ext>
              </a:extLst>
            </p:cNvPr>
            <p:cNvSpPr/>
            <p:nvPr/>
          </p:nvSpPr>
          <p:spPr>
            <a:xfrm>
              <a:off x="2854324" y="3009900"/>
              <a:ext cx="781053" cy="45719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36DEFACF-B0BA-D289-8C38-1D2A2100C871}"/>
                </a:ext>
              </a:extLst>
            </p:cNvPr>
            <p:cNvCxnSpPr>
              <a:cxnSpLocks/>
            </p:cNvCxnSpPr>
            <p:nvPr/>
          </p:nvCxnSpPr>
          <p:spPr>
            <a:xfrm>
              <a:off x="3166867" y="2654843"/>
              <a:ext cx="163014" cy="915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>
              <a:extLst>
                <a:ext uri="{FF2B5EF4-FFF2-40B4-BE49-F238E27FC236}">
                  <a16:creationId xmlns:a16="http://schemas.microsoft.com/office/drawing/2014/main" id="{01E5E131-0221-F94C-FBA1-67A01D1BE9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999" y="2651125"/>
              <a:ext cx="169664" cy="984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id="{406D9F7D-CD55-FFA1-4A32-2BF2D113C251}"/>
                </a:ext>
              </a:extLst>
            </p:cNvPr>
            <p:cNvSpPr/>
            <p:nvPr/>
          </p:nvSpPr>
          <p:spPr>
            <a:xfrm>
              <a:off x="3096917" y="2811781"/>
              <a:ext cx="306388" cy="45719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Скругленный прямоугольник 96">
              <a:extLst>
                <a:ext uri="{FF2B5EF4-FFF2-40B4-BE49-F238E27FC236}">
                  <a16:creationId xmlns:a16="http://schemas.microsoft.com/office/drawing/2014/main" id="{DE60E333-8789-E7E0-9040-0D05F6F565D7}"/>
                </a:ext>
              </a:extLst>
            </p:cNvPr>
            <p:cNvSpPr/>
            <p:nvPr/>
          </p:nvSpPr>
          <p:spPr>
            <a:xfrm>
              <a:off x="3192062" y="2449505"/>
              <a:ext cx="97237" cy="98440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8" name="Прямая соединительная линия 97">
              <a:extLst>
                <a:ext uri="{FF2B5EF4-FFF2-40B4-BE49-F238E27FC236}">
                  <a16:creationId xmlns:a16="http://schemas.microsoft.com/office/drawing/2014/main" id="{B682BAFF-DF63-5B94-D4BB-93419C12BE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1587" y="2372051"/>
              <a:ext cx="75459" cy="606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>
              <a:extLst>
                <a:ext uri="{FF2B5EF4-FFF2-40B4-BE49-F238E27FC236}">
                  <a16:creationId xmlns:a16="http://schemas.microsoft.com/office/drawing/2014/main" id="{7C97AA07-77A4-EECF-7D73-B075910E8AB2}"/>
                </a:ext>
              </a:extLst>
            </p:cNvPr>
            <p:cNvCxnSpPr>
              <a:cxnSpLocks/>
            </p:cNvCxnSpPr>
            <p:nvPr/>
          </p:nvCxnSpPr>
          <p:spPr>
            <a:xfrm>
              <a:off x="3226843" y="2310326"/>
              <a:ext cx="45516" cy="448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729AD11D-FBA0-B3E6-C4F7-4330AF27C1B7}"/>
              </a:ext>
            </a:extLst>
          </p:cNvPr>
          <p:cNvGrpSpPr/>
          <p:nvPr/>
        </p:nvGrpSpPr>
        <p:grpSpPr>
          <a:xfrm>
            <a:off x="446139" y="5898498"/>
            <a:ext cx="1650101" cy="508397"/>
            <a:chOff x="1073895" y="3263416"/>
            <a:chExt cx="1647607" cy="514672"/>
          </a:xfrm>
        </p:grpSpPr>
        <p:cxnSp>
          <p:nvCxnSpPr>
            <p:cNvPr id="88" name="Прямая соединительная линия 87">
              <a:extLst>
                <a:ext uri="{FF2B5EF4-FFF2-40B4-BE49-F238E27FC236}">
                  <a16:creationId xmlns:a16="http://schemas.microsoft.com/office/drawing/2014/main" id="{2352150D-A5E0-4684-80A9-D0BE5FF1F5B4}"/>
                </a:ext>
              </a:extLst>
            </p:cNvPr>
            <p:cNvCxnSpPr/>
            <p:nvPr/>
          </p:nvCxnSpPr>
          <p:spPr>
            <a:xfrm>
              <a:off x="1073895" y="3263416"/>
              <a:ext cx="169086" cy="498516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>
              <a:extLst>
                <a:ext uri="{FF2B5EF4-FFF2-40B4-BE49-F238E27FC236}">
                  <a16:creationId xmlns:a16="http://schemas.microsoft.com/office/drawing/2014/main" id="{0887223A-2C85-C162-2B9C-7BEB56F781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703" y="3478673"/>
              <a:ext cx="112799" cy="299415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0" name="Рукописный ввод 89">
                  <a:extLst>
                    <a:ext uri="{FF2B5EF4-FFF2-40B4-BE49-F238E27FC236}">
                      <a16:creationId xmlns:a16="http://schemas.microsoft.com/office/drawing/2014/main" id="{F1C903B1-DA1D-9ABA-C5FB-A119F8C96526}"/>
                    </a:ext>
                  </a:extLst>
                </p14:cNvPr>
                <p14:cNvContentPartPr/>
                <p14:nvPr/>
              </p14:nvContentPartPr>
              <p14:xfrm>
                <a:off x="1249703" y="3574328"/>
                <a:ext cx="1359000" cy="203760"/>
              </p14:xfrm>
            </p:contentPart>
          </mc:Choice>
          <mc:Fallback xmlns="">
            <p:pic>
              <p:nvPicPr>
                <p:cNvPr id="66" name="Рукописный ввод 65">
                  <a:extLst>
                    <a:ext uri="{FF2B5EF4-FFF2-40B4-BE49-F238E27FC236}">
                      <a16:creationId xmlns:a16="http://schemas.microsoft.com/office/drawing/2014/main" id="{52528830-E44D-7F66-7930-AA1C27AAD8C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5383" y="3570008"/>
                  <a:ext cx="1367640" cy="2124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47D68253-A99F-D723-D2D6-55CEAE8EF0DF}"/>
              </a:ext>
            </a:extLst>
          </p:cNvPr>
          <p:cNvCxnSpPr>
            <a:cxnSpLocks/>
          </p:cNvCxnSpPr>
          <p:nvPr/>
        </p:nvCxnSpPr>
        <p:spPr>
          <a:xfrm>
            <a:off x="1375189" y="4543172"/>
            <a:ext cx="1437367" cy="314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FE50BF04-0AE7-3C90-C023-D63A16779ABA}"/>
              </a:ext>
            </a:extLst>
          </p:cNvPr>
          <p:cNvGrpSpPr/>
          <p:nvPr/>
        </p:nvGrpSpPr>
        <p:grpSpPr>
          <a:xfrm>
            <a:off x="2743762" y="4341546"/>
            <a:ext cx="573043" cy="385312"/>
            <a:chOff x="2949235" y="2224972"/>
            <a:chExt cx="552325" cy="390068"/>
          </a:xfrm>
        </p:grpSpPr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DB74D1F3-597A-9E55-9866-6E5AE4445CA9}"/>
                </a:ext>
              </a:extLst>
            </p:cNvPr>
            <p:cNvSpPr/>
            <p:nvPr/>
          </p:nvSpPr>
          <p:spPr>
            <a:xfrm>
              <a:off x="3018910" y="2224972"/>
              <a:ext cx="381982" cy="390068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53F9D3F-0DE2-42CA-A015-175B64E43046}"/>
                </a:ext>
              </a:extLst>
            </p:cNvPr>
            <p:cNvSpPr txBox="1"/>
            <p:nvPr/>
          </p:nvSpPr>
          <p:spPr>
            <a:xfrm>
              <a:off x="2949235" y="2316943"/>
              <a:ext cx="55232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Arial" panose="020B0604020202020204" pitchFamily="34" charset="0"/>
                </a:rPr>
                <a:t>УКПГ</a:t>
              </a:r>
            </a:p>
          </p:txBody>
        </p:sp>
      </p:grp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A4056EB2-DD85-82F9-262F-B5E0AF55FB67}"/>
              </a:ext>
            </a:extLst>
          </p:cNvPr>
          <p:cNvSpPr/>
          <p:nvPr/>
        </p:nvSpPr>
        <p:spPr>
          <a:xfrm>
            <a:off x="1222619" y="4677731"/>
            <a:ext cx="68454" cy="1468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8" name="Рукописный ввод 67">
                <a:extLst>
                  <a:ext uri="{FF2B5EF4-FFF2-40B4-BE49-F238E27FC236}">
                    <a16:creationId xmlns:a16="http://schemas.microsoft.com/office/drawing/2014/main" id="{EB427F6E-48A5-8A79-31B9-23AB7918E335}"/>
                  </a:ext>
                </a:extLst>
              </p14:cNvPr>
              <p14:cNvContentPartPr/>
              <p14:nvPr/>
            </p14:nvContentPartPr>
            <p14:xfrm>
              <a:off x="454094" y="5813439"/>
              <a:ext cx="767600" cy="88547"/>
            </p14:xfrm>
          </p:contentPart>
        </mc:Choice>
        <mc:Fallback xmlns="">
          <p:pic>
            <p:nvPicPr>
              <p:cNvPr id="68" name="Рукописный ввод 67">
                <a:extLst>
                  <a:ext uri="{FF2B5EF4-FFF2-40B4-BE49-F238E27FC236}">
                    <a16:creationId xmlns:a16="http://schemas.microsoft.com/office/drawing/2014/main" id="{EB427F6E-48A5-8A79-31B9-23AB7918E33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776" y="5809120"/>
                <a:ext cx="776237" cy="971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9" name="Рукописный ввод 68">
                <a:extLst>
                  <a:ext uri="{FF2B5EF4-FFF2-40B4-BE49-F238E27FC236}">
                    <a16:creationId xmlns:a16="http://schemas.microsoft.com/office/drawing/2014/main" id="{9ACBA409-DA01-62C0-F9BC-F9C6F413EC79}"/>
                  </a:ext>
                </a:extLst>
              </p14:cNvPr>
              <p14:cNvContentPartPr/>
              <p14:nvPr/>
            </p14:nvContentPartPr>
            <p14:xfrm>
              <a:off x="1300654" y="5865714"/>
              <a:ext cx="795585" cy="245417"/>
            </p14:xfrm>
          </p:contentPart>
        </mc:Choice>
        <mc:Fallback xmlns="">
          <p:pic>
            <p:nvPicPr>
              <p:cNvPr id="69" name="Рукописный ввод 68">
                <a:extLst>
                  <a:ext uri="{FF2B5EF4-FFF2-40B4-BE49-F238E27FC236}">
                    <a16:creationId xmlns:a16="http://schemas.microsoft.com/office/drawing/2014/main" id="{9ACBA409-DA01-62C0-F9BC-F9C6F413EC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96334" y="5861396"/>
                <a:ext cx="804225" cy="254053"/>
              </a:xfrm>
              <a:prstGeom prst="rect">
                <a:avLst/>
              </a:prstGeom>
            </p:spPr>
          </p:pic>
        </mc:Fallback>
      </mc:AlternateContent>
      <p:sp>
        <p:nvSpPr>
          <p:cNvPr id="70" name="Овал 69">
            <a:extLst>
              <a:ext uri="{FF2B5EF4-FFF2-40B4-BE49-F238E27FC236}">
                <a16:creationId xmlns:a16="http://schemas.microsoft.com/office/drawing/2014/main" id="{16BE9F09-53BE-949F-9799-17260463EDB0}"/>
              </a:ext>
            </a:extLst>
          </p:cNvPr>
          <p:cNvSpPr>
            <a:spLocks noChangeAspect="1"/>
          </p:cNvSpPr>
          <p:nvPr/>
        </p:nvSpPr>
        <p:spPr>
          <a:xfrm>
            <a:off x="621568" y="5905212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44F6B504-DBCF-740C-5D0C-B05A5875D584}"/>
              </a:ext>
            </a:extLst>
          </p:cNvPr>
          <p:cNvSpPr>
            <a:spLocks noChangeAspect="1"/>
          </p:cNvSpPr>
          <p:nvPr/>
        </p:nvSpPr>
        <p:spPr>
          <a:xfrm>
            <a:off x="779684" y="6055754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2FF26BBE-181D-AC1A-8EAB-8FD677DA3D3A}"/>
              </a:ext>
            </a:extLst>
          </p:cNvPr>
          <p:cNvSpPr>
            <a:spLocks noChangeAspect="1"/>
          </p:cNvSpPr>
          <p:nvPr/>
        </p:nvSpPr>
        <p:spPr>
          <a:xfrm>
            <a:off x="967449" y="6086331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7FE2274A-713F-FC8D-F99F-6019439E5288}"/>
              </a:ext>
            </a:extLst>
          </p:cNvPr>
          <p:cNvSpPr>
            <a:spLocks noChangeAspect="1"/>
          </p:cNvSpPr>
          <p:nvPr/>
        </p:nvSpPr>
        <p:spPr>
          <a:xfrm>
            <a:off x="937801" y="5909914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7A84E9A5-122C-0A15-5079-D98EB4E84D11}"/>
              </a:ext>
            </a:extLst>
          </p:cNvPr>
          <p:cNvSpPr>
            <a:spLocks noChangeAspect="1"/>
          </p:cNvSpPr>
          <p:nvPr/>
        </p:nvSpPr>
        <p:spPr>
          <a:xfrm>
            <a:off x="1515919" y="6206296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87243366-5ED7-4AEA-6ED5-25B97763163D}"/>
              </a:ext>
            </a:extLst>
          </p:cNvPr>
          <p:cNvSpPr>
            <a:spLocks noChangeAspect="1"/>
          </p:cNvSpPr>
          <p:nvPr/>
        </p:nvSpPr>
        <p:spPr>
          <a:xfrm>
            <a:off x="633919" y="6178068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E90BCF9E-56AA-2169-5CC9-B22E60E24027}"/>
              </a:ext>
            </a:extLst>
          </p:cNvPr>
          <p:cNvSpPr>
            <a:spLocks noChangeAspect="1"/>
          </p:cNvSpPr>
          <p:nvPr/>
        </p:nvSpPr>
        <p:spPr>
          <a:xfrm>
            <a:off x="1703683" y="6222760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785AF3CB-48CE-D02F-37BB-FBBC13A46592}"/>
              </a:ext>
            </a:extLst>
          </p:cNvPr>
          <p:cNvSpPr>
            <a:spLocks noChangeAspect="1"/>
          </p:cNvSpPr>
          <p:nvPr/>
        </p:nvSpPr>
        <p:spPr>
          <a:xfrm>
            <a:off x="1414623" y="5989889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3B051541-0932-CE3A-998A-9905B7187FC0}"/>
              </a:ext>
            </a:extLst>
          </p:cNvPr>
          <p:cNvSpPr>
            <a:spLocks noChangeAspect="1"/>
          </p:cNvSpPr>
          <p:nvPr/>
        </p:nvSpPr>
        <p:spPr>
          <a:xfrm>
            <a:off x="1607327" y="6067510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578152B9-59A0-4102-543F-FA22553619F1}"/>
              </a:ext>
            </a:extLst>
          </p:cNvPr>
          <p:cNvSpPr>
            <a:spLocks noChangeAspect="1"/>
          </p:cNvSpPr>
          <p:nvPr/>
        </p:nvSpPr>
        <p:spPr>
          <a:xfrm>
            <a:off x="1861800" y="6108439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5C30FF67-85CB-81B3-23F6-D1CE6F6C3BE3}"/>
              </a:ext>
            </a:extLst>
          </p:cNvPr>
          <p:cNvSpPr>
            <a:spLocks noChangeAspect="1"/>
          </p:cNvSpPr>
          <p:nvPr/>
        </p:nvSpPr>
        <p:spPr>
          <a:xfrm>
            <a:off x="1855856" y="6258981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4C9CB274-1AB3-02B5-2C0F-018DA2B08FB1}"/>
              </a:ext>
            </a:extLst>
          </p:cNvPr>
          <p:cNvSpPr>
            <a:spLocks noChangeAspect="1"/>
          </p:cNvSpPr>
          <p:nvPr/>
        </p:nvSpPr>
        <p:spPr>
          <a:xfrm>
            <a:off x="1322062" y="6124286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id="{4E88B149-2D58-37AB-EB6E-66AB65750C02}"/>
              </a:ext>
            </a:extLst>
          </p:cNvPr>
          <p:cNvSpPr>
            <a:spLocks noChangeAspect="1"/>
          </p:cNvSpPr>
          <p:nvPr/>
        </p:nvSpPr>
        <p:spPr>
          <a:xfrm>
            <a:off x="1111300" y="5978801"/>
            <a:ext cx="74701" cy="7112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Скругленный прямоугольник 82">
            <a:extLst>
              <a:ext uri="{FF2B5EF4-FFF2-40B4-BE49-F238E27FC236}">
                <a16:creationId xmlns:a16="http://schemas.microsoft.com/office/drawing/2014/main" id="{74B8DB72-78F2-7AF1-DEBA-E01D3E5CBC38}"/>
              </a:ext>
            </a:extLst>
          </p:cNvPr>
          <p:cNvSpPr/>
          <p:nvPr/>
        </p:nvSpPr>
        <p:spPr>
          <a:xfrm>
            <a:off x="1730170" y="4288755"/>
            <a:ext cx="493324" cy="4967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ДКС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D06BF2D-0227-0F0F-BB09-2B146EE26225}"/>
              </a:ext>
            </a:extLst>
          </p:cNvPr>
          <p:cNvSpPr txBox="1"/>
          <p:nvPr/>
        </p:nvSpPr>
        <p:spPr>
          <a:xfrm>
            <a:off x="2113026" y="5348875"/>
            <a:ext cx="1706118" cy="729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Объект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 низконапорным газом</a:t>
            </a:r>
          </a:p>
        </p:txBody>
      </p: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183C0E71-74E6-10C3-81C1-CC276D7E91CD}"/>
              </a:ext>
            </a:extLst>
          </p:cNvPr>
          <p:cNvCxnSpPr/>
          <p:nvPr/>
        </p:nvCxnSpPr>
        <p:spPr>
          <a:xfrm flipH="1">
            <a:off x="1712048" y="5806876"/>
            <a:ext cx="388879" cy="200154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07620C73-9F42-C8D5-1F45-672CA6712E7B}"/>
              </a:ext>
            </a:extLst>
          </p:cNvPr>
          <p:cNvCxnSpPr>
            <a:cxnSpLocks/>
          </p:cNvCxnSpPr>
          <p:nvPr/>
        </p:nvCxnSpPr>
        <p:spPr>
          <a:xfrm>
            <a:off x="393192" y="3630144"/>
            <a:ext cx="5129784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72867541-D237-58AB-2A20-A2B4F95B818D}"/>
              </a:ext>
            </a:extLst>
          </p:cNvPr>
          <p:cNvSpPr/>
          <p:nvPr/>
        </p:nvSpPr>
        <p:spPr>
          <a:xfrm>
            <a:off x="2275762" y="4294851"/>
            <a:ext cx="493324" cy="4967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ДКС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A4CF9BC1-3865-50BB-94E2-42183AC7CC0F}"/>
              </a:ext>
            </a:extLst>
          </p:cNvPr>
          <p:cNvSpPr/>
          <p:nvPr/>
        </p:nvSpPr>
        <p:spPr>
          <a:xfrm>
            <a:off x="3449775" y="3889230"/>
            <a:ext cx="2178000" cy="7704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исло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ДКС увеличивается для поддержания давления ННГ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731D658D-2377-029E-5073-0CFAD9937E98}"/>
              </a:ext>
            </a:extLst>
          </p:cNvPr>
          <p:cNvSpPr/>
          <p:nvPr/>
        </p:nvSpPr>
        <p:spPr>
          <a:xfrm>
            <a:off x="6448301" y="698054"/>
            <a:ext cx="5321333" cy="990618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Ввод в эксплуатацию ДКС требует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высоких капитальных затрат 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9FC58CE9-FA7D-DEA8-D854-38EA57056550}"/>
              </a:ext>
            </a:extLst>
          </p:cNvPr>
          <p:cNvSpPr/>
          <p:nvPr/>
        </p:nvSpPr>
        <p:spPr>
          <a:xfrm>
            <a:off x="6412675" y="2508248"/>
            <a:ext cx="5352605" cy="990618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поддержания давления ННГ потребуется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проектирование и строительство новых ДКС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D7917501-298A-81F2-9271-7425A9B12384}"/>
              </a:ext>
            </a:extLst>
          </p:cNvPr>
          <p:cNvSpPr/>
          <p:nvPr/>
        </p:nvSpPr>
        <p:spPr>
          <a:xfrm>
            <a:off x="6400800" y="4513199"/>
            <a:ext cx="5374377" cy="990618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635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Добыча ННГ становится нерентабельной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4863D54-4C00-46F4-66F2-96D0E59FD341}"/>
              </a:ext>
            </a:extLst>
          </p:cNvPr>
          <p:cNvSpPr txBox="1"/>
          <p:nvPr/>
        </p:nvSpPr>
        <p:spPr>
          <a:xfrm>
            <a:off x="6267412" y="1914927"/>
            <a:ext cx="5619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Стоимость блок-модуля с компрессорам составляет 80 000 тыс. руб. 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F04EB72-5CAD-DE87-3ACF-EFC633369DB7}"/>
              </a:ext>
            </a:extLst>
          </p:cNvPr>
          <p:cNvSpPr txBox="1"/>
          <p:nvPr/>
        </p:nvSpPr>
        <p:spPr>
          <a:xfrm>
            <a:off x="6312934" y="3765499"/>
            <a:ext cx="5619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Затраты на проектирование составляют  3 700 тыс. руб.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071B36-EA02-2889-333B-EA11F684FC9E}"/>
              </a:ext>
            </a:extLst>
          </p:cNvPr>
          <p:cNvSpPr txBox="1"/>
          <p:nvPr/>
        </p:nvSpPr>
        <p:spPr>
          <a:xfrm>
            <a:off x="6408826" y="5891415"/>
            <a:ext cx="4070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А.В. Сидельников Анализ условия и технологии эксплуатации дожимной компрессорной станции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4695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73700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10454742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АНАЛИЗ АКТУАЛЬНОСТЬ НИЗКОНАПОРНОГО ГАЗА (ННГ)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Параллелограмм 106"/>
          <p:cNvSpPr/>
          <p:nvPr/>
        </p:nvSpPr>
        <p:spPr>
          <a:xfrm>
            <a:off x="1774030" y="5091246"/>
            <a:ext cx="9724988" cy="1221030"/>
          </a:xfrm>
          <a:prstGeom prst="parallelogram">
            <a:avLst/>
          </a:prstGeom>
          <a:solidFill>
            <a:srgbClr val="86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араллелограмм 107"/>
          <p:cNvSpPr/>
          <p:nvPr/>
        </p:nvSpPr>
        <p:spPr>
          <a:xfrm>
            <a:off x="1702938" y="4942465"/>
            <a:ext cx="9486678" cy="1186413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TextBox 100"/>
          <p:cNvSpPr txBox="1"/>
          <p:nvPr/>
        </p:nvSpPr>
        <p:spPr>
          <a:xfrm>
            <a:off x="2297309" y="5147185"/>
            <a:ext cx="867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ndara" panose="020E0502030303020204" pitchFamily="34" charset="0"/>
              </a:rPr>
              <a:t>Текущие остаточные запасы газа на разрабатываемых месторождениях по масштабу сопоставимы с новыми вводимыми запасами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2712090" y="671907"/>
            <a:ext cx="6099337" cy="4053650"/>
            <a:chOff x="2730943" y="646273"/>
            <a:chExt cx="6099337" cy="4053650"/>
          </a:xfrm>
        </p:grpSpPr>
        <p:sp>
          <p:nvSpPr>
            <p:cNvPr id="95" name="TextBox 94"/>
            <p:cNvSpPr txBox="1"/>
            <p:nvPr/>
          </p:nvSpPr>
          <p:spPr>
            <a:xfrm>
              <a:off x="6137010" y="1899314"/>
              <a:ext cx="26770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9</a:t>
              </a:r>
              <a:r>
                <a:rPr lang="ru-RU" sz="16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 </a:t>
              </a:r>
              <a:r>
                <a:rPr lang="ru-RU" sz="1600" dirty="0">
                  <a:solidFill>
                    <a:schemeClr val="accent6"/>
                  </a:solidFill>
                  <a:latin typeface="Candara" panose="020E0502030303020204" pitchFamily="34" charset="0"/>
                </a:rPr>
                <a:t>трлн, </a:t>
              </a:r>
              <a:r>
                <a:rPr lang="ru-RU" sz="16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м</a:t>
              </a:r>
              <a:r>
                <a:rPr lang="ru-RU" sz="1600" baseline="30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3</a:t>
              </a:r>
              <a:endParaRPr lang="ru-RU" sz="1600" baseline="30000" dirty="0">
                <a:solidFill>
                  <a:schemeClr val="accent6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347214" y="646273"/>
              <a:ext cx="38797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latin typeface="Candara" panose="020E0502030303020204" pitchFamily="34" charset="0"/>
                </a:rPr>
                <a:t>Представитель ООО «</a:t>
              </a:r>
              <a:r>
                <a:rPr lang="ru-RU" sz="2000" dirty="0" err="1" smtClean="0">
                  <a:latin typeface="Candara" panose="020E0502030303020204" pitchFamily="34" charset="0"/>
                </a:rPr>
                <a:t>Уренгойгазпром</a:t>
              </a:r>
              <a:r>
                <a:rPr lang="ru-RU" sz="2000" dirty="0" smtClean="0">
                  <a:latin typeface="Candara" panose="020E0502030303020204" pitchFamily="34" charset="0"/>
                </a:rPr>
                <a:t>»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740369" y="1896612"/>
              <a:ext cx="17038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5</a:t>
              </a:r>
              <a:r>
                <a:rPr lang="ru-RU" sz="16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 трлн, </a:t>
              </a:r>
              <a:r>
                <a:rPr lang="ru-RU" sz="1600" dirty="0">
                  <a:solidFill>
                    <a:schemeClr val="accent6"/>
                  </a:solidFill>
                  <a:latin typeface="Candara" panose="020E0502030303020204" pitchFamily="34" charset="0"/>
                </a:rPr>
                <a:t>м</a:t>
              </a:r>
              <a:r>
                <a:rPr lang="ru-RU" sz="1600" baseline="30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3</a:t>
              </a:r>
              <a:endParaRPr lang="ru-RU" sz="1600" baseline="30000" dirty="0">
                <a:solidFill>
                  <a:schemeClr val="accent6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30943" y="1299002"/>
              <a:ext cx="14776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atin typeface="Candara" panose="020E0502030303020204" pitchFamily="34" charset="0"/>
                </a:rPr>
                <a:t>2020 г.</a:t>
              </a:r>
              <a:endParaRPr lang="ru-RU" sz="2800" dirty="0">
                <a:latin typeface="Candara" panose="020E0502030303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53260" y="1299002"/>
              <a:ext cx="18384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atin typeface="Candara" panose="020E0502030303020204" pitchFamily="34" charset="0"/>
                </a:rPr>
                <a:t>К 2035 г.</a:t>
              </a:r>
              <a:endParaRPr lang="ru-RU" sz="2800" dirty="0">
                <a:latin typeface="Candara" panose="020E0502030303020204" pitchFamily="34" charset="0"/>
              </a:endParaRPr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478954" y="1292705"/>
              <a:ext cx="1259986" cy="1259986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153260" y="3992037"/>
              <a:ext cx="26770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2,4</a:t>
              </a:r>
              <a:r>
                <a:rPr lang="ru-RU" sz="16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 </a:t>
              </a:r>
              <a:r>
                <a:rPr lang="ru-RU" sz="1600" dirty="0">
                  <a:solidFill>
                    <a:schemeClr val="accent6"/>
                  </a:solidFill>
                  <a:latin typeface="Candara" panose="020E0502030303020204" pitchFamily="34" charset="0"/>
                </a:rPr>
                <a:t>трлн, </a:t>
              </a:r>
              <a:r>
                <a:rPr lang="ru-RU" sz="16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м</a:t>
              </a:r>
              <a:r>
                <a:rPr lang="ru-RU" sz="1600" baseline="30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3</a:t>
              </a:r>
              <a:endParaRPr lang="ru-RU" sz="1600" baseline="30000" dirty="0">
                <a:solidFill>
                  <a:schemeClr val="accent6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63464" y="2738996"/>
              <a:ext cx="38797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latin typeface="Candara" panose="020E0502030303020204" pitchFamily="34" charset="0"/>
                </a:rPr>
                <a:t>Волчков В.И. ООО «ИРЦ Газпром»</a:t>
              </a:r>
              <a:endParaRPr lang="ru-RU" sz="2000" dirty="0">
                <a:latin typeface="Candara" panose="020E0502030303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56619" y="3989335"/>
              <a:ext cx="17038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1,5</a:t>
              </a:r>
              <a:r>
                <a:rPr lang="ru-RU" sz="16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 трлн, </a:t>
              </a:r>
              <a:r>
                <a:rPr lang="ru-RU" sz="1600" dirty="0">
                  <a:solidFill>
                    <a:schemeClr val="accent6"/>
                  </a:solidFill>
                  <a:latin typeface="Candara" panose="020E0502030303020204" pitchFamily="34" charset="0"/>
                </a:rPr>
                <a:t>м</a:t>
              </a:r>
              <a:r>
                <a:rPr lang="ru-RU" sz="1600" baseline="30000" dirty="0" smtClean="0">
                  <a:solidFill>
                    <a:schemeClr val="accent6"/>
                  </a:solidFill>
                  <a:latin typeface="Candara" panose="020E0502030303020204" pitchFamily="34" charset="0"/>
                </a:rPr>
                <a:t>3</a:t>
              </a:r>
              <a:endParaRPr lang="ru-RU" sz="1600" baseline="30000" dirty="0">
                <a:solidFill>
                  <a:schemeClr val="accent6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47193" y="3391725"/>
              <a:ext cx="14776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atin typeface="Candara" panose="020E0502030303020204" pitchFamily="34" charset="0"/>
                </a:rPr>
                <a:t>2020 г.</a:t>
              </a:r>
              <a:endParaRPr lang="ru-RU" sz="2800" dirty="0">
                <a:latin typeface="Candara" panose="020E0502030303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69510" y="3391725"/>
              <a:ext cx="18384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atin typeface="Candara" panose="020E0502030303020204" pitchFamily="34" charset="0"/>
                </a:rPr>
                <a:t>К 2040 г.</a:t>
              </a:r>
              <a:endParaRPr lang="ru-RU" sz="2800" dirty="0">
                <a:latin typeface="Candara" panose="020E0502030303020204" pitchFamily="34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495204" y="3385428"/>
              <a:ext cx="1259986" cy="1259986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339557" y="545113"/>
            <a:ext cx="2177400" cy="41777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8534" y="1337313"/>
            <a:ext cx="22316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anose="020E0502030303020204" pitchFamily="34" charset="0"/>
              </a:rPr>
              <a:t>Ожидаемый прирост ННГ в ЯНАО (Надым-</a:t>
            </a:r>
            <a:r>
              <a:rPr lang="ru-RU" sz="2400" b="1" dirty="0" err="1" smtClean="0">
                <a:latin typeface="Candara" panose="020E0502030303020204" pitchFamily="34" charset="0"/>
              </a:rPr>
              <a:t>Пур</a:t>
            </a:r>
            <a:r>
              <a:rPr lang="ru-RU" sz="2400" b="1" dirty="0" smtClean="0">
                <a:latin typeface="Candara" panose="020E0502030303020204" pitchFamily="34" charset="0"/>
              </a:rPr>
              <a:t>-Тазовском районе) по различным оценкам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cxnSp>
        <p:nvCxnSpPr>
          <p:cNvPr id="9" name="Прямая соединительная линия 8"/>
          <p:cNvCxnSpPr>
            <a:stCxn id="3" idx="3"/>
          </p:cNvCxnSpPr>
          <p:nvPr/>
        </p:nvCxnSpPr>
        <p:spPr>
          <a:xfrm>
            <a:off x="2530168" y="2676141"/>
            <a:ext cx="524694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7782642" y="545113"/>
            <a:ext cx="0" cy="420841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777113" y="671907"/>
            <a:ext cx="4074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" panose="020E0502030303020204" pitchFamily="34" charset="0"/>
              </a:rPr>
              <a:t>Добыча ННГ </a:t>
            </a:r>
          </a:p>
          <a:p>
            <a:pPr algn="ctr"/>
            <a:r>
              <a:rPr lang="ru-RU" dirty="0" smtClean="0">
                <a:latin typeface="Candara" panose="020E0502030303020204" pitchFamily="34" charset="0"/>
              </a:rPr>
              <a:t>на Медвежье, Уренгойское, </a:t>
            </a:r>
            <a:r>
              <a:rPr lang="ru-RU" dirty="0" err="1" smtClean="0">
                <a:latin typeface="Candara" panose="020E0502030303020204" pitchFamily="34" charset="0"/>
              </a:rPr>
              <a:t>Ямбургское</a:t>
            </a:r>
            <a:r>
              <a:rPr lang="ru-RU" dirty="0" smtClean="0">
                <a:latin typeface="Candara" panose="020E0502030303020204" pitchFamily="34" charset="0"/>
              </a:rPr>
              <a:t>, </a:t>
            </a:r>
            <a:r>
              <a:rPr lang="ru-RU" dirty="0" err="1" smtClean="0">
                <a:latin typeface="Candara" panose="020E0502030303020204" pitchFamily="34" charset="0"/>
              </a:rPr>
              <a:t>Вынгапуровское</a:t>
            </a:r>
            <a:r>
              <a:rPr lang="ru-RU" dirty="0" smtClean="0">
                <a:latin typeface="Candara" panose="020E0502030303020204" pitchFamily="34" charset="0"/>
              </a:rPr>
              <a:t> месторождениях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48077" y="1648494"/>
            <a:ext cx="1477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2020 г.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87956" y="1656258"/>
            <a:ext cx="1838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ndara" panose="020E0502030303020204" pitchFamily="34" charset="0"/>
              </a:rPr>
              <a:t> 2045 г.</a:t>
            </a:r>
            <a:endParaRPr lang="ru-RU" sz="2800" dirty="0">
              <a:latin typeface="Candara" panose="020E0502030303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32980" y="1997087"/>
            <a:ext cx="1608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7 – 10</a:t>
            </a:r>
          </a:p>
          <a:p>
            <a:r>
              <a:rPr lang="ru-RU" sz="2000" dirty="0">
                <a:solidFill>
                  <a:srgbClr val="70AD47"/>
                </a:solidFill>
                <a:latin typeface="Candara" panose="020E0502030303020204" pitchFamily="34" charset="0"/>
              </a:rPr>
              <a:t>млрд.м</a:t>
            </a:r>
            <a:r>
              <a:rPr lang="ru-RU" sz="2000" baseline="30000" dirty="0">
                <a:solidFill>
                  <a:srgbClr val="70AD47"/>
                </a:solidFill>
                <a:latin typeface="Candara" panose="020E0502030303020204" pitchFamily="34" charset="0"/>
              </a:rPr>
              <a:t>3</a:t>
            </a:r>
            <a:r>
              <a:rPr lang="en-US" sz="2000" dirty="0">
                <a:solidFill>
                  <a:srgbClr val="70AD47"/>
                </a:solidFill>
                <a:latin typeface="Candara" panose="020E0502030303020204" pitchFamily="34" charset="0"/>
              </a:rPr>
              <a:t>/</a:t>
            </a:r>
            <a:r>
              <a:rPr lang="ru-RU" sz="2000" dirty="0">
                <a:solidFill>
                  <a:srgbClr val="70AD47"/>
                </a:solidFill>
                <a:latin typeface="Candara" panose="020E0502030303020204" pitchFamily="34" charset="0"/>
              </a:rPr>
              <a:t>год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27162" y="1973841"/>
            <a:ext cx="1720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15 – 19</a:t>
            </a:r>
          </a:p>
          <a:p>
            <a:r>
              <a:rPr lang="ru-RU" sz="2000" dirty="0">
                <a:solidFill>
                  <a:srgbClr val="70AD47"/>
                </a:solidFill>
                <a:latin typeface="Candara" panose="020E0502030303020204" pitchFamily="34" charset="0"/>
              </a:rPr>
              <a:t>млрд.м</a:t>
            </a:r>
            <a:r>
              <a:rPr lang="ru-RU" sz="2000" baseline="30000" dirty="0">
                <a:solidFill>
                  <a:srgbClr val="70AD47"/>
                </a:solidFill>
                <a:latin typeface="Candara" panose="020E0502030303020204" pitchFamily="34" charset="0"/>
              </a:rPr>
              <a:t>3</a:t>
            </a:r>
            <a:r>
              <a:rPr lang="en-US" sz="2000" dirty="0">
                <a:solidFill>
                  <a:srgbClr val="70AD47"/>
                </a:solidFill>
                <a:latin typeface="Candara" panose="020E0502030303020204" pitchFamily="34" charset="0"/>
              </a:rPr>
              <a:t>/</a:t>
            </a:r>
            <a:r>
              <a:rPr lang="ru-RU" sz="20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год</a:t>
            </a:r>
            <a:endParaRPr lang="ru-RU" sz="2000" dirty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04462" y="3514059"/>
            <a:ext cx="4216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Candara" panose="020E0502030303020204" pitchFamily="34" charset="0"/>
              </a:rPr>
              <a:t>Коэф</a:t>
            </a:r>
            <a:r>
              <a:rPr lang="ru-RU" b="1" dirty="0" smtClean="0">
                <a:latin typeface="Candara" panose="020E0502030303020204" pitchFamily="34" charset="0"/>
              </a:rPr>
              <a:t>. Извлечения ННГ</a:t>
            </a:r>
            <a:endParaRPr lang="ru-RU" dirty="0">
              <a:latin typeface="Candara" panose="020E0502030303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8802" y="2876078"/>
            <a:ext cx="515274" cy="51527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193137" y="3891858"/>
            <a:ext cx="1720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AD47"/>
                </a:solidFill>
                <a:latin typeface="Candara" panose="020E0502030303020204" pitchFamily="34" charset="0"/>
              </a:rPr>
              <a:t>4 – 24 %</a:t>
            </a:r>
            <a:endParaRPr lang="ru-RU" sz="2000" dirty="0">
              <a:solidFill>
                <a:srgbClr val="70AD4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36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>
            <a:grpSpLocks/>
          </p:cNvGrpSpPr>
          <p:nvPr/>
        </p:nvGrpSpPr>
        <p:grpSpPr bwMode="auto">
          <a:xfrm>
            <a:off x="8740979" y="456924"/>
            <a:ext cx="5795963" cy="3960813"/>
            <a:chOff x="1619672" y="1700808"/>
            <a:chExt cx="6156170" cy="4392488"/>
          </a:xfrm>
        </p:grpSpPr>
        <p:pic>
          <p:nvPicPr>
            <p:cNvPr id="12" name="Picture 2" descr="T:\ГРНМ\Шишмина\Газовая промышленность\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700808"/>
              <a:ext cx="6156170" cy="4392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2"/>
            <p:cNvSpPr txBox="1">
              <a:spLocks noChangeArrowheads="1"/>
            </p:cNvSpPr>
            <p:nvPr/>
          </p:nvSpPr>
          <p:spPr bwMode="auto">
            <a:xfrm>
              <a:off x="5004048" y="2670430"/>
              <a:ext cx="5052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ru-RU" altLang="ru-RU">
                  <a:latin typeface="Arial" panose="020B0604020202020204" pitchFamily="34" charset="0"/>
                </a:rPr>
                <a:t>6</a:t>
              </a:r>
              <a:r>
                <a:rPr lang="en-US" altLang="ru-RU">
                  <a:latin typeface="Arial" panose="020B0604020202020204" pitchFamily="34" charset="0"/>
                </a:rPr>
                <a:t>,9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4" name="TextBox 3"/>
            <p:cNvSpPr txBox="1">
              <a:spLocks noChangeArrowheads="1"/>
            </p:cNvSpPr>
            <p:nvPr/>
          </p:nvSpPr>
          <p:spPr bwMode="auto">
            <a:xfrm>
              <a:off x="6516216" y="3645024"/>
              <a:ext cx="5052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Arial" panose="020B0604020202020204" pitchFamily="34" charset="0"/>
                </a:rPr>
                <a:t>5,5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5" name="TextBox 4"/>
            <p:cNvSpPr txBox="1">
              <a:spLocks noChangeArrowheads="1"/>
            </p:cNvSpPr>
            <p:nvPr/>
          </p:nvSpPr>
          <p:spPr bwMode="auto">
            <a:xfrm>
              <a:off x="6516215" y="2812286"/>
              <a:ext cx="5052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Arial" panose="020B0604020202020204" pitchFamily="34" charset="0"/>
                </a:rPr>
                <a:t>6,4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6" name="TextBox 5"/>
            <p:cNvSpPr txBox="1">
              <a:spLocks noChangeArrowheads="1"/>
            </p:cNvSpPr>
            <p:nvPr/>
          </p:nvSpPr>
          <p:spPr bwMode="auto">
            <a:xfrm>
              <a:off x="7270575" y="3100318"/>
              <a:ext cx="5052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Arial" panose="020B0604020202020204" pitchFamily="34" charset="0"/>
                </a:rPr>
                <a:t>6,3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6640103" y="-18556"/>
            <a:ext cx="8496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2800" dirty="0">
                <a:latin typeface="Arial Black" panose="020B0A04020102020204" pitchFamily="34" charset="0"/>
              </a:rPr>
              <a:t>ИЗМЕНЕНИЕ ДАВЛЕНИЯ ПРИ ВВОДЕ ДВУХ СТУПЕНЕЙ ЭЖЕКТИРОВАНИЯ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443625" y="1782787"/>
            <a:ext cx="5527258" cy="2634950"/>
            <a:chOff x="448979" y="1760492"/>
            <a:chExt cx="8666674" cy="4131570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448979" y="1760492"/>
              <a:ext cx="7296493" cy="4131570"/>
              <a:chOff x="14781" y="1951724"/>
              <a:chExt cx="7296493" cy="4131570"/>
            </a:xfrm>
          </p:grpSpPr>
          <p:graphicFrame>
            <p:nvGraphicFramePr>
              <p:cNvPr id="10" name="Диаграмма 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86599867"/>
                  </p:ext>
                </p:extLst>
              </p:nvPr>
            </p:nvGraphicFramePr>
            <p:xfrm>
              <a:off x="527902" y="2013271"/>
              <a:ext cx="6783372" cy="407002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cxnSp>
            <p:nvCxnSpPr>
              <p:cNvPr id="6" name="Прямая со стрелкой 5"/>
              <p:cNvCxnSpPr/>
              <p:nvPr/>
            </p:nvCxnSpPr>
            <p:spPr>
              <a:xfrm flipV="1">
                <a:off x="641023" y="2437331"/>
                <a:ext cx="0" cy="278511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 стрелкой 7"/>
              <p:cNvCxnSpPr/>
              <p:nvPr/>
            </p:nvCxnSpPr>
            <p:spPr>
              <a:xfrm>
                <a:off x="641023" y="5222449"/>
                <a:ext cx="657048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2478095" y="5215949"/>
                <a:ext cx="29961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latin typeface="Candara" panose="020E0502030303020204" pitchFamily="34" charset="0"/>
                  </a:rPr>
                  <a:t>Разработка, год</a:t>
                </a:r>
                <a:endParaRPr lang="ru-RU"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4781" y="1951724"/>
                <a:ext cx="4211732" cy="579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latin typeface="Candara" panose="020E0502030303020204" pitchFamily="34" charset="0"/>
                  </a:rPr>
                  <a:t>Себестоимость газа</a:t>
                </a:r>
                <a:endParaRPr lang="ru-RU" dirty="0">
                  <a:latin typeface="Candara" panose="020E0502030303020204" pitchFamily="34" charset="0"/>
                </a:endParaRPr>
              </a:p>
            </p:txBody>
          </p:sp>
        </p:grp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11203" y="3138718"/>
              <a:ext cx="1403808" cy="140380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608428" y="3349969"/>
              <a:ext cx="5507225" cy="82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latin typeface="Candara" panose="020E0502030303020204" pitchFamily="34" charset="0"/>
                </a:rPr>
                <a:t>50% и более</a:t>
              </a:r>
              <a:endParaRPr lang="ru-RU" sz="2800" b="1" dirty="0"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0330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8872F-D0A4-195C-471F-A78C97DF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73700" cy="6858000"/>
          </a:xfrm>
          <a:prstGeom prst="rect">
            <a:avLst/>
          </a:prstGeom>
        </p:spPr>
      </p:pic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746D89AA-AD0B-E794-D295-2966A1AB3725}"/>
              </a:ext>
            </a:extLst>
          </p:cNvPr>
          <p:cNvSpPr txBox="1">
            <a:spLocks/>
          </p:cNvSpPr>
          <p:nvPr/>
        </p:nvSpPr>
        <p:spPr>
          <a:xfrm>
            <a:off x="9295869" y="6113632"/>
            <a:ext cx="2737842" cy="33241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28" name="Нижний колонтитул 2">
            <a:extLst>
              <a:ext uri="{FF2B5EF4-FFF2-40B4-BE49-F238E27FC236}">
                <a16:creationId xmlns:a16="http://schemas.microsoft.com/office/drawing/2014/main" id="{65DB9958-57FC-4760-D611-5F2CA528E04E}"/>
              </a:ext>
            </a:extLst>
          </p:cNvPr>
          <p:cNvSpPr txBox="1">
            <a:spLocks/>
          </p:cNvSpPr>
          <p:nvPr/>
        </p:nvSpPr>
        <p:spPr>
          <a:xfrm>
            <a:off x="437223" y="133297"/>
            <a:ext cx="10454742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9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АНАЛИЗ АКТУАЛЬНОСТЬ НИЗКОНАПОРНОГО ГАЗА (ННГ)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22270C9-649C-AED2-A977-A20410FA9F76}"/>
              </a:ext>
            </a:extLst>
          </p:cNvPr>
          <p:cNvCxnSpPr/>
          <p:nvPr/>
        </p:nvCxnSpPr>
        <p:spPr>
          <a:xfrm>
            <a:off x="339557" y="545113"/>
            <a:ext cx="11522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0" t="17026" r="3642" b="25518"/>
          <a:stretch/>
        </p:blipFill>
        <p:spPr>
          <a:xfrm>
            <a:off x="1894787" y="1222521"/>
            <a:ext cx="7798250" cy="4843489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373010" y="2837835"/>
            <a:ext cx="188536" cy="18853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3" idx="0"/>
            <a:endCxn id="30" idx="2"/>
          </p:cNvCxnSpPr>
          <p:nvPr/>
        </p:nvCxnSpPr>
        <p:spPr>
          <a:xfrm flipH="1" flipV="1">
            <a:off x="5241036" y="1939746"/>
            <a:ext cx="226242" cy="898089"/>
          </a:xfrm>
          <a:prstGeom prst="line">
            <a:avLst/>
          </a:prstGeom>
          <a:ln w="28575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7393300" y="3793034"/>
            <a:ext cx="188536" cy="18853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>
            <a:stCxn id="31" idx="4"/>
            <a:endCxn id="6" idx="0"/>
          </p:cNvCxnSpPr>
          <p:nvPr/>
        </p:nvCxnSpPr>
        <p:spPr>
          <a:xfrm flipH="1">
            <a:off x="6625738" y="3981570"/>
            <a:ext cx="861830" cy="881202"/>
          </a:xfrm>
          <a:prstGeom prst="line">
            <a:avLst/>
          </a:prstGeom>
          <a:ln w="28575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5373010" y="4815150"/>
            <a:ext cx="2505456" cy="1186395"/>
            <a:chOff x="6496812" y="4584833"/>
            <a:chExt cx="2505456" cy="1186395"/>
          </a:xfrm>
        </p:grpSpPr>
        <p:sp>
          <p:nvSpPr>
            <p:cNvPr id="9" name="Овал 8"/>
            <p:cNvSpPr/>
            <p:nvPr/>
          </p:nvSpPr>
          <p:spPr>
            <a:xfrm>
              <a:off x="6496812" y="4584833"/>
              <a:ext cx="2505456" cy="11387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56832" y="4632455"/>
              <a:ext cx="218541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Candara" panose="020E0502030303020204" pitchFamily="34" charset="0"/>
                </a:rPr>
                <a:t>Индия</a:t>
              </a:r>
            </a:p>
            <a:p>
              <a:pPr algn="ctr"/>
              <a:r>
                <a:rPr lang="ru-RU" dirty="0" smtClean="0">
                  <a:latin typeface="Candara" panose="020E0502030303020204" pitchFamily="34" charset="0"/>
                </a:rPr>
                <a:t>Увеличение добычи </a:t>
              </a:r>
              <a:r>
                <a:rPr lang="ru-RU" sz="3200" dirty="0" smtClean="0">
                  <a:solidFill>
                    <a:srgbClr val="70AD47"/>
                  </a:solidFill>
                  <a:latin typeface="Candara" panose="020E0502030303020204" pitchFamily="34" charset="0"/>
                </a:rPr>
                <a:t>25%</a:t>
              </a:r>
              <a:endParaRPr lang="ru-RU" sz="3200" dirty="0">
                <a:solidFill>
                  <a:srgbClr val="70AD47"/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988308" y="753351"/>
            <a:ext cx="2505456" cy="1186395"/>
            <a:chOff x="6496812" y="4584833"/>
            <a:chExt cx="2505456" cy="1186395"/>
          </a:xfrm>
        </p:grpSpPr>
        <p:sp>
          <p:nvSpPr>
            <p:cNvPr id="27" name="Овал 26"/>
            <p:cNvSpPr/>
            <p:nvPr/>
          </p:nvSpPr>
          <p:spPr>
            <a:xfrm>
              <a:off x="6496812" y="4584833"/>
              <a:ext cx="2505456" cy="11387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656832" y="4632455"/>
              <a:ext cx="218541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Candara" panose="020E0502030303020204" pitchFamily="34" charset="0"/>
                </a:rPr>
                <a:t>Великобритания</a:t>
              </a:r>
            </a:p>
            <a:p>
              <a:pPr algn="ctr"/>
              <a:r>
                <a:rPr lang="ru-RU" dirty="0" smtClean="0">
                  <a:latin typeface="Candara" panose="020E0502030303020204" pitchFamily="34" charset="0"/>
                </a:rPr>
                <a:t>Увеличение добычи </a:t>
              </a:r>
              <a:r>
                <a:rPr lang="ru-RU" sz="3200" dirty="0" smtClean="0">
                  <a:solidFill>
                    <a:srgbClr val="70AD47"/>
                  </a:solidFill>
                  <a:latin typeface="Candara" panose="020E0502030303020204" pitchFamily="34" charset="0"/>
                </a:rPr>
                <a:t>20%</a:t>
              </a:r>
              <a:endParaRPr lang="ru-RU" sz="3200" dirty="0">
                <a:solidFill>
                  <a:srgbClr val="70AD47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39" name="Овал 38"/>
          <p:cNvSpPr/>
          <p:nvPr/>
        </p:nvSpPr>
        <p:spPr>
          <a:xfrm>
            <a:off x="3083962" y="3158244"/>
            <a:ext cx="188536" cy="18853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единительная линия 40"/>
          <p:cNvCxnSpPr>
            <a:stCxn id="39" idx="2"/>
          </p:cNvCxnSpPr>
          <p:nvPr/>
        </p:nvCxnSpPr>
        <p:spPr>
          <a:xfrm flipH="1" flipV="1">
            <a:off x="2304288" y="3252025"/>
            <a:ext cx="779674" cy="487"/>
          </a:xfrm>
          <a:prstGeom prst="line">
            <a:avLst/>
          </a:prstGeom>
          <a:ln w="28575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Группа 41"/>
          <p:cNvGrpSpPr/>
          <p:nvPr/>
        </p:nvGrpSpPr>
        <p:grpSpPr>
          <a:xfrm>
            <a:off x="-16081" y="2688988"/>
            <a:ext cx="2505456" cy="1186395"/>
            <a:chOff x="6496812" y="4584833"/>
            <a:chExt cx="2505456" cy="1186395"/>
          </a:xfrm>
        </p:grpSpPr>
        <p:sp>
          <p:nvSpPr>
            <p:cNvPr id="43" name="Овал 42"/>
            <p:cNvSpPr/>
            <p:nvPr/>
          </p:nvSpPr>
          <p:spPr>
            <a:xfrm>
              <a:off x="6496812" y="4584833"/>
              <a:ext cx="2505456" cy="11387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56832" y="4632455"/>
              <a:ext cx="218541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Candara" panose="020E0502030303020204" pitchFamily="34" charset="0"/>
                </a:rPr>
                <a:t>США (</a:t>
              </a:r>
              <a:r>
                <a:rPr lang="en-US" b="1" dirty="0" err="1" smtClean="0">
                  <a:latin typeface="Candara" panose="020E0502030303020204" pitchFamily="34" charset="0"/>
                </a:rPr>
                <a:t>Shevron</a:t>
              </a:r>
              <a:r>
                <a:rPr lang="en-US" b="1" dirty="0" smtClean="0">
                  <a:latin typeface="Candara" panose="020E0502030303020204" pitchFamily="34" charset="0"/>
                </a:rPr>
                <a:t>)</a:t>
              </a:r>
              <a:endParaRPr lang="ru-RU" b="1" dirty="0" smtClean="0">
                <a:latin typeface="Candara" panose="020E0502030303020204" pitchFamily="34" charset="0"/>
              </a:endParaRPr>
            </a:p>
            <a:p>
              <a:pPr algn="ctr"/>
              <a:r>
                <a:rPr lang="ru-RU" dirty="0" smtClean="0">
                  <a:latin typeface="Candara" panose="020E0502030303020204" pitchFamily="34" charset="0"/>
                </a:rPr>
                <a:t>Увеличение добычи </a:t>
              </a:r>
              <a:r>
                <a:rPr lang="ru-RU" sz="3200" dirty="0" smtClean="0">
                  <a:solidFill>
                    <a:srgbClr val="70AD47"/>
                  </a:solidFill>
                  <a:latin typeface="Candara" panose="020E0502030303020204" pitchFamily="34" charset="0"/>
                </a:rPr>
                <a:t>24%</a:t>
              </a:r>
              <a:endParaRPr lang="ru-RU" sz="3200" dirty="0">
                <a:solidFill>
                  <a:srgbClr val="70AD47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5" name="Овал 44"/>
          <p:cNvSpPr/>
          <p:nvPr/>
        </p:nvSpPr>
        <p:spPr>
          <a:xfrm>
            <a:off x="7972530" y="4470441"/>
            <a:ext cx="188536" cy="18853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8111436" y="4658977"/>
            <a:ext cx="342085" cy="933712"/>
          </a:xfrm>
          <a:prstGeom prst="line">
            <a:avLst/>
          </a:prstGeom>
          <a:ln w="28575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Группа 46"/>
          <p:cNvGrpSpPr/>
          <p:nvPr/>
        </p:nvGrpSpPr>
        <p:grpSpPr>
          <a:xfrm>
            <a:off x="7962018" y="5432158"/>
            <a:ext cx="2505456" cy="1186395"/>
            <a:chOff x="6496812" y="4584833"/>
            <a:chExt cx="2505456" cy="1186395"/>
          </a:xfrm>
        </p:grpSpPr>
        <p:sp>
          <p:nvSpPr>
            <p:cNvPr id="48" name="Овал 47"/>
            <p:cNvSpPr/>
            <p:nvPr/>
          </p:nvSpPr>
          <p:spPr>
            <a:xfrm>
              <a:off x="6496812" y="4584833"/>
              <a:ext cx="2505456" cy="11387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656832" y="4632455"/>
              <a:ext cx="218541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Candara" panose="020E0502030303020204" pitchFamily="34" charset="0"/>
                </a:rPr>
                <a:t>Индонезия</a:t>
              </a:r>
            </a:p>
            <a:p>
              <a:pPr algn="ctr"/>
              <a:r>
                <a:rPr lang="ru-RU" dirty="0" smtClean="0">
                  <a:latin typeface="Candara" panose="020E0502030303020204" pitchFamily="34" charset="0"/>
                </a:rPr>
                <a:t>Увеличение добычи </a:t>
              </a:r>
              <a:r>
                <a:rPr lang="en-US" sz="3200" dirty="0" smtClean="0">
                  <a:solidFill>
                    <a:srgbClr val="70AD47"/>
                  </a:solidFill>
                  <a:latin typeface="Candara" panose="020E0502030303020204" pitchFamily="34" charset="0"/>
                </a:rPr>
                <a:t>+400 </a:t>
              </a:r>
              <a:r>
                <a:rPr lang="ru-RU" sz="2000" dirty="0" smtClean="0">
                  <a:solidFill>
                    <a:srgbClr val="70AD47"/>
                  </a:solidFill>
                  <a:latin typeface="Candara" panose="020E0502030303020204" pitchFamily="34" charset="0"/>
                </a:rPr>
                <a:t>бар</a:t>
              </a:r>
              <a:r>
                <a:rPr lang="en-US" sz="2000" dirty="0" smtClean="0">
                  <a:solidFill>
                    <a:srgbClr val="70AD47"/>
                  </a:solidFill>
                  <a:latin typeface="Candara" panose="020E0502030303020204" pitchFamily="34" charset="0"/>
                </a:rPr>
                <a:t>/</a:t>
              </a:r>
              <a:r>
                <a:rPr lang="ru-RU" sz="2000" dirty="0" err="1" smtClean="0">
                  <a:solidFill>
                    <a:srgbClr val="70AD47"/>
                  </a:solidFill>
                  <a:latin typeface="Candara" panose="020E0502030303020204" pitchFamily="34" charset="0"/>
                </a:rPr>
                <a:t>сут</a:t>
              </a:r>
              <a:endParaRPr lang="ru-RU" sz="2000" dirty="0">
                <a:solidFill>
                  <a:srgbClr val="70AD47"/>
                </a:solidFill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60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85723" y="400809"/>
            <a:ext cx="5458461" cy="3275077"/>
            <a:chOff x="832611" y="400811"/>
            <a:chExt cx="5458461" cy="3275077"/>
          </a:xfrm>
        </p:grpSpPr>
        <p:graphicFrame>
          <p:nvGraphicFramePr>
            <p:cNvPr id="114" name="Диаграмма 1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14912298"/>
                </p:ext>
              </p:extLst>
            </p:nvPr>
          </p:nvGraphicFramePr>
          <p:xfrm>
            <a:off x="832611" y="400811"/>
            <a:ext cx="5458461" cy="32750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2185416" y="2038349"/>
              <a:ext cx="758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accent2"/>
                  </a:solidFill>
                  <a:latin typeface="Candara" panose="020E0502030303020204" pitchFamily="34" charset="0"/>
                </a:rPr>
                <a:t>+0,73%</a:t>
              </a:r>
              <a:endParaRPr lang="ru-RU" sz="1400" b="1" dirty="0">
                <a:solidFill>
                  <a:schemeClr val="accent2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844290" y="1872993"/>
              <a:ext cx="758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accent2"/>
                  </a:solidFill>
                  <a:latin typeface="Candara" panose="020E0502030303020204" pitchFamily="34" charset="0"/>
                </a:rPr>
                <a:t>+0,20%</a:t>
              </a:r>
              <a:endParaRPr lang="ru-RU" sz="1400" b="1" dirty="0">
                <a:solidFill>
                  <a:schemeClr val="accent2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603242" y="1801783"/>
              <a:ext cx="758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accent2"/>
                  </a:solidFill>
                  <a:latin typeface="Candara" panose="020E0502030303020204" pitchFamily="34" charset="0"/>
                </a:rPr>
                <a:t>+1,13%</a:t>
              </a:r>
              <a:endParaRPr lang="ru-RU" sz="1400" b="1" dirty="0">
                <a:solidFill>
                  <a:schemeClr val="accent2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567681" y="1494006"/>
              <a:ext cx="758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accent2"/>
                  </a:solidFill>
                  <a:latin typeface="Candara" panose="020E0502030303020204" pitchFamily="34" charset="0"/>
                </a:rPr>
                <a:t>+1,81%</a:t>
              </a:r>
              <a:endParaRPr lang="ru-RU" sz="1400" b="1" dirty="0">
                <a:solidFill>
                  <a:schemeClr val="accent2"/>
                </a:solidFill>
                <a:latin typeface="Candara" panose="020E0502030303020204" pitchFamily="34" charset="0"/>
              </a:endParaRPr>
            </a:p>
          </p:txBody>
        </p:sp>
      </p:grpSp>
      <p:graphicFrame>
        <p:nvGraphicFramePr>
          <p:cNvPr id="122" name="Диаграмма 1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842593"/>
              </p:ext>
            </p:extLst>
          </p:nvPr>
        </p:nvGraphicFramePr>
        <p:xfrm>
          <a:off x="6496559" y="400810"/>
          <a:ext cx="5458462" cy="3275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36408" y="2496312"/>
            <a:ext cx="46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ndara" panose="020E0502030303020204" pitchFamily="34" charset="0"/>
              </a:rPr>
              <a:t>138</a:t>
            </a:r>
            <a:endParaRPr lang="ru-RU" sz="1400" b="1" dirty="0">
              <a:latin typeface="Candara" panose="020E0502030303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521955" y="2496312"/>
            <a:ext cx="46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ndara" panose="020E0502030303020204" pitchFamily="34" charset="0"/>
              </a:rPr>
              <a:t>144</a:t>
            </a:r>
            <a:endParaRPr lang="ru-RU" sz="1400" b="1" dirty="0">
              <a:latin typeface="Candara" panose="020E0502030303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9319769" y="2804089"/>
            <a:ext cx="46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ndara" panose="020E0502030303020204" pitchFamily="34" charset="0"/>
              </a:rPr>
              <a:t>147</a:t>
            </a:r>
            <a:endParaRPr lang="ru-RU" sz="1400" b="1" dirty="0">
              <a:latin typeface="Candara" panose="020E0502030303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0005316" y="2203521"/>
            <a:ext cx="46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ndara" panose="020E0502030303020204" pitchFamily="34" charset="0"/>
              </a:rPr>
              <a:t>147</a:t>
            </a:r>
            <a:endParaRPr lang="ru-RU" sz="1400" b="1" dirty="0">
              <a:latin typeface="Candara" panose="020E0502030303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0770364" y="1494003"/>
            <a:ext cx="46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ndara" panose="020E0502030303020204" pitchFamily="34" charset="0"/>
              </a:rPr>
              <a:t>151</a:t>
            </a:r>
            <a:endParaRPr lang="ru-RU" sz="1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7959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HT" id="{847277B2-5C30-8346-B0AA-F9AB92EDFFEB}" vid="{FB3D7091-C19F-EC49-AEBC-D0F4D2BC23C2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Шаблон_HT</Template>
  <TotalTime>18319</TotalTime>
  <Words>4677</Words>
  <Application>Microsoft Office PowerPoint</Application>
  <PresentationFormat>Широкоэкранный</PresentationFormat>
  <Paragraphs>1079</Paragraphs>
  <Slides>64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64</vt:i4>
      </vt:variant>
    </vt:vector>
  </HeadingPairs>
  <TitlesOfParts>
    <vt:vector size="75" baseType="lpstr">
      <vt:lpstr>Microsoft JhengHei Light</vt:lpstr>
      <vt:lpstr>Arial</vt:lpstr>
      <vt:lpstr>Arial Black</vt:lpstr>
      <vt:lpstr>Calibri</vt:lpstr>
      <vt:lpstr>Calibri Light</vt:lpstr>
      <vt:lpstr>Candara</vt:lpstr>
      <vt:lpstr>Fedra Sans Pro Light</vt:lpstr>
      <vt:lpstr>SB Sans Interface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555</cp:revision>
  <dcterms:created xsi:type="dcterms:W3CDTF">2023-03-12T08:09:10Z</dcterms:created>
  <dcterms:modified xsi:type="dcterms:W3CDTF">2023-08-29T12:37:37Z</dcterms:modified>
</cp:coreProperties>
</file>