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59" r:id="rId3"/>
    <p:sldId id="261" r:id="rId4"/>
    <p:sldId id="260" r:id="rId5"/>
    <p:sldId id="258" r:id="rId6"/>
    <p:sldId id="263" r:id="rId7"/>
    <p:sldId id="264" r:id="rId8"/>
    <p:sldId id="265" r:id="rId9"/>
    <p:sldId id="271" r:id="rId10"/>
    <p:sldId id="272" r:id="rId11"/>
    <p:sldId id="277" r:id="rId12"/>
    <p:sldId id="276" r:id="rId13"/>
    <p:sldId id="266" r:id="rId14"/>
    <p:sldId id="268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00FA71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2" d="100"/>
          <a:sy n="102" d="100"/>
        </p:scale>
        <p:origin x="-456" y="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707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05711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589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6136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00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0960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08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3861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04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4064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Google Shape;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596" name="Google Shape;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2938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Google Shape;8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16" name="Google Shape;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1863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Google Shape;8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19" name="Google Shape;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9920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1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1747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1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175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Google Shape;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596" name="Google Shape;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4851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1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175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Google Shape;36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35" name="Google Shape;36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4932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Google Shape;36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47" name="Google Shape;36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339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04858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58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8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6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66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81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68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86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87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8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68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2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93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9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69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48698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5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65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62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00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701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702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03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704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705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69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7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48671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2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67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674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7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7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67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5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6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Google Shape;1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1048591" name="Google Shape;1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endParaRPr/>
          </a:p>
        </p:txBody>
      </p:sp>
      <p:sp>
        <p:nvSpPr>
          <p:cNvPr id="1048592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hoyganahomushku14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340"/>
            <a:ext cx="9144000" cy="5175840"/>
          </a:xfrm>
          <a:prstGeom prst="rect">
            <a:avLst/>
          </a:prstGeom>
        </p:spPr>
      </p:pic>
      <p:sp>
        <p:nvSpPr>
          <p:cNvPr id="1048586" name="Google Shape;54;p1"/>
          <p:cNvSpPr txBox="1">
            <a:spLocks noGrp="1"/>
          </p:cNvSpPr>
          <p:nvPr>
            <p:ph type="ctrTitle"/>
          </p:nvPr>
        </p:nvSpPr>
        <p:spPr>
          <a:xfrm>
            <a:off x="1269999" y="1621312"/>
            <a:ext cx="6604001" cy="79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«</a:t>
            </a:r>
            <a:r>
              <a:rPr lang="ru" sz="4400" b="1" i="1" dirty="0">
                <a:latin typeface="Cavolini" panose="03000502040302020204" pitchFamily="66" charset="0"/>
                <a:ea typeface="Forte" panose="02000000000000000000" pitchFamily="2" charset="0"/>
                <a:cs typeface="Cavolini" panose="03000502040302020204" pitchFamily="66" charset="0"/>
              </a:rPr>
              <a:t>PlantExpert</a:t>
            </a:r>
            <a:r>
              <a:rPr lang="ru" dirty="0"/>
              <a:t>» </a:t>
            </a:r>
          </a:p>
        </p:txBody>
      </p:sp>
      <p:sp>
        <p:nvSpPr>
          <p:cNvPr id="1048587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311699" y="2555579"/>
            <a:ext cx="8520600" cy="9822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ru" sz="2000" b="1" i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онлайн платформа </a:t>
            </a:r>
            <a:r>
              <a:rPr lang="ru-RU" sz="2000" b="1" i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для помощи</a:t>
            </a:r>
            <a:r>
              <a:rPr lang="ru" sz="2000" b="1" i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выращивания растений</a:t>
            </a:r>
            <a:endParaRPr sz="2000" b="1" i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39690"/>
          </a:xfrm>
          <a:prstGeom prst="rect">
            <a:avLst/>
          </a:prstGeom>
        </p:spPr>
      </p:pic>
      <p:sp>
        <p:nvSpPr>
          <p:cNvPr id="1048597" name="Google Shape;60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3200" b="1" i="1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ПРОБЛЕМА </a:t>
            </a:r>
            <a:endParaRPr sz="3200" b="1" i="1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48598" name="Google Shape;61;p2"/>
          <p:cNvSpPr txBox="1">
            <a:spLocks noGrp="1"/>
          </p:cNvSpPr>
          <p:nvPr>
            <p:ph type="body" idx="1"/>
          </p:nvPr>
        </p:nvSpPr>
        <p:spPr>
          <a:xfrm>
            <a:off x="763635" y="1197832"/>
            <a:ext cx="7616729" cy="3210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" sz="20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</a:t>
            </a:r>
            <a:r>
              <a:rPr lang="ru" sz="2000" b="1" i="1" dirty="0" smtClean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 Выращивание </a:t>
            </a:r>
            <a:r>
              <a:rPr lang="ru" sz="20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растений очень трудоемкий процесс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" sz="20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2. </a:t>
            </a:r>
            <a:r>
              <a:rPr lang="ru-RU" sz="2000" b="1" i="1" dirty="0" smtClean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У многих людей н</a:t>
            </a:r>
            <a:r>
              <a:rPr lang="ru" sz="2000" b="1" i="1" dirty="0" smtClean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ет </a:t>
            </a:r>
            <a:r>
              <a:rPr lang="ru" sz="20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знаний о растении в случае спонтанной покупки в магазине или полученого в качестве подарка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" sz="20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3</a:t>
            </a:r>
            <a:r>
              <a:rPr lang="ru" sz="2000" b="1" i="1" dirty="0" smtClean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 Нет </a:t>
            </a:r>
            <a:r>
              <a:rPr lang="ru" sz="20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мобильных приложений оказывающих помощь в практическом процессе выращивания растений</a:t>
            </a:r>
            <a:endParaRPr sz="2000"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34652"/>
          </a:xfrm>
          <a:prstGeom prst="rect">
            <a:avLst/>
          </a:prstGeom>
        </p:spPr>
      </p:pic>
      <p:sp>
        <p:nvSpPr>
          <p:cNvPr id="1048605" name="Google Shape;74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3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ПРОДУКТ/РЕШЕНИЕ	</a:t>
            </a:r>
            <a:endParaRPr sz="3200"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48606" name="Google Shape;75;p4"/>
          <p:cNvSpPr txBox="1">
            <a:spLocks noGrp="1"/>
          </p:cNvSpPr>
          <p:nvPr>
            <p:ph type="body" idx="1"/>
          </p:nvPr>
        </p:nvSpPr>
        <p:spPr>
          <a:xfrm>
            <a:off x="311700" y="1186541"/>
            <a:ext cx="4087943" cy="36984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" sz="14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Сай</a:t>
            </a:r>
            <a:r>
              <a:rPr lang="ru-RU" sz="14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т</a:t>
            </a:r>
            <a:r>
              <a:rPr lang="ru" sz="14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1400" b="1" i="1" dirty="0" err="1">
                <a:solidFill>
                  <a:schemeClr val="tx1"/>
                </a:solidFill>
                <a:latin typeface="Cavolini" panose="03000502040302020204"/>
                <a:cs typeface="Cavolini" panose="03000502040302020204" pitchFamily="66" charset="0"/>
              </a:rPr>
              <a:t>PlantExpert</a:t>
            </a:r>
            <a:r>
              <a:rPr lang="ru-RU" sz="14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ru" sz="14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позволяющий: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1.Найти в встроенной Базе данных всех </a:t>
            </a:r>
            <a:r>
              <a:rPr lang="ru-RU" sz="1400" i="1" dirty="0" smtClean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растений </a:t>
            </a:r>
            <a:r>
              <a:rPr lang="ru-RU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необходимую информацию о любом растении.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2. Скачать мобильное приложение.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-RU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3. Разместить рекламные материалы компаний-партнеров.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sz="1600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DAAA4BF-D785-83C2-D8D7-80ABAF882470}"/>
              </a:ext>
            </a:extLst>
          </p:cNvPr>
          <p:cNvSpPr txBox="1"/>
          <p:nvPr/>
        </p:nvSpPr>
        <p:spPr>
          <a:xfrm>
            <a:off x="3657600" y="165735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8" name="Google Shape;75;p4">
            <a:extLst>
              <a:ext uri="{FF2B5EF4-FFF2-40B4-BE49-F238E27FC236}">
                <a16:creationId xmlns="" xmlns:a16="http://schemas.microsoft.com/office/drawing/2014/main" id="{46563617-6CCE-EC17-634E-BC375C08A02B}"/>
              </a:ext>
            </a:extLst>
          </p:cNvPr>
          <p:cNvSpPr txBox="1">
            <a:spLocks/>
          </p:cNvSpPr>
          <p:nvPr/>
        </p:nvSpPr>
        <p:spPr>
          <a:xfrm>
            <a:off x="4496157" y="1186541"/>
            <a:ext cx="4336143" cy="369846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 panose="020B0604020202020204" pitchFamily="34" charset="0"/>
              <a:buChar char="●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 panose="020B0604020202020204" pitchFamily="34" charset="0"/>
              <a:buChar char="○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 panose="020B0604020202020204" pitchFamily="34" charset="0"/>
              <a:buChar char="■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 panose="020B0604020202020204" pitchFamily="34" charset="0"/>
              <a:buChar char="●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 panose="020B0604020202020204" pitchFamily="34" charset="0"/>
              <a:buChar char="○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 panose="020B0604020202020204" pitchFamily="34" charset="0"/>
              <a:buChar char="■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 panose="020B0604020202020204" pitchFamily="34" charset="0"/>
              <a:buChar char="●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 panose="020B0604020202020204" pitchFamily="34" charset="0"/>
              <a:buChar char="○"/>
              <a:defRPr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 panose="020B0604020202020204" pitchFamily="34" charset="0"/>
              <a:buChar char="■"/>
              <a:defRPr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Мобильное приложение позволяющее:</a:t>
            </a:r>
          </a:p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2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1.Определить название растения, его сорт по фотографии сделанной внутри приложения</a:t>
            </a:r>
          </a:p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2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2. Найти информацию внутри базы приложения об этом растении и об условиях его выращивания</a:t>
            </a:r>
          </a:p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2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3. С помощью встроенного календаря запланировать время для полива и подкормки данного растения</a:t>
            </a:r>
          </a:p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2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4. Получить напоминание о необходимых действиях по уходу за растением</a:t>
            </a:r>
          </a:p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12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5. Задать вопросы по уходу за растением через встроенный бот</a:t>
            </a:r>
          </a:p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endParaRPr lang="ru-RU" sz="1600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535"/>
            <a:ext cx="9098642" cy="5148035"/>
          </a:xfrm>
          <a:prstGeom prst="rect">
            <a:avLst/>
          </a:prstGeom>
        </p:spPr>
      </p:pic>
      <p:sp>
        <p:nvSpPr>
          <p:cNvPr id="1048601" name="Google Shape;67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3200" b="1" i="1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ЦЕННОСТЬ	</a:t>
            </a:r>
            <a:endParaRPr sz="3200" b="1" i="1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48602" name="Google Shape;68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7914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Используя приложение потенциальный пользователь получит положительные эмоции  от процесса выращивания здорового и красивого растения и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уверенность в своих силах  за счет большой базы знаний и практических советов о растениях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b="1" i="1" u="sng" dirty="0">
              <a:solidFill>
                <a:srgbClr val="C0000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2097159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858" y="1161907"/>
            <a:ext cx="4036590" cy="3791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3" y="0"/>
            <a:ext cx="9379857" cy="5143500"/>
          </a:xfrm>
          <a:prstGeom prst="rect">
            <a:avLst/>
          </a:prstGeom>
        </p:spPr>
      </p:pic>
      <p:sp>
        <p:nvSpPr>
          <p:cNvPr id="1048593" name="Google Shape;95;p7"/>
          <p:cNvSpPr txBox="1">
            <a:spLocks noGrp="1"/>
          </p:cNvSpPr>
          <p:nvPr>
            <p:ph type="title"/>
          </p:nvPr>
        </p:nvSpPr>
        <p:spPr>
          <a:xfrm>
            <a:off x="879927" y="480786"/>
            <a:ext cx="7057615" cy="553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3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ПОЛЬЗОВАТЕЛЬ</a:t>
            </a:r>
            <a:endParaRPr sz="3200"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48594" name="Google Shape;96;p7"/>
          <p:cNvSpPr txBox="1">
            <a:spLocks noGrp="1"/>
          </p:cNvSpPr>
          <p:nvPr>
            <p:ph type="body" idx="1"/>
          </p:nvPr>
        </p:nvSpPr>
        <p:spPr>
          <a:xfrm>
            <a:off x="1293175" y="1093498"/>
            <a:ext cx="5215887" cy="14782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l">
              <a:buNone/>
            </a:pPr>
            <a:r>
              <a:rPr lang="ru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Потенциальные потребители:</a:t>
            </a:r>
          </a:p>
          <a:p>
            <a:pPr marL="285750" indent="-285750"/>
            <a:r>
              <a:rPr lang="ru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новички, начинающие садоводы-любители</a:t>
            </a:r>
          </a:p>
          <a:p>
            <a:pPr marL="285750" indent="-285750"/>
            <a:r>
              <a:rPr lang="ru-RU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к</a:t>
            </a:r>
            <a:r>
              <a:rPr lang="ru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омпании, производящие и продающие товары для садоводов-любителей</a:t>
            </a:r>
            <a:endParaRPr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indent="0" algn="l">
              <a:buNone/>
            </a:pPr>
            <a:endParaRPr lang="ru" sz="2000" b="1" i="1" dirty="0">
              <a:solidFill>
                <a:schemeClr val="accent4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 i="1" u="sng" dirty="0">
              <a:solidFill>
                <a:srgbClr val="C00000"/>
              </a:solidFill>
            </a:endParaRPr>
          </a:p>
        </p:txBody>
      </p:sp>
      <p:pic>
        <p:nvPicPr>
          <p:cNvPr id="209715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91" y="2837776"/>
            <a:ext cx="3265527" cy="2084274"/>
          </a:xfrm>
          <a:prstGeom prst="roundRect">
            <a:avLst>
              <a:gd name="adj" fmla="val 2853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9715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6438" y="1093498"/>
            <a:ext cx="2475919" cy="16514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9715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0676" y="2936309"/>
            <a:ext cx="2793466" cy="2127578"/>
          </a:xfrm>
          <a:prstGeom prst="roundRect">
            <a:avLst>
              <a:gd name="adj" fmla="val 221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097163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37" y="812519"/>
            <a:ext cx="3241195" cy="2095142"/>
          </a:xfrm>
          <a:prstGeom prst="rect">
            <a:avLst/>
          </a:prstGeom>
        </p:spPr>
      </p:pic>
      <p:pic>
        <p:nvPicPr>
          <p:cNvPr id="2097164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553" y="886092"/>
            <a:ext cx="2249791" cy="4064000"/>
          </a:xfrm>
          <a:prstGeom prst="rect">
            <a:avLst/>
          </a:prstGeom>
        </p:spPr>
      </p:pic>
      <p:pic>
        <p:nvPicPr>
          <p:cNvPr id="2097165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9955" y="2943974"/>
            <a:ext cx="3379569" cy="2166390"/>
          </a:xfrm>
          <a:prstGeom prst="rect">
            <a:avLst/>
          </a:prstGeom>
        </p:spPr>
      </p:pic>
      <p:sp>
        <p:nvSpPr>
          <p:cNvPr id="7" name="Google Shape;67;p3"/>
          <p:cNvSpPr txBox="1">
            <a:spLocks noGrp="1"/>
          </p:cNvSpPr>
          <p:nvPr>
            <p:ph type="title"/>
          </p:nvPr>
        </p:nvSpPr>
        <p:spPr>
          <a:xfrm>
            <a:off x="239337" y="203507"/>
            <a:ext cx="8520600" cy="5727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3200" b="1" i="1" dirty="0" smtClean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Прототип проекта</a:t>
            </a:r>
            <a:r>
              <a:rPr lang="ru" sz="3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	</a:t>
            </a:r>
            <a:endParaRPr sz="3200"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5139689"/>
          </a:xfrm>
          <a:prstGeom prst="rect">
            <a:avLst/>
          </a:prstGeom>
        </p:spPr>
      </p:pic>
      <p:sp>
        <p:nvSpPr>
          <p:cNvPr id="1048613" name="Google Shape;88;p6"/>
          <p:cNvSpPr txBox="1">
            <a:spLocks noGrp="1"/>
          </p:cNvSpPr>
          <p:nvPr>
            <p:ph type="title"/>
          </p:nvPr>
        </p:nvSpPr>
        <p:spPr>
          <a:xfrm rot="10800000" flipV="1">
            <a:off x="304794" y="247167"/>
            <a:ext cx="8734096" cy="4548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Анализ </a:t>
            </a:r>
            <a:r>
              <a:rPr lang="ru-RU" b="1" i="1" dirty="0" err="1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КОНКУРЕНТов</a:t>
            </a:r>
            <a:endParaRPr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48614" name="Google Shape;89;p6"/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i="1" dirty="0">
              <a:solidFill>
                <a:srgbClr val="999999"/>
              </a:solidFill>
            </a:endParaRPr>
          </a:p>
        </p:txBody>
      </p:sp>
      <p:graphicFrame>
        <p:nvGraphicFramePr>
          <p:cNvPr id="4194304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210608"/>
              </p:ext>
            </p:extLst>
          </p:nvPr>
        </p:nvGraphicFramePr>
        <p:xfrm>
          <a:off x="353896" y="695975"/>
          <a:ext cx="8634254" cy="43586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1273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71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178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975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1438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59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Плюсы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6154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Planter: Garden Planner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Огородный менеджер.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Помогает спланировать грядки, чтобы всем растениям хватило света и питания, и подобрать удачных соседей. В календаре видны даты: когда посеяли и пересадили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Работает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только при в онлайн режиме.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Вся информация и приложение на английском языке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Пользователи жалуются на то что приложение долго загружается и очень тормозит.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iOS, Android —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69240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PlantNet</a:t>
                      </a:r>
                      <a:r>
                        <a:rPr lang="en-US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Plant </a:t>
                      </a:r>
                      <a:r>
                        <a:rPr lang="en-US" sz="1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Idetification</a:t>
                      </a:r>
                      <a:endParaRPr lang="en-US" sz="14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Справочник с базовой информацией о растениях.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Узнает растение по фото и расскажет, как за ним ухаживать. Для сложных вопросов есть зеленое сообщество: можно попросить совета у экспертов и заодно похвалиться цветочками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Точность до вида определяет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 всегда.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Нельзя добавлять больше 4 фото, хотя иногда это необходимо для определения.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лентах, названия на латыни без перевода на русский.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Работает только с интернетом.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iOS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Android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бесплатно, годовая подписка — 2690 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97167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9504" y="4416739"/>
            <a:ext cx="1762289" cy="562009"/>
          </a:xfrm>
          <a:prstGeom prst="rect">
            <a:avLst/>
          </a:prstGeom>
        </p:spPr>
      </p:pic>
      <p:pic>
        <p:nvPicPr>
          <p:cNvPr id="2097168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00" y="3825766"/>
            <a:ext cx="1007124" cy="1012846"/>
          </a:xfrm>
          <a:prstGeom prst="rect">
            <a:avLst/>
          </a:prstGeom>
        </p:spPr>
      </p:pic>
      <p:pic>
        <p:nvPicPr>
          <p:cNvPr id="2097169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794" y="1818291"/>
            <a:ext cx="1014030" cy="981137"/>
          </a:xfrm>
          <a:prstGeom prst="rect">
            <a:avLst/>
          </a:prstGeom>
        </p:spPr>
      </p:pic>
      <p:pic>
        <p:nvPicPr>
          <p:cNvPr id="2097170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0770" y="2264390"/>
            <a:ext cx="1583897" cy="6109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5139689"/>
          </a:xfrm>
          <a:prstGeom prst="rect">
            <a:avLst/>
          </a:prstGeom>
        </p:spPr>
      </p:pic>
      <p:sp>
        <p:nvSpPr>
          <p:cNvPr id="1048617" name="Google Shape;89;p6"/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i="1" dirty="0">
              <a:solidFill>
                <a:srgbClr val="999999"/>
              </a:solidFill>
            </a:endParaRPr>
          </a:p>
        </p:txBody>
      </p:sp>
      <p:graphicFrame>
        <p:nvGraphicFramePr>
          <p:cNvPr id="4194305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964064"/>
              </p:ext>
            </p:extLst>
          </p:nvPr>
        </p:nvGraphicFramePr>
        <p:xfrm>
          <a:off x="204952" y="135653"/>
          <a:ext cx="8734096" cy="4912071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1508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16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329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193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7779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Плюсы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07911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Менеджер комнатных растений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Справочник с базовой информацией о растениях.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Данные о поливе, размножении, пересадке, температурном режиме, влажности почвы, освещении, типе почвы, легкости ухода.</a:t>
                      </a:r>
                    </a:p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-Возможность подбора растения по нужным параметрам: легкости ухода, частоте полива и т. д.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базе данных не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 растения есть, и некоторые фото не соответствуют растению.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нужно поменять график полива у растения, то обновляются все действия по нему и сбивается график подкормок.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Фотография растений не очень качественная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Назойливая реклама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Android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бесплатно, вечная подписка без рекламы — 990 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77118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 растениях и цветах (Флорист-Х)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Ботаническая энциклопедия в смартфоне.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Огромное количество полезных советов, статей и публикаций по уходу за растениями</a:t>
                      </a:r>
                    </a:p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Информация о болезнях растений, вредителях и способов борьбы с ними</a:t>
                      </a:r>
                    </a:p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-Удобная навигация с четырьмя крупными разделами и мелкими подразделами.</a:t>
                      </a:r>
                    </a:p>
                    <a:p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-Офлайн-режим.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Уведомления не настраиваются. Поэтому все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время вылетают рекомендации статей.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Отсутвие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деления на виды растений в разделе избранное все идет списком.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Android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бесплатно, без рекламы — 199 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66">
                            <a:tint val="66000"/>
                            <a:satMod val="160000"/>
                          </a:srgbClr>
                        </a:gs>
                        <a:gs pos="50000">
                          <a:srgbClr val="66FF66">
                            <a:tint val="44500"/>
                            <a:satMod val="160000"/>
                          </a:srgbClr>
                        </a:gs>
                        <a:gs pos="100000">
                          <a:srgbClr val="66FF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97172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1975944"/>
            <a:ext cx="990857" cy="856657"/>
          </a:xfrm>
          <a:prstGeom prst="rect">
            <a:avLst/>
          </a:prstGeom>
        </p:spPr>
      </p:pic>
      <p:pic>
        <p:nvPicPr>
          <p:cNvPr id="2097173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4325" y="2302400"/>
            <a:ext cx="1533592" cy="578576"/>
          </a:xfrm>
          <a:prstGeom prst="rect">
            <a:avLst/>
          </a:prstGeom>
        </p:spPr>
      </p:pic>
      <p:pic>
        <p:nvPicPr>
          <p:cNvPr id="2097174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9772" y="4298731"/>
            <a:ext cx="2050230" cy="647941"/>
          </a:xfrm>
          <a:prstGeom prst="rect">
            <a:avLst/>
          </a:prstGeom>
        </p:spPr>
      </p:pic>
      <p:pic>
        <p:nvPicPr>
          <p:cNvPr id="2097175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862" y="3905756"/>
            <a:ext cx="1024531" cy="10409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34652"/>
          </a:xfrm>
          <a:prstGeom prst="rect">
            <a:avLst/>
          </a:prstGeom>
        </p:spPr>
      </p:pic>
      <p:sp>
        <p:nvSpPr>
          <p:cNvPr id="1048609" name="Google Shape;74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3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КОНКУРЕНТНОЕ ПРЕИМУЩЕСТВО</a:t>
            </a:r>
            <a:endParaRPr sz="3200"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48610" name="Google Shape;75;p4"/>
          <p:cNvSpPr txBox="1">
            <a:spLocks noGrp="1"/>
          </p:cNvSpPr>
          <p:nvPr>
            <p:ph type="body" idx="1"/>
          </p:nvPr>
        </p:nvSpPr>
        <p:spPr>
          <a:xfrm>
            <a:off x="311700" y="1272312"/>
            <a:ext cx="8520600" cy="36077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AutoNum type="arabicPeriod"/>
            </a:pPr>
            <a:r>
              <a:rPr lang="ru-RU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Возможность приложения работать офлайн</a:t>
            </a:r>
          </a:p>
          <a:p>
            <a:pPr marL="342900" lvl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AutoNum type="arabicPeriod"/>
            </a:pPr>
            <a:r>
              <a:rPr lang="ru-RU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Определение вида растения по фотографии, сделанной с камеры телефона</a:t>
            </a:r>
          </a:p>
          <a:p>
            <a:pPr marL="342900" lvl="0">
              <a:spcAft>
                <a:spcPts val="1200"/>
              </a:spcAft>
              <a:buAutoNum type="arabicPeriod"/>
            </a:pPr>
            <a:r>
              <a:rPr lang="ru-RU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Внедрение искусственного интеллекта в чат боте, можно спросить  любой совет</a:t>
            </a:r>
            <a:endParaRPr lang="en-US" sz="1400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342900" lvl="0">
              <a:spcAft>
                <a:spcPts val="1200"/>
              </a:spcAft>
              <a:buAutoNum type="arabicPeriod"/>
            </a:pPr>
            <a:r>
              <a:rPr lang="ru-RU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Полная база растений  на сайте проекта</a:t>
            </a:r>
          </a:p>
          <a:p>
            <a:pPr marL="342900" lvl="0">
              <a:spcAft>
                <a:spcPts val="1200"/>
              </a:spcAft>
              <a:buAutoNum type="arabicPeriod"/>
            </a:pPr>
            <a:r>
              <a:rPr lang="ru-RU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Возможность отключить рекламу при тарифе </a:t>
            </a:r>
            <a:r>
              <a:rPr lang="en-US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Premium</a:t>
            </a:r>
            <a:endParaRPr lang="ru-RU" sz="1400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342900" lvl="0">
              <a:spcAft>
                <a:spcPts val="1200"/>
              </a:spcAft>
              <a:buAutoNum type="arabicPeriod"/>
            </a:pPr>
            <a:r>
              <a:rPr lang="ru-RU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Мы сотрудничаем с ведущими экспертами в  области ботаники. Привлекаем экспертов к совместной работе. </a:t>
            </a:r>
          </a:p>
          <a:p>
            <a:pPr marL="342900" lvl="0">
              <a:spcAft>
                <a:spcPts val="1200"/>
              </a:spcAft>
              <a:buAutoNum type="arabicPeriod"/>
            </a:pPr>
            <a:r>
              <a:rPr lang="ru-RU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Возможность заказать платную услугу в виде консультации эксперта по любому виду растений (через видеоконференцию или в переписке через чат)</a:t>
            </a:r>
            <a:endParaRPr sz="1400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992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34652"/>
          </a:xfrm>
          <a:prstGeom prst="rect">
            <a:avLst/>
          </a:prstGeom>
        </p:spPr>
      </p:pic>
      <p:sp>
        <p:nvSpPr>
          <p:cNvPr id="1048609" name="Google Shape;74;p4"/>
          <p:cNvSpPr txBox="1">
            <a:spLocks noGrp="1"/>
          </p:cNvSpPr>
          <p:nvPr>
            <p:ph type="title"/>
          </p:nvPr>
        </p:nvSpPr>
        <p:spPr>
          <a:xfrm>
            <a:off x="311700" y="312913"/>
            <a:ext cx="8520600" cy="5727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3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БИЗНЕС МОДЕЛЬ</a:t>
            </a:r>
            <a:endParaRPr sz="3200"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48610" name="Google Shape;75;p4"/>
          <p:cNvSpPr txBox="1">
            <a:spLocks noGrp="1"/>
          </p:cNvSpPr>
          <p:nvPr>
            <p:ph type="body" idx="1"/>
          </p:nvPr>
        </p:nvSpPr>
        <p:spPr>
          <a:xfrm>
            <a:off x="311700" y="1307175"/>
            <a:ext cx="2096001" cy="331087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-US" sz="1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B2C</a:t>
            </a:r>
            <a:r>
              <a:rPr lang="ru-RU" sz="1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ru-RU" sz="12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Подписка (</a:t>
            </a:r>
            <a:r>
              <a:rPr lang="en-US" sz="12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SaaS</a:t>
            </a:r>
            <a:r>
              <a:rPr lang="ru-RU" sz="12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модель):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ru-RU" sz="12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 месяц, 3 месяца, 6 месяцев и 1 год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lang="ru-RU" sz="1200" b="1" i="1" dirty="0" smtClean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en-US" sz="1200" b="1" i="1" dirty="0" smtClean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B2B</a:t>
            </a:r>
            <a:r>
              <a:rPr lang="ru-RU" sz="1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рекламы товаров и услуг на сайте и внутри приложения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endParaRPr lang="ru-RU" sz="12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 с ведущими экспертами в области ботаники</a:t>
            </a:r>
            <a:endParaRPr sz="12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01949"/>
              </p:ext>
            </p:extLst>
          </p:nvPr>
        </p:nvGraphicFramePr>
        <p:xfrm>
          <a:off x="2537076" y="1008105"/>
          <a:ext cx="6096000" cy="4004055"/>
        </p:xfrm>
        <a:graphic>
          <a:graphicData uri="http://schemas.openxmlformats.org/drawingml/2006/table">
            <a:tbl>
              <a:tblPr firstRow="1" bandRow="1"/>
              <a:tblGrid>
                <a:gridCol w="3238775"/>
                <a:gridCol w="2857225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r>
                        <a:rPr lang="ru-RU" sz="1200" dirty="0" smtClean="0"/>
                        <a:t>Разработка сайта </a:t>
                      </a:r>
                    </a:p>
                    <a:p>
                      <a:r>
                        <a:rPr lang="ru-RU" sz="1200" dirty="0" smtClean="0"/>
                        <a:t>300 000 руб.</a:t>
                      </a:r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r>
                        <a:rPr lang="ru-RU" sz="1200" dirty="0" smtClean="0"/>
                        <a:t>Стоимость подписки: 3 000</a:t>
                      </a:r>
                      <a:r>
                        <a:rPr lang="ru-RU" sz="1200" baseline="0" dirty="0" smtClean="0"/>
                        <a:t> руб.</a:t>
                      </a:r>
                      <a:r>
                        <a:rPr lang="ru-RU" sz="1200" dirty="0" smtClean="0"/>
                        <a:t> в год</a:t>
                      </a:r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>
                        <a:tint val="40000"/>
                      </a:srgbClr>
                    </a:solidFill>
                  </a:tcPr>
                </a:tc>
              </a:tr>
              <a:tr h="4481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r>
                        <a:rPr lang="ru-RU" sz="1200" dirty="0" smtClean="0"/>
                        <a:t>Разработка мобильного приложения</a:t>
                      </a:r>
                    </a:p>
                    <a:p>
                      <a:r>
                        <a:rPr lang="ru-RU" sz="1200" dirty="0" smtClean="0"/>
                        <a:t>500 000 руб.</a:t>
                      </a:r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r>
                        <a:rPr lang="ru-RU" sz="1200" dirty="0" smtClean="0"/>
                        <a:t>Ожидаемое количество</a:t>
                      </a:r>
                      <a:r>
                        <a:rPr lang="ru-RU" sz="1200" baseline="0" dirty="0" smtClean="0"/>
                        <a:t> пользователей с подпиской за первый год работы – 800 человек</a:t>
                      </a:r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>
                        <a:tint val="20000"/>
                      </a:srgbClr>
                    </a:solidFill>
                  </a:tcPr>
                </a:tc>
              </a:tr>
              <a:tr h="5191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r>
                        <a:rPr lang="ru-RU" sz="1200" dirty="0" smtClean="0"/>
                        <a:t>Административные, операционные расходы </a:t>
                      </a:r>
                    </a:p>
                    <a:p>
                      <a:r>
                        <a:rPr lang="ru-RU" sz="1200" baseline="0" dirty="0" smtClean="0"/>
                        <a:t>500 000 руб.</a:t>
                      </a:r>
                      <a:endParaRPr lang="ru-RU" sz="1200" dirty="0" smtClean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r>
                        <a:rPr lang="ru-RU" sz="1200" dirty="0" smtClean="0"/>
                        <a:t>Годовой оборот – 3</a:t>
                      </a:r>
                      <a:r>
                        <a:rPr lang="ru-RU" sz="1200" baseline="0" dirty="0" smtClean="0"/>
                        <a:t> 000 000 </a:t>
                      </a:r>
                      <a:r>
                        <a:rPr lang="ru-RU" sz="1200" dirty="0" smtClean="0"/>
                        <a:t>рублей</a:t>
                      </a:r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r>
                        <a:rPr lang="ru-RU" sz="1200" dirty="0" smtClean="0"/>
                        <a:t>Реклама, маркетинг</a:t>
                      </a:r>
                    </a:p>
                    <a:p>
                      <a:r>
                        <a:rPr lang="ru-RU" sz="1200" dirty="0" smtClean="0"/>
                        <a:t>300 000 руб.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r>
                        <a:rPr lang="ru-RU" sz="1200" dirty="0" smtClean="0"/>
                        <a:t>Размещение рекламы товаров и услуг партнеров на сайте и внутри приложения (со 2 года работы, после набора целевой аудитории)</a:t>
                      </a:r>
                    </a:p>
                    <a:p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- 1 600 000 руб.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+ 2 400 000 руб.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>
                        <a:tint val="40000"/>
                      </a:srgbClr>
                    </a:solidFill>
                  </a:tcPr>
                </a:tc>
              </a:tr>
              <a:tr h="37084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aramond" panose="02020404030301010803"/>
                        </a:defRPr>
                      </a:lvl9pPr>
                    </a:lstStyle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mtClean="0"/>
                        <a:t>Чистая прибыль</a:t>
                      </a:r>
                      <a:r>
                        <a:rPr lang="ru-RU" sz="1200" baseline="0" smtClean="0"/>
                        <a:t> </a:t>
                      </a:r>
                      <a:r>
                        <a:rPr lang="ru-RU" sz="1200" baseline="0" dirty="0" smtClean="0"/>
                        <a:t>за первый год с учетом вычета расходов = </a:t>
                      </a:r>
                      <a:r>
                        <a:rPr lang="ru-RU" sz="1200" b="1" baseline="0" dirty="0" smtClean="0"/>
                        <a:t>+ 800 000 руб. </a:t>
                      </a:r>
                    </a:p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/>
                        <a:t>Срок окупаемости проекта – 1 год.</a:t>
                      </a:r>
                      <a:endParaRPr lang="ru-RU" sz="1200" b="1" dirty="0" smtClean="0"/>
                    </a:p>
                    <a:p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992A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222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3" y="0"/>
            <a:ext cx="9379857" cy="5143500"/>
          </a:xfrm>
          <a:prstGeom prst="rect">
            <a:avLst/>
          </a:prstGeom>
        </p:spPr>
      </p:pic>
      <p:sp>
        <p:nvSpPr>
          <p:cNvPr id="1048593" name="Google Shape;95;p7"/>
          <p:cNvSpPr txBox="1">
            <a:spLocks noGrp="1"/>
          </p:cNvSpPr>
          <p:nvPr>
            <p:ph type="title"/>
          </p:nvPr>
        </p:nvSpPr>
        <p:spPr>
          <a:xfrm>
            <a:off x="879927" y="480787"/>
            <a:ext cx="8001002" cy="5624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sz="3200" b="1" i="1" dirty="0" err="1" smtClean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МаркетинговАЯ</a:t>
            </a:r>
            <a:r>
              <a:rPr lang="ru-RU" sz="3200" b="1" i="1" dirty="0" smtClean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ru-RU" sz="3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стратегия </a:t>
            </a:r>
            <a:endParaRPr sz="3200"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48594" name="Google Shape;96;p7"/>
          <p:cNvSpPr txBox="1">
            <a:spLocks noGrp="1"/>
          </p:cNvSpPr>
          <p:nvPr>
            <p:ph type="body" idx="1"/>
          </p:nvPr>
        </p:nvSpPr>
        <p:spPr>
          <a:xfrm>
            <a:off x="879927" y="1188721"/>
            <a:ext cx="8001002" cy="309371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342900" algn="l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PlantExpert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поисковых системах таких как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Яндекс.</a:t>
            </a:r>
          </a:p>
          <a:p>
            <a:pPr marL="342900" algn="l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приложения в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дальнейших скачиваний</a:t>
            </a:r>
          </a:p>
          <a:p>
            <a:pPr marL="342900" algn="l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ссылки на скачивание приложения с сайта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PlantExpert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algn="l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на сайте партнеров</a:t>
            </a:r>
          </a:p>
          <a:p>
            <a:pPr marL="342900" algn="l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через офлайн точки партнёров, QR-код в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магазинах партнеров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ru-RU" sz="2000"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256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34652"/>
          </a:xfrm>
          <a:prstGeom prst="rect">
            <a:avLst/>
          </a:prstGeom>
        </p:spPr>
      </p:pic>
      <p:sp>
        <p:nvSpPr>
          <p:cNvPr id="1048609" name="Google Shape;74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sz="3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Дорожная карта</a:t>
            </a:r>
            <a:endParaRPr sz="3200" b="1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48610" name="Google Shape;75;p4"/>
          <p:cNvSpPr txBox="1">
            <a:spLocks noGrp="1"/>
          </p:cNvSpPr>
          <p:nvPr>
            <p:ph type="body" idx="1"/>
          </p:nvPr>
        </p:nvSpPr>
        <p:spPr>
          <a:xfrm>
            <a:off x="276242" y="1191937"/>
            <a:ext cx="8520600" cy="373221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lang="ru-RU" sz="1600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sz="1600" i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4" name="Выноска: стрелка вниз 13">
            <a:extLst>
              <a:ext uri="{FF2B5EF4-FFF2-40B4-BE49-F238E27FC236}">
                <a16:creationId xmlns="" xmlns:a16="http://schemas.microsoft.com/office/drawing/2014/main" id="{F520E7CC-E62A-EB04-A1C4-098463563976}"/>
              </a:ext>
            </a:extLst>
          </p:cNvPr>
          <p:cNvSpPr/>
          <p:nvPr/>
        </p:nvSpPr>
        <p:spPr>
          <a:xfrm>
            <a:off x="1999263" y="2832747"/>
            <a:ext cx="3978808" cy="637821"/>
          </a:xfrm>
          <a:prstGeom prst="downArrowCallout">
            <a:avLst>
              <a:gd name="adj1" fmla="val 58461"/>
              <a:gd name="adj2" fmla="val 58669"/>
              <a:gd name="adj3" fmla="val 32671"/>
              <a:gd name="adj4" fmla="val 58401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онлайн платформы и приложения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Январь-август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</p:txBody>
      </p:sp>
      <p:sp>
        <p:nvSpPr>
          <p:cNvPr id="16" name="Выноска: стрелка вниз 15">
            <a:extLst>
              <a:ext uri="{FF2B5EF4-FFF2-40B4-BE49-F238E27FC236}">
                <a16:creationId xmlns="" xmlns:a16="http://schemas.microsoft.com/office/drawing/2014/main" id="{E5BDA545-290B-1D16-6BE7-DD14DE9B77C0}"/>
              </a:ext>
            </a:extLst>
          </p:cNvPr>
          <p:cNvSpPr/>
          <p:nvPr/>
        </p:nvSpPr>
        <p:spPr>
          <a:xfrm>
            <a:off x="431038" y="1312142"/>
            <a:ext cx="3633280" cy="729577"/>
          </a:xfrm>
          <a:prstGeom prst="downArrowCallout">
            <a:avLst>
              <a:gd name="adj1" fmla="val 58461"/>
              <a:gd name="adj2" fmla="val 47101"/>
              <a:gd name="adj3" fmla="val 31995"/>
              <a:gd name="adj4" fmla="val 5662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идеи и концепции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октября—ноябрь 2023 </a:t>
            </a:r>
          </a:p>
        </p:txBody>
      </p:sp>
      <p:sp>
        <p:nvSpPr>
          <p:cNvPr id="18" name="Выноска: стрелка вниз 17">
            <a:extLst>
              <a:ext uri="{FF2B5EF4-FFF2-40B4-BE49-F238E27FC236}">
                <a16:creationId xmlns="" xmlns:a16="http://schemas.microsoft.com/office/drawing/2014/main" id="{70100507-76DE-D2C2-A0F3-A430C7D32543}"/>
              </a:ext>
            </a:extLst>
          </p:cNvPr>
          <p:cNvSpPr/>
          <p:nvPr/>
        </p:nvSpPr>
        <p:spPr>
          <a:xfrm>
            <a:off x="2912247" y="3515530"/>
            <a:ext cx="4577729" cy="716360"/>
          </a:xfrm>
          <a:prstGeom prst="downArrowCallout">
            <a:avLst>
              <a:gd name="adj1" fmla="val 117338"/>
              <a:gd name="adj2" fmla="val 68380"/>
              <a:gd name="adj3" fmla="val 31673"/>
              <a:gd name="adj4" fmla="val 58401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соглашений с партнёрами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сентябрь-октябрь 2024 г. </a:t>
            </a:r>
          </a:p>
        </p:txBody>
      </p:sp>
      <p:sp>
        <p:nvSpPr>
          <p:cNvPr id="20" name="Выноска: стрелка вниз 19">
            <a:extLst>
              <a:ext uri="{FF2B5EF4-FFF2-40B4-BE49-F238E27FC236}">
                <a16:creationId xmlns="" xmlns:a16="http://schemas.microsoft.com/office/drawing/2014/main" id="{81FD1763-1F7F-1FBF-7F1E-CE76F660ADBC}"/>
              </a:ext>
            </a:extLst>
          </p:cNvPr>
          <p:cNvSpPr/>
          <p:nvPr/>
        </p:nvSpPr>
        <p:spPr>
          <a:xfrm>
            <a:off x="694046" y="2055840"/>
            <a:ext cx="4507066" cy="767426"/>
          </a:xfrm>
          <a:prstGeom prst="downArrowCallout">
            <a:avLst>
              <a:gd name="adj1" fmla="val 40502"/>
              <a:gd name="adj2" fmla="val 41997"/>
              <a:gd name="adj3" fmla="val 37901"/>
              <a:gd name="adj4" fmla="val 4883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прототипа проекта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ноябрь-декабрь 2023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4A5A6BF2-3081-606C-CA87-68E534AEF2D0}"/>
              </a:ext>
            </a:extLst>
          </p:cNvPr>
          <p:cNvSpPr/>
          <p:nvPr/>
        </p:nvSpPr>
        <p:spPr>
          <a:xfrm>
            <a:off x="3372265" y="4282473"/>
            <a:ext cx="5211612" cy="4325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онлайн платформы и приложения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2024 г. </a:t>
            </a:r>
          </a:p>
        </p:txBody>
      </p:sp>
    </p:spTree>
    <p:extLst>
      <p:ext uri="{BB962C8B-B14F-4D97-AF65-F5344CB8AC3E}">
        <p14:creationId xmlns:p14="http://schemas.microsoft.com/office/powerpoint/2010/main" val="3055228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7" y="-35545"/>
            <a:ext cx="9144793" cy="5175953"/>
          </a:xfrm>
          <a:prstGeom prst="rect">
            <a:avLst/>
          </a:prstGeom>
        </p:spPr>
      </p:pic>
      <p:cxnSp>
        <p:nvCxnSpPr>
          <p:cNvPr id="3145728" name="Google Shape;366;p18"/>
          <p:cNvCxnSpPr>
            <a:cxnSpLocks/>
          </p:cNvCxnSpPr>
          <p:nvPr/>
        </p:nvCxnSpPr>
        <p:spPr>
          <a:xfrm flipV="1">
            <a:off x="2761170" y="1095269"/>
            <a:ext cx="7097" cy="3739164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45729" name="Google Shape;367;p18"/>
          <p:cNvCxnSpPr>
            <a:cxnSpLocks/>
          </p:cNvCxnSpPr>
          <p:nvPr/>
        </p:nvCxnSpPr>
        <p:spPr>
          <a:xfrm flipH="1" flipV="1">
            <a:off x="4837106" y="1095268"/>
            <a:ext cx="63202" cy="3739167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45730" name="Google Shape;368;p18"/>
          <p:cNvCxnSpPr>
            <a:cxnSpLocks/>
          </p:cNvCxnSpPr>
          <p:nvPr/>
        </p:nvCxnSpPr>
        <p:spPr>
          <a:xfrm flipH="1">
            <a:off x="672055" y="1090995"/>
            <a:ext cx="8105098" cy="5114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45731" name="Google Shape;369;p18"/>
          <p:cNvCxnSpPr>
            <a:cxnSpLocks/>
          </p:cNvCxnSpPr>
          <p:nvPr/>
        </p:nvCxnSpPr>
        <p:spPr>
          <a:xfrm flipH="1" flipV="1">
            <a:off x="672055" y="4834434"/>
            <a:ext cx="8080059" cy="13372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45732" name="Google Shape;370;p18"/>
          <p:cNvCxnSpPr>
            <a:cxnSpLocks/>
          </p:cNvCxnSpPr>
          <p:nvPr/>
        </p:nvCxnSpPr>
        <p:spPr>
          <a:xfrm flipV="1">
            <a:off x="672054" y="1095270"/>
            <a:ext cx="13178" cy="3739166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45733" name="Google Shape;371;p18"/>
          <p:cNvCxnSpPr>
            <a:cxnSpLocks/>
          </p:cNvCxnSpPr>
          <p:nvPr/>
        </p:nvCxnSpPr>
        <p:spPr>
          <a:xfrm flipH="1" flipV="1">
            <a:off x="6927875" y="1099253"/>
            <a:ext cx="11162" cy="373518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48623" name="Google Shape;373;p18"/>
          <p:cNvSpPr txBox="1"/>
          <p:nvPr/>
        </p:nvSpPr>
        <p:spPr>
          <a:xfrm>
            <a:off x="703825" y="3150514"/>
            <a:ext cx="2010120" cy="4308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Хомушку Чойгана Аяновна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Google Shape;377;p18"/>
          <p:cNvSpPr txBox="1"/>
          <p:nvPr/>
        </p:nvSpPr>
        <p:spPr>
          <a:xfrm>
            <a:off x="2880261" y="3143096"/>
            <a:ext cx="1833770" cy="4308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b="1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Куулар</a:t>
            </a:r>
            <a:r>
              <a:rPr lang="ru-RU" b="1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Айгуль</a:t>
            </a:r>
            <a:r>
              <a:rPr lang="ru-RU" b="1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Эрес-Ооловна</a:t>
            </a:r>
            <a:endParaRPr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5" name="Google Shape;378;p18"/>
          <p:cNvSpPr txBox="1"/>
          <p:nvPr/>
        </p:nvSpPr>
        <p:spPr>
          <a:xfrm>
            <a:off x="5005907" y="3130658"/>
            <a:ext cx="1816368" cy="4308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b="1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Тулуш</a:t>
            </a:r>
            <a:r>
              <a:rPr lang="ru-RU" b="1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Жамяна</a:t>
            </a:r>
            <a:r>
              <a:rPr lang="ru-RU" b="1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Кежиковна</a:t>
            </a:r>
            <a:endParaRPr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Google Shape;379;p18"/>
          <p:cNvSpPr txBox="1"/>
          <p:nvPr/>
        </p:nvSpPr>
        <p:spPr>
          <a:xfrm>
            <a:off x="790832" y="3650978"/>
            <a:ext cx="1890718" cy="7386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" sz="1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 деятельности команды, </a:t>
            </a:r>
            <a:r>
              <a:rPr lang="ru-RU" sz="1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задач, защита проекта</a:t>
            </a:r>
          </a:p>
          <a:p>
            <a:pPr lvl="0" algn="ctr"/>
            <a:endParaRPr lang="ru-RU" sz="1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Google Shape;380;p18"/>
          <p:cNvSpPr txBox="1"/>
          <p:nvPr/>
        </p:nvSpPr>
        <p:spPr>
          <a:xfrm>
            <a:off x="2820829" y="3650978"/>
            <a:ext cx="2004988" cy="86177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Прототипирование</a:t>
            </a:r>
            <a:r>
              <a:rPr lang="ru-RU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 (создание онлайн платформы, мобильного приложения)</a:t>
            </a:r>
            <a:endParaRPr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Google Shape;381;p18"/>
          <p:cNvSpPr txBox="1"/>
          <p:nvPr/>
        </p:nvSpPr>
        <p:spPr>
          <a:xfrm>
            <a:off x="7006858" y="3642542"/>
            <a:ext cx="1745256" cy="107721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Прототипирование</a:t>
            </a:r>
            <a:r>
              <a:rPr lang="ru-RU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 (создание онлайн платформы, мобильного приложения</a:t>
            </a:r>
            <a:r>
              <a:rPr lang="ru-RU" b="1" dirty="0">
                <a:latin typeface="Montserrat SemiBold"/>
                <a:ea typeface="Montserrat SemiBold"/>
                <a:cs typeface="Montserrat SemiBold"/>
                <a:sym typeface="Montserrat SemiBold"/>
              </a:rPr>
              <a:t>)</a:t>
            </a:r>
            <a:endParaRPr dirty="0"/>
          </a:p>
        </p:txBody>
      </p:sp>
      <p:sp>
        <p:nvSpPr>
          <p:cNvPr id="1048629" name="Google Shape;392;p18"/>
          <p:cNvSpPr/>
          <p:nvPr/>
        </p:nvSpPr>
        <p:spPr>
          <a:xfrm>
            <a:off x="3529245" y="1377460"/>
            <a:ext cx="789459" cy="789459"/>
          </a:xfrm>
          <a:custGeom>
            <a:avLst/>
            <a:gdLst/>
            <a:ahLst/>
            <a:cxnLst/>
            <a:rect l="l" t="t" r="r" b="b"/>
            <a:pathLst>
              <a:path w="6355080" h="6355080" extrusionOk="0">
                <a:moveTo>
                  <a:pt x="3177540" y="6355080"/>
                </a:moveTo>
                <a:cubicBezTo>
                  <a:pt x="2329180" y="6355080"/>
                  <a:pt x="1530350" y="6024880"/>
                  <a:pt x="930910" y="5424170"/>
                </a:cubicBezTo>
                <a:cubicBezTo>
                  <a:pt x="330200" y="4824730"/>
                  <a:pt x="0" y="4025900"/>
                  <a:pt x="0" y="3177540"/>
                </a:cubicBezTo>
                <a:cubicBezTo>
                  <a:pt x="0" y="2329180"/>
                  <a:pt x="330200" y="1530350"/>
                  <a:pt x="930910" y="930910"/>
                </a:cubicBezTo>
                <a:cubicBezTo>
                  <a:pt x="1530350" y="330200"/>
                  <a:pt x="2329180" y="0"/>
                  <a:pt x="3177540" y="0"/>
                </a:cubicBezTo>
                <a:cubicBezTo>
                  <a:pt x="4025900" y="0"/>
                  <a:pt x="4824730" y="330200"/>
                  <a:pt x="5424170" y="930910"/>
                </a:cubicBezTo>
                <a:cubicBezTo>
                  <a:pt x="6024880" y="1531620"/>
                  <a:pt x="6355080" y="2329180"/>
                  <a:pt x="6355080" y="3177540"/>
                </a:cubicBezTo>
                <a:cubicBezTo>
                  <a:pt x="6355080" y="4025900"/>
                  <a:pt x="6024880" y="4824730"/>
                  <a:pt x="5424170" y="5424170"/>
                </a:cubicBezTo>
                <a:cubicBezTo>
                  <a:pt x="4824730" y="6024880"/>
                  <a:pt x="4025900" y="6355080"/>
                  <a:pt x="3177540" y="6355080"/>
                </a:cubicBezTo>
                <a:close/>
                <a:moveTo>
                  <a:pt x="3177540" y="190500"/>
                </a:moveTo>
                <a:cubicBezTo>
                  <a:pt x="2379980" y="190500"/>
                  <a:pt x="1629410" y="501650"/>
                  <a:pt x="1065530" y="1065530"/>
                </a:cubicBezTo>
                <a:cubicBezTo>
                  <a:pt x="501650" y="1629410"/>
                  <a:pt x="190500" y="2379980"/>
                  <a:pt x="190500" y="3177540"/>
                </a:cubicBezTo>
                <a:cubicBezTo>
                  <a:pt x="190500" y="3975100"/>
                  <a:pt x="501650" y="4725670"/>
                  <a:pt x="1065530" y="5289550"/>
                </a:cubicBezTo>
                <a:cubicBezTo>
                  <a:pt x="1629410" y="5853430"/>
                  <a:pt x="2379980" y="6164580"/>
                  <a:pt x="3177540" y="6164580"/>
                </a:cubicBezTo>
                <a:cubicBezTo>
                  <a:pt x="3975100" y="6164580"/>
                  <a:pt x="4725670" y="5853430"/>
                  <a:pt x="5289550" y="5289550"/>
                </a:cubicBezTo>
                <a:cubicBezTo>
                  <a:pt x="5853430" y="4725670"/>
                  <a:pt x="6164580" y="3975100"/>
                  <a:pt x="6164580" y="3177540"/>
                </a:cubicBezTo>
                <a:cubicBezTo>
                  <a:pt x="6164580" y="2379980"/>
                  <a:pt x="5853430" y="1629410"/>
                  <a:pt x="5289550" y="1065530"/>
                </a:cubicBezTo>
                <a:cubicBezTo>
                  <a:pt x="4725670" y="501650"/>
                  <a:pt x="3975100" y="190500"/>
                  <a:pt x="3177540" y="190500"/>
                </a:cubicBezTo>
                <a:close/>
              </a:path>
            </a:pathLst>
          </a:custGeom>
          <a:solidFill>
            <a:srgbClr val="35B5AA"/>
          </a:solidFill>
          <a:ln>
            <a:noFill/>
          </a:ln>
        </p:spPr>
        <p:txBody>
          <a:bodyPr spcFirstLastPara="1" wrap="square" lIns="76840" tIns="76840" rIns="76840" bIns="76840" anchor="ctr" anchorCtr="0">
            <a:noAutofit/>
          </a:bodyPr>
          <a:lstStyle/>
          <a:p>
            <a:endParaRPr sz="1177"/>
          </a:p>
        </p:txBody>
      </p:sp>
      <p:sp>
        <p:nvSpPr>
          <p:cNvPr id="1048630" name="Google Shape;395;p18"/>
          <p:cNvSpPr/>
          <p:nvPr/>
        </p:nvSpPr>
        <p:spPr>
          <a:xfrm>
            <a:off x="5598083" y="1439324"/>
            <a:ext cx="789459" cy="789459"/>
          </a:xfrm>
          <a:custGeom>
            <a:avLst/>
            <a:gdLst/>
            <a:ahLst/>
            <a:cxnLst/>
            <a:rect l="l" t="t" r="r" b="b"/>
            <a:pathLst>
              <a:path w="6355080" h="6355080" extrusionOk="0">
                <a:moveTo>
                  <a:pt x="3177540" y="6355080"/>
                </a:moveTo>
                <a:cubicBezTo>
                  <a:pt x="2329180" y="6355080"/>
                  <a:pt x="1530350" y="6024880"/>
                  <a:pt x="930910" y="5424170"/>
                </a:cubicBezTo>
                <a:cubicBezTo>
                  <a:pt x="330200" y="4824730"/>
                  <a:pt x="0" y="4025900"/>
                  <a:pt x="0" y="3177540"/>
                </a:cubicBezTo>
                <a:cubicBezTo>
                  <a:pt x="0" y="2329180"/>
                  <a:pt x="330200" y="1530350"/>
                  <a:pt x="930910" y="930910"/>
                </a:cubicBezTo>
                <a:cubicBezTo>
                  <a:pt x="1530350" y="330200"/>
                  <a:pt x="2329180" y="0"/>
                  <a:pt x="3177540" y="0"/>
                </a:cubicBezTo>
                <a:cubicBezTo>
                  <a:pt x="4025900" y="0"/>
                  <a:pt x="4824730" y="330200"/>
                  <a:pt x="5424170" y="930910"/>
                </a:cubicBezTo>
                <a:cubicBezTo>
                  <a:pt x="6024880" y="1531620"/>
                  <a:pt x="6355080" y="2329180"/>
                  <a:pt x="6355080" y="3177540"/>
                </a:cubicBezTo>
                <a:cubicBezTo>
                  <a:pt x="6355080" y="4025900"/>
                  <a:pt x="6024880" y="4824730"/>
                  <a:pt x="5424170" y="5424170"/>
                </a:cubicBezTo>
                <a:cubicBezTo>
                  <a:pt x="4824730" y="6024880"/>
                  <a:pt x="4025900" y="6355080"/>
                  <a:pt x="3177540" y="6355080"/>
                </a:cubicBezTo>
                <a:close/>
                <a:moveTo>
                  <a:pt x="3177540" y="190500"/>
                </a:moveTo>
                <a:cubicBezTo>
                  <a:pt x="2379980" y="190500"/>
                  <a:pt x="1629410" y="501650"/>
                  <a:pt x="1065530" y="1065530"/>
                </a:cubicBezTo>
                <a:cubicBezTo>
                  <a:pt x="501650" y="1629410"/>
                  <a:pt x="190500" y="2379980"/>
                  <a:pt x="190500" y="3177540"/>
                </a:cubicBezTo>
                <a:cubicBezTo>
                  <a:pt x="190500" y="3975100"/>
                  <a:pt x="501650" y="4725670"/>
                  <a:pt x="1065530" y="5289550"/>
                </a:cubicBezTo>
                <a:cubicBezTo>
                  <a:pt x="1629410" y="5853430"/>
                  <a:pt x="2379980" y="6164580"/>
                  <a:pt x="3177540" y="6164580"/>
                </a:cubicBezTo>
                <a:cubicBezTo>
                  <a:pt x="3975100" y="6164580"/>
                  <a:pt x="4725670" y="5853430"/>
                  <a:pt x="5289550" y="5289550"/>
                </a:cubicBezTo>
                <a:cubicBezTo>
                  <a:pt x="5853430" y="4725670"/>
                  <a:pt x="6164580" y="3975100"/>
                  <a:pt x="6164580" y="3177540"/>
                </a:cubicBezTo>
                <a:cubicBezTo>
                  <a:pt x="6164580" y="2379980"/>
                  <a:pt x="5853430" y="1629410"/>
                  <a:pt x="5289550" y="1065530"/>
                </a:cubicBezTo>
                <a:cubicBezTo>
                  <a:pt x="4725670" y="501650"/>
                  <a:pt x="3975100" y="190500"/>
                  <a:pt x="3177540" y="190500"/>
                </a:cubicBezTo>
                <a:close/>
              </a:path>
            </a:pathLst>
          </a:custGeom>
          <a:solidFill>
            <a:srgbClr val="35B5AA"/>
          </a:solidFill>
          <a:ln>
            <a:noFill/>
          </a:ln>
        </p:spPr>
        <p:txBody>
          <a:bodyPr spcFirstLastPara="1" wrap="square" lIns="76840" tIns="76840" rIns="76840" bIns="76840" anchor="ctr" anchorCtr="0">
            <a:noAutofit/>
          </a:bodyPr>
          <a:lstStyle/>
          <a:p>
            <a:endParaRPr sz="1177"/>
          </a:p>
        </p:txBody>
      </p:sp>
      <p:sp>
        <p:nvSpPr>
          <p:cNvPr id="1048631" name="Google Shape;81;p5"/>
          <p:cNvSpPr txBox="1"/>
          <p:nvPr/>
        </p:nvSpPr>
        <p:spPr>
          <a:xfrm>
            <a:off x="311699" y="201727"/>
            <a:ext cx="8520600" cy="5727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buSzPct val="111111"/>
              <a:buFontTx/>
            </a:pPr>
            <a:r>
              <a:rPr lang="ru-RU" sz="3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КОМАНДА ПРОЕКТА </a:t>
            </a:r>
          </a:p>
        </p:txBody>
      </p:sp>
      <p:cxnSp>
        <p:nvCxnSpPr>
          <p:cNvPr id="3145734" name="Прямая соединительная линия 10"/>
          <p:cNvCxnSpPr>
            <a:cxnSpLocks/>
          </p:cNvCxnSpPr>
          <p:nvPr/>
        </p:nvCxnSpPr>
        <p:spPr>
          <a:xfrm>
            <a:off x="8752114" y="1090995"/>
            <a:ext cx="25039" cy="3756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77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631" y="1509169"/>
            <a:ext cx="792549" cy="792549"/>
          </a:xfrm>
          <a:prstGeom prst="rect">
            <a:avLst/>
          </a:prstGeom>
        </p:spPr>
      </p:pic>
      <p:sp>
        <p:nvSpPr>
          <p:cNvPr id="1048632" name="TextBox 18"/>
          <p:cNvSpPr txBox="1"/>
          <p:nvPr/>
        </p:nvSpPr>
        <p:spPr>
          <a:xfrm>
            <a:off x="7113829" y="3096929"/>
            <a:ext cx="149026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Хурен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Алина Владиславовна</a:t>
            </a:r>
          </a:p>
        </p:txBody>
      </p:sp>
      <p:sp>
        <p:nvSpPr>
          <p:cNvPr id="1048633" name="TextBox 20"/>
          <p:cNvSpPr txBox="1"/>
          <p:nvPr/>
        </p:nvSpPr>
        <p:spPr>
          <a:xfrm>
            <a:off x="5008323" y="3650978"/>
            <a:ext cx="1825101" cy="9541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Программирование (создание сайта, мобильного приложения)</a:t>
            </a:r>
          </a:p>
        </p:txBody>
      </p:sp>
      <p:pic>
        <p:nvPicPr>
          <p:cNvPr id="2097178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669" y="1210938"/>
            <a:ext cx="1476300" cy="1741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97179" name="Рисунок 24"/>
          <p:cNvPicPr>
            <a:picLocks noChangeAspect="1"/>
          </p:cNvPicPr>
          <p:nvPr/>
        </p:nvPicPr>
        <p:blipFill rotWithShape="1">
          <a:blip r:embed="rId6"/>
          <a:srcRect l="11625" t="34130" r="21254" b="35392"/>
          <a:stretch>
            <a:fillRect/>
          </a:stretch>
        </p:blipFill>
        <p:spPr>
          <a:xfrm>
            <a:off x="4993475" y="1208448"/>
            <a:ext cx="1828800" cy="17972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97180" name="Рисунок 25"/>
          <p:cNvPicPr>
            <a:picLocks noChangeAspect="1"/>
          </p:cNvPicPr>
          <p:nvPr/>
        </p:nvPicPr>
        <p:blipFill rotWithShape="1">
          <a:blip r:embed="rId7"/>
          <a:srcRect b="11113"/>
          <a:stretch>
            <a:fillRect/>
          </a:stretch>
        </p:blipFill>
        <p:spPr>
          <a:xfrm>
            <a:off x="2920199" y="1208448"/>
            <a:ext cx="1770972" cy="18260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3098ACE-F6EE-F9D1-5C1A-4B46DFF268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6669" y="1200111"/>
            <a:ext cx="1462641" cy="18139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0"/>
            <a:ext cx="9144793" cy="5145470"/>
          </a:xfrm>
          <a:prstGeom prst="rect">
            <a:avLst/>
          </a:prstGeom>
        </p:spPr>
      </p:pic>
      <p:cxnSp>
        <p:nvCxnSpPr>
          <p:cNvPr id="3145735" name="Google Shape;366;p18"/>
          <p:cNvCxnSpPr>
            <a:cxnSpLocks/>
          </p:cNvCxnSpPr>
          <p:nvPr/>
        </p:nvCxnSpPr>
        <p:spPr>
          <a:xfrm flipH="1" flipV="1">
            <a:off x="3333839" y="1187714"/>
            <a:ext cx="6687" cy="3477387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45736" name="Google Shape;367;p18"/>
          <p:cNvCxnSpPr>
            <a:cxnSpLocks/>
          </p:cNvCxnSpPr>
          <p:nvPr/>
        </p:nvCxnSpPr>
        <p:spPr>
          <a:xfrm flipH="1" flipV="1">
            <a:off x="5468728" y="1136567"/>
            <a:ext cx="40765" cy="3509007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45737" name="Google Shape;368;p18"/>
          <p:cNvCxnSpPr>
            <a:cxnSpLocks/>
          </p:cNvCxnSpPr>
          <p:nvPr/>
        </p:nvCxnSpPr>
        <p:spPr>
          <a:xfrm rot="10800000">
            <a:off x="1113435" y="1127868"/>
            <a:ext cx="6551596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45738" name="Google Shape;369;p18"/>
          <p:cNvCxnSpPr>
            <a:cxnSpLocks/>
          </p:cNvCxnSpPr>
          <p:nvPr/>
        </p:nvCxnSpPr>
        <p:spPr>
          <a:xfrm rot="10800000">
            <a:off x="1131011" y="4655337"/>
            <a:ext cx="6551596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45739" name="Google Shape;370;p18"/>
          <p:cNvCxnSpPr>
            <a:cxnSpLocks/>
          </p:cNvCxnSpPr>
          <p:nvPr/>
        </p:nvCxnSpPr>
        <p:spPr>
          <a:xfrm flipV="1">
            <a:off x="1131012" y="1119168"/>
            <a:ext cx="0" cy="353617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45740" name="Google Shape;371;p18"/>
          <p:cNvCxnSpPr>
            <a:cxnSpLocks/>
          </p:cNvCxnSpPr>
          <p:nvPr/>
        </p:nvCxnSpPr>
        <p:spPr>
          <a:xfrm flipV="1">
            <a:off x="7665031" y="1131181"/>
            <a:ext cx="0" cy="351439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48636" name="Google Shape;373;p18"/>
          <p:cNvSpPr txBox="1"/>
          <p:nvPr/>
        </p:nvSpPr>
        <p:spPr>
          <a:xfrm>
            <a:off x="1364768" y="3119507"/>
            <a:ext cx="1840751" cy="4308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Хараачыгай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Кежик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Мергенович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7" name="Google Shape;375;p18"/>
          <p:cNvSpPr/>
          <p:nvPr/>
        </p:nvSpPr>
        <p:spPr>
          <a:xfrm>
            <a:off x="1650702" y="1333191"/>
            <a:ext cx="789459" cy="789459"/>
          </a:xfrm>
          <a:custGeom>
            <a:avLst/>
            <a:gdLst/>
            <a:ahLst/>
            <a:cxnLst/>
            <a:rect l="l" t="t" r="r" b="b"/>
            <a:pathLst>
              <a:path w="6355080" h="6355080" extrusionOk="0">
                <a:moveTo>
                  <a:pt x="3177540" y="6355080"/>
                </a:moveTo>
                <a:cubicBezTo>
                  <a:pt x="2329180" y="6355080"/>
                  <a:pt x="1530350" y="6024880"/>
                  <a:pt x="930910" y="5424170"/>
                </a:cubicBezTo>
                <a:cubicBezTo>
                  <a:pt x="330200" y="4824730"/>
                  <a:pt x="0" y="4025900"/>
                  <a:pt x="0" y="3177540"/>
                </a:cubicBezTo>
                <a:cubicBezTo>
                  <a:pt x="0" y="2329180"/>
                  <a:pt x="330200" y="1530350"/>
                  <a:pt x="930910" y="930910"/>
                </a:cubicBezTo>
                <a:cubicBezTo>
                  <a:pt x="1530350" y="330200"/>
                  <a:pt x="2329180" y="0"/>
                  <a:pt x="3177540" y="0"/>
                </a:cubicBezTo>
                <a:cubicBezTo>
                  <a:pt x="4025900" y="0"/>
                  <a:pt x="4824730" y="330200"/>
                  <a:pt x="5424170" y="930910"/>
                </a:cubicBezTo>
                <a:cubicBezTo>
                  <a:pt x="6024880" y="1531620"/>
                  <a:pt x="6355080" y="2329180"/>
                  <a:pt x="6355080" y="3177540"/>
                </a:cubicBezTo>
                <a:cubicBezTo>
                  <a:pt x="6355080" y="4025900"/>
                  <a:pt x="6024880" y="4824730"/>
                  <a:pt x="5424170" y="5424170"/>
                </a:cubicBezTo>
                <a:cubicBezTo>
                  <a:pt x="4824730" y="6024880"/>
                  <a:pt x="4025900" y="6355080"/>
                  <a:pt x="3177540" y="6355080"/>
                </a:cubicBezTo>
                <a:close/>
                <a:moveTo>
                  <a:pt x="3177540" y="190500"/>
                </a:moveTo>
                <a:cubicBezTo>
                  <a:pt x="2379980" y="190500"/>
                  <a:pt x="1629410" y="501650"/>
                  <a:pt x="1065530" y="1065530"/>
                </a:cubicBezTo>
                <a:cubicBezTo>
                  <a:pt x="501650" y="1629410"/>
                  <a:pt x="190500" y="2379980"/>
                  <a:pt x="190500" y="3177540"/>
                </a:cubicBezTo>
                <a:cubicBezTo>
                  <a:pt x="190500" y="3975100"/>
                  <a:pt x="501650" y="4725670"/>
                  <a:pt x="1065530" y="5289550"/>
                </a:cubicBezTo>
                <a:cubicBezTo>
                  <a:pt x="1629410" y="5853430"/>
                  <a:pt x="2379980" y="6164580"/>
                  <a:pt x="3177540" y="6164580"/>
                </a:cubicBezTo>
                <a:cubicBezTo>
                  <a:pt x="3975100" y="6164580"/>
                  <a:pt x="4725670" y="5853430"/>
                  <a:pt x="5289550" y="5289550"/>
                </a:cubicBezTo>
                <a:cubicBezTo>
                  <a:pt x="5853430" y="4725670"/>
                  <a:pt x="6164580" y="3975100"/>
                  <a:pt x="6164580" y="3177540"/>
                </a:cubicBezTo>
                <a:cubicBezTo>
                  <a:pt x="6164580" y="2379980"/>
                  <a:pt x="5853430" y="1629410"/>
                  <a:pt x="5289550" y="1065530"/>
                </a:cubicBezTo>
                <a:cubicBezTo>
                  <a:pt x="4725670" y="501650"/>
                  <a:pt x="3975100" y="190500"/>
                  <a:pt x="3177540" y="190500"/>
                </a:cubicBezTo>
                <a:close/>
              </a:path>
            </a:pathLst>
          </a:custGeom>
          <a:solidFill>
            <a:srgbClr val="35B5AA"/>
          </a:solidFill>
          <a:ln>
            <a:noFill/>
          </a:ln>
        </p:spPr>
        <p:txBody>
          <a:bodyPr spcFirstLastPara="1" wrap="square" lIns="76840" tIns="76840" rIns="76840" bIns="76840" anchor="ctr" anchorCtr="0">
            <a:noAutofit/>
          </a:bodyPr>
          <a:lstStyle/>
          <a:p>
            <a:endParaRPr sz="1177"/>
          </a:p>
        </p:txBody>
      </p:sp>
      <p:sp>
        <p:nvSpPr>
          <p:cNvPr id="1048638" name="Google Shape;377;p18"/>
          <p:cNvSpPr txBox="1"/>
          <p:nvPr/>
        </p:nvSpPr>
        <p:spPr>
          <a:xfrm>
            <a:off x="3581876" y="3119507"/>
            <a:ext cx="1630212" cy="4308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b="1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Чооду</a:t>
            </a:r>
            <a:r>
              <a:rPr lang="ru-RU" b="1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 Ай-</a:t>
            </a:r>
            <a:r>
              <a:rPr lang="ru-RU" b="1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Чечээ</a:t>
            </a:r>
            <a:r>
              <a:rPr lang="ru-RU" b="1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Аясовна</a:t>
            </a:r>
            <a:r>
              <a:rPr lang="ru-RU" b="1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 </a:t>
            </a:r>
            <a:endParaRPr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Google Shape;378;p18"/>
          <p:cNvSpPr txBox="1"/>
          <p:nvPr/>
        </p:nvSpPr>
        <p:spPr>
          <a:xfrm>
            <a:off x="5766133" y="3119508"/>
            <a:ext cx="1718700" cy="4308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b="1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Сотпа</a:t>
            </a:r>
            <a:r>
              <a:rPr lang="ru-RU" b="1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 Айда-</a:t>
            </a:r>
            <a:r>
              <a:rPr lang="ru-RU" b="1" i="1" dirty="0" err="1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Сай</a:t>
            </a:r>
            <a:r>
              <a:rPr lang="ru-RU" b="1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 Сергеевна </a:t>
            </a:r>
            <a:endParaRPr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0" name="Google Shape;379;p18"/>
          <p:cNvSpPr txBox="1"/>
          <p:nvPr/>
        </p:nvSpPr>
        <p:spPr>
          <a:xfrm>
            <a:off x="1457915" y="3633492"/>
            <a:ext cx="1689203" cy="7386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клиентами и партнерами</a:t>
            </a:r>
          </a:p>
        </p:txBody>
      </p:sp>
      <p:sp>
        <p:nvSpPr>
          <p:cNvPr id="1048641" name="Google Shape;380;p18"/>
          <p:cNvSpPr txBox="1"/>
          <p:nvPr/>
        </p:nvSpPr>
        <p:spPr>
          <a:xfrm>
            <a:off x="3619316" y="3634109"/>
            <a:ext cx="1592772" cy="76328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5232"/>
              </a:lnSpc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проекта</a:t>
            </a:r>
            <a:endParaRPr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2" name="Google Shape;381;p18"/>
          <p:cNvSpPr txBox="1"/>
          <p:nvPr/>
        </p:nvSpPr>
        <p:spPr>
          <a:xfrm>
            <a:off x="5736597" y="3631451"/>
            <a:ext cx="1748236" cy="86177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ea typeface="Montserrat SemiBold"/>
                <a:cs typeface="Times New Roman" panose="02020603050405020304" pitchFamily="18" charset="0"/>
                <a:sym typeface="Montserrat SemiBold"/>
              </a:rPr>
              <a:t>Управление финансами, создание финансового плана проекта</a:t>
            </a:r>
          </a:p>
        </p:txBody>
      </p:sp>
      <p:sp>
        <p:nvSpPr>
          <p:cNvPr id="1048643" name="Google Shape;392;p18"/>
          <p:cNvSpPr/>
          <p:nvPr/>
        </p:nvSpPr>
        <p:spPr>
          <a:xfrm>
            <a:off x="3897815" y="1495221"/>
            <a:ext cx="789459" cy="789459"/>
          </a:xfrm>
          <a:custGeom>
            <a:avLst/>
            <a:gdLst/>
            <a:ahLst/>
            <a:cxnLst/>
            <a:rect l="l" t="t" r="r" b="b"/>
            <a:pathLst>
              <a:path w="6355080" h="6355080" extrusionOk="0">
                <a:moveTo>
                  <a:pt x="3177540" y="6355080"/>
                </a:moveTo>
                <a:cubicBezTo>
                  <a:pt x="2329180" y="6355080"/>
                  <a:pt x="1530350" y="6024880"/>
                  <a:pt x="930910" y="5424170"/>
                </a:cubicBezTo>
                <a:cubicBezTo>
                  <a:pt x="330200" y="4824730"/>
                  <a:pt x="0" y="4025900"/>
                  <a:pt x="0" y="3177540"/>
                </a:cubicBezTo>
                <a:cubicBezTo>
                  <a:pt x="0" y="2329180"/>
                  <a:pt x="330200" y="1530350"/>
                  <a:pt x="930910" y="930910"/>
                </a:cubicBezTo>
                <a:cubicBezTo>
                  <a:pt x="1530350" y="330200"/>
                  <a:pt x="2329180" y="0"/>
                  <a:pt x="3177540" y="0"/>
                </a:cubicBezTo>
                <a:cubicBezTo>
                  <a:pt x="4025900" y="0"/>
                  <a:pt x="4824730" y="330200"/>
                  <a:pt x="5424170" y="930910"/>
                </a:cubicBezTo>
                <a:cubicBezTo>
                  <a:pt x="6024880" y="1531620"/>
                  <a:pt x="6355080" y="2329180"/>
                  <a:pt x="6355080" y="3177540"/>
                </a:cubicBezTo>
                <a:cubicBezTo>
                  <a:pt x="6355080" y="4025900"/>
                  <a:pt x="6024880" y="4824730"/>
                  <a:pt x="5424170" y="5424170"/>
                </a:cubicBezTo>
                <a:cubicBezTo>
                  <a:pt x="4824730" y="6024880"/>
                  <a:pt x="4025900" y="6355080"/>
                  <a:pt x="3177540" y="6355080"/>
                </a:cubicBezTo>
                <a:close/>
                <a:moveTo>
                  <a:pt x="3177540" y="190500"/>
                </a:moveTo>
                <a:cubicBezTo>
                  <a:pt x="2379980" y="190500"/>
                  <a:pt x="1629410" y="501650"/>
                  <a:pt x="1065530" y="1065530"/>
                </a:cubicBezTo>
                <a:cubicBezTo>
                  <a:pt x="501650" y="1629410"/>
                  <a:pt x="190500" y="2379980"/>
                  <a:pt x="190500" y="3177540"/>
                </a:cubicBezTo>
                <a:cubicBezTo>
                  <a:pt x="190500" y="3975100"/>
                  <a:pt x="501650" y="4725670"/>
                  <a:pt x="1065530" y="5289550"/>
                </a:cubicBezTo>
                <a:cubicBezTo>
                  <a:pt x="1629410" y="5853430"/>
                  <a:pt x="2379980" y="6164580"/>
                  <a:pt x="3177540" y="6164580"/>
                </a:cubicBezTo>
                <a:cubicBezTo>
                  <a:pt x="3975100" y="6164580"/>
                  <a:pt x="4725670" y="5853430"/>
                  <a:pt x="5289550" y="5289550"/>
                </a:cubicBezTo>
                <a:cubicBezTo>
                  <a:pt x="5853430" y="4725670"/>
                  <a:pt x="6164580" y="3975100"/>
                  <a:pt x="6164580" y="3177540"/>
                </a:cubicBezTo>
                <a:cubicBezTo>
                  <a:pt x="6164580" y="2379980"/>
                  <a:pt x="5853430" y="1629410"/>
                  <a:pt x="5289550" y="1065530"/>
                </a:cubicBezTo>
                <a:cubicBezTo>
                  <a:pt x="4725670" y="501650"/>
                  <a:pt x="3975100" y="190500"/>
                  <a:pt x="3177540" y="190500"/>
                </a:cubicBezTo>
                <a:close/>
              </a:path>
            </a:pathLst>
          </a:custGeom>
          <a:solidFill>
            <a:srgbClr val="35B5AA"/>
          </a:solidFill>
          <a:ln>
            <a:noFill/>
          </a:ln>
        </p:spPr>
        <p:txBody>
          <a:bodyPr spcFirstLastPara="1" wrap="square" lIns="76840" tIns="76840" rIns="76840" bIns="76840" anchor="ctr" anchorCtr="0">
            <a:noAutofit/>
          </a:bodyPr>
          <a:lstStyle/>
          <a:p>
            <a:endParaRPr sz="1177"/>
          </a:p>
        </p:txBody>
      </p:sp>
      <p:sp>
        <p:nvSpPr>
          <p:cNvPr id="1048644" name="Google Shape;395;p18"/>
          <p:cNvSpPr/>
          <p:nvPr/>
        </p:nvSpPr>
        <p:spPr>
          <a:xfrm>
            <a:off x="5760991" y="1439672"/>
            <a:ext cx="789459" cy="789459"/>
          </a:xfrm>
          <a:custGeom>
            <a:avLst/>
            <a:gdLst/>
            <a:ahLst/>
            <a:cxnLst/>
            <a:rect l="l" t="t" r="r" b="b"/>
            <a:pathLst>
              <a:path w="6355080" h="6355080" extrusionOk="0">
                <a:moveTo>
                  <a:pt x="3177540" y="6355080"/>
                </a:moveTo>
                <a:cubicBezTo>
                  <a:pt x="2329180" y="6355080"/>
                  <a:pt x="1530350" y="6024880"/>
                  <a:pt x="930910" y="5424170"/>
                </a:cubicBezTo>
                <a:cubicBezTo>
                  <a:pt x="330200" y="4824730"/>
                  <a:pt x="0" y="4025900"/>
                  <a:pt x="0" y="3177540"/>
                </a:cubicBezTo>
                <a:cubicBezTo>
                  <a:pt x="0" y="2329180"/>
                  <a:pt x="330200" y="1530350"/>
                  <a:pt x="930910" y="930910"/>
                </a:cubicBezTo>
                <a:cubicBezTo>
                  <a:pt x="1530350" y="330200"/>
                  <a:pt x="2329180" y="0"/>
                  <a:pt x="3177540" y="0"/>
                </a:cubicBezTo>
                <a:cubicBezTo>
                  <a:pt x="4025900" y="0"/>
                  <a:pt x="4824730" y="330200"/>
                  <a:pt x="5424170" y="930910"/>
                </a:cubicBezTo>
                <a:cubicBezTo>
                  <a:pt x="6024880" y="1531620"/>
                  <a:pt x="6355080" y="2329180"/>
                  <a:pt x="6355080" y="3177540"/>
                </a:cubicBezTo>
                <a:cubicBezTo>
                  <a:pt x="6355080" y="4025900"/>
                  <a:pt x="6024880" y="4824730"/>
                  <a:pt x="5424170" y="5424170"/>
                </a:cubicBezTo>
                <a:cubicBezTo>
                  <a:pt x="4824730" y="6024880"/>
                  <a:pt x="4025900" y="6355080"/>
                  <a:pt x="3177540" y="6355080"/>
                </a:cubicBezTo>
                <a:close/>
                <a:moveTo>
                  <a:pt x="3177540" y="190500"/>
                </a:moveTo>
                <a:cubicBezTo>
                  <a:pt x="2379980" y="190500"/>
                  <a:pt x="1629410" y="501650"/>
                  <a:pt x="1065530" y="1065530"/>
                </a:cubicBezTo>
                <a:cubicBezTo>
                  <a:pt x="501650" y="1629410"/>
                  <a:pt x="190500" y="2379980"/>
                  <a:pt x="190500" y="3177540"/>
                </a:cubicBezTo>
                <a:cubicBezTo>
                  <a:pt x="190500" y="3975100"/>
                  <a:pt x="501650" y="4725670"/>
                  <a:pt x="1065530" y="5289550"/>
                </a:cubicBezTo>
                <a:cubicBezTo>
                  <a:pt x="1629410" y="5853430"/>
                  <a:pt x="2379980" y="6164580"/>
                  <a:pt x="3177540" y="6164580"/>
                </a:cubicBezTo>
                <a:cubicBezTo>
                  <a:pt x="3975100" y="6164580"/>
                  <a:pt x="4725670" y="5853430"/>
                  <a:pt x="5289550" y="5289550"/>
                </a:cubicBezTo>
                <a:cubicBezTo>
                  <a:pt x="5853430" y="4725670"/>
                  <a:pt x="6164580" y="3975100"/>
                  <a:pt x="6164580" y="3177540"/>
                </a:cubicBezTo>
                <a:cubicBezTo>
                  <a:pt x="6164580" y="2379980"/>
                  <a:pt x="5853430" y="1629410"/>
                  <a:pt x="5289550" y="1065530"/>
                </a:cubicBezTo>
                <a:cubicBezTo>
                  <a:pt x="4725670" y="501650"/>
                  <a:pt x="3975100" y="190500"/>
                  <a:pt x="3177540" y="190500"/>
                </a:cubicBezTo>
                <a:close/>
              </a:path>
            </a:pathLst>
          </a:custGeom>
          <a:solidFill>
            <a:srgbClr val="35B5AA"/>
          </a:solidFill>
          <a:ln>
            <a:noFill/>
          </a:ln>
        </p:spPr>
        <p:txBody>
          <a:bodyPr spcFirstLastPara="1" wrap="square" lIns="76840" tIns="76840" rIns="76840" bIns="76840" anchor="ctr" anchorCtr="0">
            <a:noAutofit/>
          </a:bodyPr>
          <a:lstStyle/>
          <a:p>
            <a:endParaRPr sz="1177"/>
          </a:p>
        </p:txBody>
      </p:sp>
      <p:sp>
        <p:nvSpPr>
          <p:cNvPr id="1048645" name="Google Shape;81;p5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buSzPct val="111111"/>
              <a:buFontTx/>
            </a:pPr>
            <a:r>
              <a:rPr lang="ru-RU" sz="3200" b="1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КОМАНДА ПРОЕКТА </a:t>
            </a:r>
          </a:p>
        </p:txBody>
      </p:sp>
      <p:pic>
        <p:nvPicPr>
          <p:cNvPr id="2097182" name="Рисунок 6"/>
          <p:cNvPicPr>
            <a:picLocks noChangeAspect="1"/>
          </p:cNvPicPr>
          <p:nvPr/>
        </p:nvPicPr>
        <p:blipFill rotWithShape="1">
          <a:blip r:embed="rId4"/>
          <a:srcRect l="21860" t="15073" r="21305" b="32984"/>
          <a:stretch>
            <a:fillRect/>
          </a:stretch>
        </p:blipFill>
        <p:spPr>
          <a:xfrm>
            <a:off x="1361126" y="1258983"/>
            <a:ext cx="1803937" cy="17189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97183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7206" y="1258983"/>
            <a:ext cx="1802205" cy="18022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97184" name="Рисунок 8"/>
          <p:cNvPicPr>
            <a:picLocks noChangeAspect="1"/>
          </p:cNvPicPr>
          <p:nvPr/>
        </p:nvPicPr>
        <p:blipFill rotWithShape="1">
          <a:blip r:embed="rId6"/>
          <a:srcRect l="-61" t="34023" r="16474" b="29010"/>
          <a:stretch>
            <a:fillRect/>
          </a:stretch>
        </p:blipFill>
        <p:spPr>
          <a:xfrm>
            <a:off x="3428189" y="1275668"/>
            <a:ext cx="1888147" cy="17178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7D8AB2-65F2-ED26-65B7-82FA07C40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340"/>
            <a:ext cx="9144000" cy="5175840"/>
          </a:xfrm>
          <a:prstGeom prst="rect">
            <a:avLst/>
          </a:prstGeom>
        </p:spPr>
      </p:pic>
      <p:sp>
        <p:nvSpPr>
          <p:cNvPr id="1048652" name="Заголовок 1"/>
          <p:cNvSpPr>
            <a:spLocks noGrp="1"/>
          </p:cNvSpPr>
          <p:nvPr>
            <p:ph type="title"/>
          </p:nvPr>
        </p:nvSpPr>
        <p:spPr>
          <a:xfrm>
            <a:off x="698364" y="1633030"/>
            <a:ext cx="7896879" cy="5727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 за внимание!</a:t>
            </a:r>
          </a:p>
        </p:txBody>
      </p:sp>
      <p:sp>
        <p:nvSpPr>
          <p:cNvPr id="1048653" name="Текст 2"/>
          <p:cNvSpPr>
            <a:spLocks noGrp="1"/>
          </p:cNvSpPr>
          <p:nvPr>
            <p:ph type="body" idx="1"/>
          </p:nvPr>
        </p:nvSpPr>
        <p:spPr>
          <a:xfrm>
            <a:off x="1948263" y="2941163"/>
            <a:ext cx="4654608" cy="1683991"/>
          </a:xfrm>
        </p:spPr>
        <p:txBody>
          <a:bodyPr>
            <a:normAutofit fontScale="25000" lnSpcReduction="20000"/>
          </a:bodyPr>
          <a:lstStyle/>
          <a:p>
            <a:pPr marL="114300" indent="0">
              <a:buNone/>
            </a:pPr>
            <a:r>
              <a:rPr lang="ru-RU" sz="8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Хомушку</a:t>
            </a:r>
            <a:r>
              <a:rPr lang="ru-RU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Чойгана</a:t>
            </a:r>
            <a:r>
              <a:rPr lang="ru-RU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Аяновна</a:t>
            </a:r>
            <a:endParaRPr lang="ru-RU" sz="8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 деятельности команды</a:t>
            </a:r>
          </a:p>
          <a:p>
            <a:pPr marL="114300" indent="0">
              <a:buNone/>
            </a:pPr>
            <a:r>
              <a:rPr lang="ru-RU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Тел.: +79582315754</a:t>
            </a:r>
            <a:endParaRPr lang="en-US" sz="8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en-US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choyganahomushku14@gmail.com</a:t>
            </a:r>
            <a:endParaRPr lang="ru-RU" sz="8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sz="8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6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60" y="2883899"/>
            <a:ext cx="1476300" cy="1741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948</Words>
  <Application>Microsoft Office PowerPoint</Application>
  <PresentationFormat>Экран (16:9)</PresentationFormat>
  <Paragraphs>143</Paragraphs>
  <Slides>15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Посылка</vt:lpstr>
      <vt:lpstr>«PlantExpert» </vt:lpstr>
      <vt:lpstr>ПРОБЛЕМА </vt:lpstr>
      <vt:lpstr>ПРОДУКТ/РЕШЕНИЕ </vt:lpstr>
      <vt:lpstr>ЦЕННОСТЬ </vt:lpstr>
      <vt:lpstr>ПОЛЬЗОВАТЕЛЬ</vt:lpstr>
      <vt:lpstr>Прототип проекта </vt:lpstr>
      <vt:lpstr>Анализ КОНКУРЕНТов</vt:lpstr>
      <vt:lpstr>Презентация PowerPoint</vt:lpstr>
      <vt:lpstr>КОНКУРЕНТНОЕ ПРЕИМУЩЕСТВО</vt:lpstr>
      <vt:lpstr>БИЗНЕС МОДЕЛЬ</vt:lpstr>
      <vt:lpstr>МаркетинговАЯ стратегия </vt:lpstr>
      <vt:lpstr>Дорожная карта</vt:lpstr>
      <vt:lpstr>Презентация PowerPoint</vt:lpstr>
      <vt:lpstr>Презентация PowerPoint</vt:lpstr>
      <vt:lpstr>Спасибо 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«PlantExpert»</dc:title>
  <dc:creator>TFY-LX1</dc:creator>
  <cp:lastModifiedBy>admin</cp:lastModifiedBy>
  <cp:revision>21</cp:revision>
  <dcterms:created xsi:type="dcterms:W3CDTF">2023-10-31T07:33:30Z</dcterms:created>
  <dcterms:modified xsi:type="dcterms:W3CDTF">2023-11-28T11:18:59Z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f2b54d49971348259ca23629d244a23b</vt:lpwstr>
  </property>
</Properties>
</file>