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307" r:id="rId2"/>
    <p:sldId id="281" r:id="rId3"/>
    <p:sldId id="286" r:id="rId4"/>
    <p:sldId id="308" r:id="rId5"/>
    <p:sldId id="309" r:id="rId6"/>
    <p:sldId id="310" r:id="rId7"/>
    <p:sldId id="312" r:id="rId8"/>
    <p:sldId id="314" r:id="rId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694"/>
  </p:normalViewPr>
  <p:slideViewPr>
    <p:cSldViewPr snapToGrid="0" snapToObjects="1" showGuides="1">
      <p:cViewPr>
        <p:scale>
          <a:sx n="80" d="100"/>
          <a:sy n="80" d="100"/>
        </p:scale>
        <p:origin x="1740" y="76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9545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408373" y="313898"/>
            <a:ext cx="5530788" cy="6579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700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 smtClean="0">
                <a:solidFill>
                  <a:schemeClr val="tx1"/>
                </a:solidFill>
                <a:latin typeface="+mj-lt"/>
              </a:rPr>
              <a:t>Быстровозводимые фортификационные сооружения 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 smtClean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 smtClean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 smtClean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 smtClean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 smtClean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>
              <a:solidFill>
                <a:schemeClr val="tx1"/>
              </a:solidFill>
              <a:latin typeface="+mj-l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4000" dirty="0">
              <a:solidFill>
                <a:schemeClr val="tx1"/>
              </a:solidFill>
              <a:latin typeface="+mj-lt"/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 smtClean="0">
                <a:solidFill>
                  <a:schemeClr val="tx1"/>
                </a:solidFill>
                <a:latin typeface="Gilroy-Light"/>
                <a:ea typeface="Gilroy-ExtraBold"/>
                <a:cs typeface="Gilroy-ExtraBold"/>
                <a:sym typeface="Gilroy-Light"/>
              </a:rPr>
              <a:t>Команда: Студенты САФУ группы 121202</a:t>
            </a:r>
            <a:br>
              <a:rPr lang="ru-RU" sz="2300" dirty="0" smtClean="0">
                <a:solidFill>
                  <a:schemeClr val="tx1"/>
                </a:solidFill>
                <a:latin typeface="Gilroy-Light"/>
                <a:ea typeface="Gilroy-ExtraBold"/>
                <a:cs typeface="Gilroy-ExtraBold"/>
                <a:sym typeface="Gilroy-Light"/>
              </a:rPr>
            </a:br>
            <a:r>
              <a:rPr lang="ru-RU" sz="2300" dirty="0" smtClean="0">
                <a:solidFill>
                  <a:schemeClr val="tx1"/>
                </a:solidFill>
                <a:latin typeface="Gilroy-Light"/>
                <a:ea typeface="Gilroy-ExtraBold"/>
                <a:cs typeface="Gilroy-ExtraBold"/>
                <a:sym typeface="Gilroy-Light"/>
              </a:rPr>
              <a:t>Сметанин Сергей Алексеевич 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>
                <a:solidFill>
                  <a:schemeClr val="tx1"/>
                </a:solidFill>
                <a:sym typeface="Gilroy-Light"/>
              </a:rPr>
              <a:t>Соловьев Дмитрий </a:t>
            </a:r>
            <a:r>
              <a:rPr lang="ru-RU" sz="2300" dirty="0" smtClean="0">
                <a:solidFill>
                  <a:schemeClr val="tx1"/>
                </a:solidFill>
                <a:sym typeface="Gilroy-Light"/>
              </a:rPr>
              <a:t>Алексеевич</a:t>
            </a:r>
            <a:br>
              <a:rPr lang="ru-RU" sz="2300" dirty="0" smtClean="0">
                <a:solidFill>
                  <a:schemeClr val="tx1"/>
                </a:solidFill>
                <a:sym typeface="Gilroy-Light"/>
              </a:rPr>
            </a:br>
            <a:r>
              <a:rPr lang="ru-RU" sz="2300" dirty="0">
                <a:solidFill>
                  <a:schemeClr val="tx1"/>
                </a:solidFill>
                <a:sym typeface="Gilroy-Light"/>
              </a:rPr>
              <a:t>Рожин Павел </a:t>
            </a:r>
            <a:r>
              <a:rPr lang="ru-RU" sz="2300" dirty="0" smtClean="0">
                <a:solidFill>
                  <a:schemeClr val="tx1"/>
                </a:solidFill>
                <a:sym typeface="Gilroy-Light"/>
              </a:rPr>
              <a:t>Сергеевич</a:t>
            </a:r>
            <a:endParaRPr sz="6900" dirty="0">
              <a:solidFill>
                <a:schemeClr val="tx1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194" b="95556" l="7852" r="8998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19403" y="-274877"/>
            <a:ext cx="10999986" cy="716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752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252608" y="1321486"/>
            <a:ext cx="3619948" cy="5309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Наша команда рассмотрела типовые решения зашитых сооружений и выявила несколько проблем.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 </a:t>
            </a:r>
            <a:endParaRPr lang="ru-RU" dirty="0" smtClean="0"/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Низкая скорость возведения фортификационных сооружений.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</a:rPr>
              <a:t>(Это ставит под удар людей, которые работают под открытым небом. Мы же хоти сократить время строительства до 1-2 дней)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5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Допуск ошибок при </a:t>
            </a:r>
            <a:r>
              <a:rPr lang="ru-RU" dirty="0" smtClean="0"/>
              <a:t>возведении </a:t>
            </a:r>
            <a:r>
              <a:rPr lang="ru-RU" dirty="0"/>
              <a:t>фортификационных </a:t>
            </a:r>
            <a:r>
              <a:rPr lang="ru-RU" dirty="0" smtClean="0"/>
              <a:t>сооружений.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</a:rPr>
              <a:t>(Ошибки пагубно влияют на прочностные характеристики сооружения, что могут привести к смертельному исходу)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200" dirty="0" smtClean="0">
                <a:solidFill>
                  <a:srgbClr val="888888"/>
                </a:solidFill>
              </a:rPr>
              <a:t> </a:t>
            </a:r>
            <a:endParaRPr lang="ru-RU" sz="1200" dirty="0">
              <a:solidFill>
                <a:srgbClr val="888888"/>
              </a:solidFill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23174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Проблема</a:t>
            </a:r>
            <a:endParaRPr sz="20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9638" y="979858"/>
            <a:ext cx="7905750" cy="48780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23174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Ключевая ценность </a:t>
            </a:r>
            <a:endParaRPr sz="20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20955" y="1983211"/>
            <a:ext cx="4989789" cy="403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Ценность данного проекта не только практическом использовании но и скорости реализации.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Мы хотим создать, так называемый конструктор, из которого можно собрать сооружение любой формы и размеров в целях зашиты. </a:t>
            </a:r>
            <a:br>
              <a:rPr lang="ru-RU" sz="2000" dirty="0" smtClean="0"/>
            </a:br>
            <a:r>
              <a:rPr lang="ru-RU" sz="2000" dirty="0" smtClean="0"/>
              <a:t>Который можно как быстро собрать, так и перенести или уничтожить.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02" b="98299" l="3683" r="9872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19700" y="799103"/>
            <a:ext cx="672465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64351" y="0"/>
            <a:ext cx="6518934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Уникальность технологии </a:t>
            </a:r>
          </a:p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Масштабирование </a:t>
            </a:r>
            <a:endParaRPr sz="20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ln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535483" y="2058836"/>
            <a:ext cx="4757101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Это можно назвать настоявшим конструктором, так как наши панели можно комбинировать в зависимости от ситуации </a:t>
            </a:r>
            <a:r>
              <a:rPr lang="ru-RU" sz="2000" smtClean="0"/>
              <a:t>применения.</a:t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endParaRPr lang="ru-RU" sz="2000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  </a:t>
            </a:r>
            <a:br>
              <a:rPr lang="ru-RU" sz="2000" dirty="0" smtClean="0"/>
            </a:b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(Предположим, при аварии на ТЭС будут использованы </a:t>
            </a:r>
            <a:r>
              <a:rPr lang="ru-RU" sz="1600" dirty="0" err="1" smtClean="0">
                <a:solidFill>
                  <a:schemeClr val="bg1">
                    <a:lumMod val="50000"/>
                  </a:schemeClr>
                </a:solidFill>
              </a:rPr>
              <a:t>теплозашитные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 панели с огнеупорного слоя или при прорыве дамбы панели с </a:t>
            </a:r>
            <a:r>
              <a:rPr lang="ru-RU" sz="1600" dirty="0" err="1" smtClean="0">
                <a:solidFill>
                  <a:schemeClr val="bg1">
                    <a:lumMod val="50000"/>
                  </a:schemeClr>
                </a:solidFill>
              </a:rPr>
              <a:t>гидрозашитой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 и воздушной подушкой)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0853" y="3143849"/>
            <a:ext cx="3442703" cy="358614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9131" y="100024"/>
            <a:ext cx="3044425" cy="285897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19690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09488" y="323174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Бизнес модель </a:t>
            </a:r>
            <a:r>
              <a:rPr lang="en-US" sz="2000" cap="all" dirty="0" smtClean="0">
                <a:solidFill>
                  <a:schemeClr val="tx1"/>
                </a:solidFill>
              </a:rPr>
              <a:t>B2G</a:t>
            </a:r>
            <a:endParaRPr sz="20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ln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5</a:t>
              </a:r>
              <a:endParaRPr dirty="0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498427" y="1162872"/>
            <a:ext cx="4757101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B2G </a:t>
            </a:r>
            <a:r>
              <a:rPr lang="ru-RU" b="1" dirty="0" smtClean="0"/>
              <a:t>(«</a:t>
            </a:r>
            <a:r>
              <a:rPr lang="ru-RU" b="1" dirty="0"/>
              <a:t>бизнес для государства»)</a:t>
            </a:r>
            <a:r>
              <a:rPr lang="ru-RU" dirty="0"/>
              <a:t> — это бизнес-модель, при которой компания оказывает услуги или поставляет товары государственным клиентам.</a:t>
            </a:r>
          </a:p>
          <a:p>
            <a:r>
              <a:rPr lang="ru-RU" dirty="0"/>
              <a:t>Ключевой инструмент взаимоотношений B2G — система </a:t>
            </a:r>
            <a:r>
              <a:rPr lang="ru-RU" dirty="0" smtClean="0"/>
              <a:t>закупок.</a:t>
            </a:r>
            <a:endParaRPr lang="en-US" dirty="0" smtClean="0"/>
          </a:p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Заявки </a:t>
            </a: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должны размещаться в открытом доступе, иметь прозрачную систему участия, опираться на федеральные и местные законы.</a:t>
            </a:r>
          </a:p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Покупателями в B2G являются любые государственные клиенты:</a:t>
            </a:r>
          </a:p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— образовательные учреждения;</a:t>
            </a:r>
            <a:b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</a:b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— объекты здравоохранения;</a:t>
            </a:r>
            <a:b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</a:b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— правоохранительные органы;</a:t>
            </a:r>
            <a:b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</a:b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— органы государственной и муниципальной власти;</a:t>
            </a:r>
            <a:b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</a:b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Gilroy-Light"/>
                <a:ea typeface="Gilroy-Light"/>
                <a:cs typeface="Gilroy-Light"/>
              </a:rPr>
              <a:t>— научные и культурные организации.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 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55528" y="917942"/>
            <a:ext cx="6858758" cy="501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7879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09488" y="323174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Анализ конкурентов</a:t>
            </a:r>
            <a:endParaRPr sz="20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ln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6</a:t>
              </a:r>
              <a:endParaRPr dirty="0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535483" y="2058836"/>
            <a:ext cx="4757101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При изучении данного вопроса, наша команда не нашла конкурентов в данной отрасли. Все работы выполняются подрядными организациями или гражданскими, а руководствуются они СП 88.  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  </a:t>
            </a:r>
            <a:br>
              <a:rPr lang="ru-RU" sz="2000" dirty="0" smtClean="0"/>
            </a:b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(Это развязывает нам руки, и даёт возможность заявить о себе)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6066" y="1020726"/>
            <a:ext cx="6495751" cy="50179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27437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09488" y="323174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Команда </a:t>
            </a:r>
            <a:endParaRPr sz="20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8C07383D-A779-999E-0905-118699854C4B}"/>
              </a:ext>
            </a:extLst>
          </p:cNvPr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dirty="0" smtClean="0"/>
              <a:t>7</a:t>
            </a:r>
            <a:endParaRPr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5483" y="2058836"/>
            <a:ext cx="4757101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В данный момент наша команда включает единоличные рабочие единицы: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Лидер – отвечает за распределение работы, демонстрацию, менеджмент.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Материаловед и проектировщик – человек работающий над созданием чертежей и подбором материалов.</a:t>
            </a:r>
            <a:br>
              <a:rPr lang="ru-RU" sz="2000" dirty="0" smtClean="0"/>
            </a:br>
            <a:r>
              <a:rPr lang="ru-RU" sz="2000" dirty="0" smtClean="0"/>
              <a:t>Делопроизводитель – отвечает непосредственно перед лидером и проектировщиком. Занимается проработкой документов и изучением строительных </a:t>
            </a:r>
            <a:r>
              <a:rPr lang="ru-RU" sz="2000" dirty="0" err="1" smtClean="0"/>
              <a:t>номр</a:t>
            </a:r>
            <a:r>
              <a:rPr lang="ru-RU" sz="2000" dirty="0" smtClean="0"/>
              <a:t>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139" y="-175996"/>
            <a:ext cx="9900859" cy="720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4035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09488" y="180815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err="1" smtClean="0">
                <a:solidFill>
                  <a:schemeClr val="tx1"/>
                </a:solidFill>
              </a:rPr>
              <a:t>ТаймЛайн</a:t>
            </a:r>
            <a:endParaRPr sz="20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7988" y="615500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8C07383D-A779-999E-0905-118699854C4B}"/>
              </a:ext>
            </a:extLst>
          </p:cNvPr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dirty="0"/>
              <a:t>8</a:t>
            </a:r>
            <a:endParaRPr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5827" y="787400"/>
            <a:ext cx="583177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 smtClean="0"/>
              <a:t>Вся работа раздоена на 4 этапа проработки</a:t>
            </a:r>
            <a:br>
              <a:rPr lang="ru-RU" sz="1900" dirty="0" smtClean="0"/>
            </a:br>
            <a:endParaRPr lang="ru-RU" sz="19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 smtClean="0"/>
              <a:t>1 Этап: Мы презентуем нашу идею, и при должной поддержке университета, мы переходим к 2 этапу.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9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 smtClean="0"/>
              <a:t>2 Этап: Наша команда занимается расчётом несущих и прочностных способности конструкции, подбором материалов и тестирование слоистый панелей в лаборатории.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9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 smtClean="0"/>
              <a:t>3 Этап: </a:t>
            </a:r>
            <a:r>
              <a:rPr lang="ru-RU" sz="1900" dirty="0" err="1" smtClean="0"/>
              <a:t>Ишем</a:t>
            </a:r>
            <a:r>
              <a:rPr lang="ru-RU" sz="1900" dirty="0" smtClean="0"/>
              <a:t> </a:t>
            </a:r>
            <a:r>
              <a:rPr lang="ru-RU" sz="1900" dirty="0" err="1" smtClean="0"/>
              <a:t>предпренимателей</a:t>
            </a:r>
            <a:r>
              <a:rPr lang="ru-RU" sz="1900" dirty="0" smtClean="0"/>
              <a:t> и инвесторов которые видят искру в нашем продукте.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9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900" dirty="0" smtClean="0"/>
              <a:t>4 Этап: Мы налаживаем производство и выпускаем первые тестовые модели, которые сначала пройдут гос</a:t>
            </a:r>
            <a:r>
              <a:rPr lang="ru-RU" sz="1900" dirty="0" smtClean="0"/>
              <a:t>. экспертизу, а после и тестирование на полигоне, после успешного прохождения мы продвигаем продукт с последующим создания бизнеса.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506864" y="-15241"/>
            <a:ext cx="5549327" cy="687324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36517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74174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34935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897603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47562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Налаживание связей с инвесторами</a:t>
            </a: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45281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Образование, объяснение идеи</a:t>
            </a:r>
            <a:endParaRPr dirty="0"/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62603"/>
            <a:ext cx="2183717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Расчёт прочности конструкций, подбор материалов </a:t>
            </a:r>
            <a:endParaRPr dirty="0"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23606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Производство продукта </a:t>
            </a:r>
            <a:endParaRPr dirty="0"/>
          </a:p>
        </p:txBody>
      </p:sp>
      <p:sp>
        <p:nvSpPr>
          <p:cNvPr id="22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996060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687672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56029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3643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3524</TotalTime>
  <Words>195</Words>
  <Application>Microsoft Office PowerPoint</Application>
  <PresentationFormat>Широкоэкранный</PresentationFormat>
  <Paragraphs>72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user</cp:lastModifiedBy>
  <cp:revision>39</cp:revision>
  <dcterms:modified xsi:type="dcterms:W3CDTF">2024-10-08T09:56:04Z</dcterms:modified>
</cp:coreProperties>
</file>