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Gilroy Bold" panose="00000800000000000000" charset="-52"/>
      <p:bold r:id="rId13"/>
    </p:embeddedFont>
    <p:embeddedFont>
      <p:font typeface="Gilroy Medium" panose="00000600000000000000" charset="-52"/>
      <p:regular r:id="rId14"/>
    </p:embeddedFont>
    <p:embeddedFont>
      <p:font typeface="Verdana" panose="020B0604030504040204" pitchFamily="34" charset="0"/>
      <p:regular r:id="rId15"/>
      <p:bold r:id="rId16"/>
      <p:italic r:id="rId17"/>
      <p:boldItalic r:id="rId1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1" d="100"/>
          <a:sy n="111" d="100"/>
        </p:scale>
        <p:origin x="4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25.11.2024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25.11.2024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25.11.2024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25.11.2024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25.11.2024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25.11.2024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25.11.2024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25.11.2024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25.11.2024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pPr algn="ctr"/>
            <a:r>
              <a:rPr lang="ru-RU" sz="3600" b="1" dirty="0">
                <a:effectLst/>
                <a:latin typeface="Times New Roman" panose="02020603050405020304" pitchFamily="18" charset="0"/>
                <a:ea typeface="Times New Roman" panose="02020603050405020304" pitchFamily="18" charset="0"/>
              </a:rPr>
              <a:t>Переработка электронной техники в сырье </a:t>
            </a:r>
            <a:endParaRPr lang="ru-RU" sz="3600" dirty="0"/>
          </a:p>
        </p:txBody>
      </p:sp>
      <p:sp>
        <p:nvSpPr>
          <p:cNvPr id="3" name="Подзаголовок 2"/>
          <p:cNvSpPr>
            <a:spLocks noGrp="1"/>
          </p:cNvSpPr>
          <p:nvPr>
            <p:ph type="subTitle" idx="1"/>
          </p:nvPr>
        </p:nvSpPr>
        <p:spPr/>
        <p:txBody>
          <a:bodyPr>
            <a:normAutofit fontScale="92500"/>
          </a:bodyPr>
          <a:lstStyle/>
          <a:p>
            <a:r>
              <a:rPr lang="ru-RU" dirty="0"/>
              <a:t>Чебоксарский институт (филиал) Московского политехнического университета</a:t>
            </a:r>
          </a:p>
          <a:p>
            <a:r>
              <a:rPr lang="ru-RU" dirty="0"/>
              <a:t>Кафедра Строительное производство (Казанцев Роман Александрович) </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p:txBody>
          <a:bodyPr>
            <a:normAutofit/>
          </a:bodyPr>
          <a:lstStyle/>
          <a:p>
            <a:pPr marL="102235"/>
            <a:r>
              <a:rPr lang="ru-RU" sz="1800" dirty="0">
                <a:effectLst/>
                <a:latin typeface="Times New Roman" panose="02020603050405020304" pitchFamily="18" charset="0"/>
                <a:ea typeface="Times New Roman" panose="02020603050405020304" pitchFamily="18" charset="0"/>
              </a:rPr>
              <a:t>Компания будет решать проблему с неправильной утилизации электронных продуктов. На данный момент на рынке очень мало крупных компаний по правильной переработки электронной техники в основном это мелкие не официальные компании с ручным разбором, мы же хотим предложить автоматическую машину. Техника предварительно будет обрабатываться вручную, будет отделены стеклянные предметы, после чего погружена в измельчительную установку, где технику измельчат, дальше полученную смесь пройдет через разные магниты, где и будет отделены металлы, после чего остатки будут погружены в специальный химический состав, где будут отделены пластик и драг металлы. На следующем этапе драг металлы пройдут еще одно измельчение чтоб сократить примеси и полученный порошок будет отправлен в другую компанию </a:t>
            </a:r>
          </a:p>
          <a:p>
            <a:pPr marL="102235"/>
            <a:r>
              <a:rPr lang="ru-RU" sz="1800" dirty="0">
                <a:effectLst/>
                <a:latin typeface="Times New Roman" panose="02020603050405020304" pitchFamily="18" charset="0"/>
                <a:ea typeface="Times New Roman" panose="02020603050405020304" pitchFamily="18" charset="0"/>
              </a:rPr>
              <a:t>Потребитель данного процесса является предприятия по изготовлению украшений, радиоэлектроники, пластиковых бутылок, метало баз </a:t>
            </a:r>
          </a:p>
          <a:p>
            <a:pPr marL="0" indent="0">
              <a:buNone/>
            </a:pPr>
            <a:endParaRPr lang="ru-RU" sz="1600" dirty="0"/>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953813" y="2167115"/>
            <a:ext cx="9708886" cy="3170099"/>
          </a:xfrm>
          <a:prstGeom prst="rect">
            <a:avLst/>
          </a:prstGeom>
          <a:noFill/>
        </p:spPr>
        <p:txBody>
          <a:bodyPr wrap="square">
            <a:spAutoFit/>
          </a:bodyPr>
          <a:lstStyle/>
          <a:p>
            <a:pPr lvl="0"/>
            <a:r>
              <a:rPr lang="ru-RU" sz="2000" b="0" i="0" dirty="0">
                <a:solidFill>
                  <a:srgbClr val="000000"/>
                </a:solidFill>
                <a:effectLst/>
                <a:latin typeface="Times New Roman" panose="02020603050405020304" pitchFamily="18" charset="0"/>
                <a:cs typeface="Times New Roman" panose="02020603050405020304" pitchFamily="18" charset="0"/>
              </a:rPr>
              <a:t>Переработка электронной техники в сырьё является актуальной проблемой в настоящее время из-за быстрого развития электронной индустрии и увеличения объемов отработанной электроники. Большинство утилизированных устройств содержат ценные материалы, такие как золото, серебро, платина и другие металлы, которые могут быть извлечены и повторно использованы. Однако, не все компании и потребители осуществляют правильную утилизацию и переработку старой электроники, что может привести к загрязнению окружающей среды и потере ценных ресурсов. Поэтому, необходимо поощрять и содействовать в развитии технологий и методов переработки электроники, чтобы снизить отрицательное воздействие на окружающую среду и эффективно использовать ресурсы.</a:t>
            </a:r>
            <a:endParaRPr lang="ru-RU" sz="20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p:txBody>
          <a:bodyPr>
            <a:normAutofit fontScale="77500" lnSpcReduction="20000"/>
          </a:bodyPr>
          <a:lstStyle/>
          <a:p>
            <a:r>
              <a:rPr lang="ru-RU" b="0" i="0" dirty="0">
                <a:solidFill>
                  <a:srgbClr val="000000"/>
                </a:solidFill>
                <a:effectLst/>
                <a:latin typeface="Times New Roman" panose="02020603050405020304" pitchFamily="18" charset="0"/>
                <a:cs typeface="Times New Roman" panose="02020603050405020304" pitchFamily="18" charset="0"/>
              </a:rPr>
              <a:t>Один из основных конкурентов в области переработки электротехники в сырьё - это компания </a:t>
            </a:r>
            <a:r>
              <a:rPr lang="ru-RU" b="0" i="0" dirty="0" err="1">
                <a:solidFill>
                  <a:srgbClr val="000000"/>
                </a:solidFill>
                <a:effectLst/>
                <a:latin typeface="Times New Roman" panose="02020603050405020304" pitchFamily="18" charset="0"/>
                <a:cs typeface="Times New Roman" panose="02020603050405020304" pitchFamily="18" charset="0"/>
              </a:rPr>
              <a:t>Sims</a:t>
            </a:r>
            <a:r>
              <a:rPr lang="ru-RU" b="0" i="0" dirty="0">
                <a:solidFill>
                  <a:srgbClr val="000000"/>
                </a:solidFill>
                <a:effectLst/>
                <a:latin typeface="Times New Roman" panose="02020603050405020304" pitchFamily="18" charset="0"/>
                <a:cs typeface="Times New Roman" panose="02020603050405020304" pitchFamily="18" charset="0"/>
              </a:rPr>
              <a:t> </a:t>
            </a:r>
            <a:r>
              <a:rPr lang="ru-RU" b="0" i="0" dirty="0" err="1">
                <a:solidFill>
                  <a:srgbClr val="000000"/>
                </a:solidFill>
                <a:effectLst/>
                <a:latin typeface="Times New Roman" panose="02020603050405020304" pitchFamily="18" charset="0"/>
                <a:cs typeface="Times New Roman" panose="02020603050405020304" pitchFamily="18" charset="0"/>
              </a:rPr>
              <a:t>Recycling</a:t>
            </a:r>
            <a:r>
              <a:rPr lang="ru-RU" b="0" i="0" dirty="0">
                <a:solidFill>
                  <a:srgbClr val="000000"/>
                </a:solidFill>
                <a:effectLst/>
                <a:latin typeface="Times New Roman" panose="02020603050405020304" pitchFamily="18" charset="0"/>
                <a:cs typeface="Times New Roman" panose="02020603050405020304" pitchFamily="18" charset="0"/>
              </a:rPr>
              <a:t> Solutions. Они предлагают широкий спектр услуг по утилизации и переработке электроники, включая сбор, обработку, утилизацию и восстановление материалов.</a:t>
            </a:r>
            <a:br>
              <a:rPr lang="ru-RU" dirty="0">
                <a:latin typeface="Times New Roman" panose="02020603050405020304" pitchFamily="18" charset="0"/>
                <a:cs typeface="Times New Roman" panose="02020603050405020304" pitchFamily="18" charset="0"/>
              </a:rPr>
            </a:br>
            <a:br>
              <a:rPr lang="ru-RU" dirty="0">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Другим конкурентом является компания TES-AMM, которая также специализируется на переработке электроники и обеспечивает услуги по утилизации отходов, включая сортировку, извлечение ценных компонентов и переработку материалов.</a:t>
            </a:r>
            <a:br>
              <a:rPr lang="ru-RU" dirty="0">
                <a:latin typeface="Times New Roman" panose="02020603050405020304" pitchFamily="18" charset="0"/>
                <a:cs typeface="Times New Roman" panose="02020603050405020304" pitchFamily="18" charset="0"/>
              </a:rPr>
            </a:br>
            <a:br>
              <a:rPr lang="ru-RU" dirty="0">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В то же время, существуют аналоги таких компаний в других странах, такие как </a:t>
            </a:r>
            <a:r>
              <a:rPr lang="ru-RU" b="0" i="0" dirty="0" err="1">
                <a:solidFill>
                  <a:srgbClr val="000000"/>
                </a:solidFill>
                <a:effectLst/>
                <a:latin typeface="Times New Roman" panose="02020603050405020304" pitchFamily="18" charset="0"/>
                <a:cs typeface="Times New Roman" panose="02020603050405020304" pitchFamily="18" charset="0"/>
              </a:rPr>
              <a:t>Umicore</a:t>
            </a:r>
            <a:r>
              <a:rPr lang="ru-RU" b="0" i="0" dirty="0">
                <a:solidFill>
                  <a:srgbClr val="000000"/>
                </a:solidFill>
                <a:effectLst/>
                <a:latin typeface="Times New Roman" panose="02020603050405020304" pitchFamily="18" charset="0"/>
                <a:cs typeface="Times New Roman" panose="02020603050405020304" pitchFamily="18" charset="0"/>
              </a:rPr>
              <a:t> в Бельгии, </a:t>
            </a:r>
            <a:r>
              <a:rPr lang="ru-RU" b="0" i="0" dirty="0" err="1">
                <a:solidFill>
                  <a:srgbClr val="000000"/>
                </a:solidFill>
                <a:effectLst/>
                <a:latin typeface="Times New Roman" panose="02020603050405020304" pitchFamily="18" charset="0"/>
                <a:cs typeface="Times New Roman" panose="02020603050405020304" pitchFamily="18" charset="0"/>
              </a:rPr>
              <a:t>Dowa</a:t>
            </a:r>
            <a:r>
              <a:rPr lang="ru-RU" b="0" i="0" dirty="0">
                <a:solidFill>
                  <a:srgbClr val="000000"/>
                </a:solidFill>
                <a:effectLst/>
                <a:latin typeface="Times New Roman" panose="02020603050405020304" pitchFamily="18" charset="0"/>
                <a:cs typeface="Times New Roman" panose="02020603050405020304" pitchFamily="18" charset="0"/>
              </a:rPr>
              <a:t> Holdings в Японии и </a:t>
            </a:r>
            <a:r>
              <a:rPr lang="ru-RU" b="0" i="0" dirty="0" err="1">
                <a:solidFill>
                  <a:srgbClr val="000000"/>
                </a:solidFill>
                <a:effectLst/>
                <a:latin typeface="Times New Roman" panose="02020603050405020304" pitchFamily="18" charset="0"/>
                <a:cs typeface="Times New Roman" panose="02020603050405020304" pitchFamily="18" charset="0"/>
              </a:rPr>
              <a:t>Boliden</a:t>
            </a:r>
            <a:r>
              <a:rPr lang="ru-RU" b="0" i="0" dirty="0">
                <a:solidFill>
                  <a:srgbClr val="000000"/>
                </a:solidFill>
                <a:effectLst/>
                <a:latin typeface="Times New Roman" panose="02020603050405020304" pitchFamily="18" charset="0"/>
                <a:cs typeface="Times New Roman" panose="02020603050405020304" pitchFamily="18" charset="0"/>
              </a:rPr>
              <a:t> Group в Швеции. Все они занимаются переработкой электроники и стремятся использовать инновационные технологии для эффективного и экологически чистого извлечения сырья из отработанной электротехники.</a:t>
            </a:r>
            <a:endParaRPr lang="ru-RU" dirty="0">
              <a:latin typeface="Times New Roman" panose="02020603050405020304" pitchFamily="18" charset="0"/>
              <a:cs typeface="Times New Roman" panose="02020603050405020304" pitchFamily="18" charset="0"/>
            </a:endParaRPr>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a:xfrm>
            <a:off x="838200" y="1371601"/>
            <a:ext cx="10281557" cy="4468482"/>
          </a:xfrm>
        </p:spPr>
        <p:txBody>
          <a:bodyPr>
            <a:normAutofit fontScale="70000" lnSpcReduction="20000"/>
          </a:bodyPr>
          <a:lstStyle/>
          <a:p>
            <a:pPr algn="l">
              <a:lnSpc>
                <a:spcPts val="1350"/>
              </a:lnSpc>
              <a:spcAft>
                <a:spcPts val="300"/>
              </a:spcAft>
              <a:buFont typeface="Arial" panose="020B0604020202020204" pitchFamily="34" charset="0"/>
              <a:buChar char="•"/>
            </a:pPr>
            <a:r>
              <a:rPr lang="ru-RU" b="0" i="0" dirty="0">
                <a:solidFill>
                  <a:srgbClr val="000000"/>
                </a:solidFill>
                <a:effectLst/>
                <a:latin typeface="Times New Roman" panose="02020603050405020304" pitchFamily="18" charset="0"/>
                <a:cs typeface="Times New Roman" panose="02020603050405020304" pitchFamily="18" charset="0"/>
              </a:rPr>
              <a:t>Переработка электротехники в сырье может быть осуществлена через процесс утилизации и переработки отработанных электронных устройств. Данный процесс включает в себя разборку устройств на составные части, сортировку материалов, их очистку и переработку вторичных ресурсов.</a:t>
            </a:r>
            <a:br>
              <a:rPr lang="ru-RU" b="0" i="0" dirty="0">
                <a:solidFill>
                  <a:srgbClr val="000000"/>
                </a:solidFill>
                <a:effectLst/>
                <a:latin typeface="Times New Roman" panose="02020603050405020304" pitchFamily="18" charset="0"/>
                <a:cs typeface="Times New Roman" panose="02020603050405020304" pitchFamily="18" charset="0"/>
              </a:rPr>
            </a:br>
            <a:br>
              <a:rPr lang="ru-RU" b="0" i="0" dirty="0">
                <a:solidFill>
                  <a:srgbClr val="000000"/>
                </a:solidFill>
                <a:effectLst/>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Для эффективной переработки электротехники необходимо использовать специализированное оборудование и технологии, которые обеспечат безопасность персонала и окружающей среды. Кроме того, важно соблюдать все нормы и правила по обращению с отходами, чтобы минимизировать негативное воздействие на окружающую среду.</a:t>
            </a:r>
            <a:br>
              <a:rPr lang="ru-RU" b="0" i="0" dirty="0">
                <a:solidFill>
                  <a:srgbClr val="000000"/>
                </a:solidFill>
                <a:effectLst/>
                <a:latin typeface="Times New Roman" panose="02020603050405020304" pitchFamily="18" charset="0"/>
                <a:cs typeface="Times New Roman" panose="02020603050405020304" pitchFamily="18" charset="0"/>
              </a:rPr>
            </a:br>
            <a:br>
              <a:rPr lang="ru-RU" b="0" i="0" dirty="0">
                <a:solidFill>
                  <a:srgbClr val="000000"/>
                </a:solidFill>
                <a:effectLst/>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После переработки электротехники в сырье можно получить ценные вторичные ресурсы, такие как металлы, пластик, стекло и другие материалы, которые могут быть повторно использованы в производстве новой электротехники или других товаров. Такой подход позволяет сэкономить природные ресурсы и снизить объем отходов.</a:t>
            </a:r>
            <a:br>
              <a:rPr lang="ru-RU" b="0" i="0" dirty="0">
                <a:solidFill>
                  <a:srgbClr val="000000"/>
                </a:solidFill>
                <a:effectLst/>
                <a:latin typeface="Times New Roman" panose="02020603050405020304" pitchFamily="18" charset="0"/>
                <a:cs typeface="Times New Roman" panose="02020603050405020304" pitchFamily="18" charset="0"/>
              </a:rPr>
            </a:br>
            <a:br>
              <a:rPr lang="ru-RU" b="0" i="0" dirty="0">
                <a:solidFill>
                  <a:srgbClr val="000000"/>
                </a:solidFill>
                <a:effectLst/>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Таким образом, переработка электротехники в сырье является важным решением для устойчивого развития и сохранения окружающей среды. Внедрение данного процесса на предприятиях и в обществе в целом поможет уменьшить негативное воздействие на окружающую среду и эффективно использовать ресурсы.</a:t>
            </a:r>
          </a:p>
          <a:p>
            <a:pPr marL="0" indent="0">
              <a:buNone/>
            </a:pPr>
            <a:br>
              <a:rPr lang="ru-RU" dirty="0"/>
            </a:br>
            <a:br>
              <a:rPr lang="ru-RU" dirty="0"/>
            </a:br>
            <a:endParaRPr lang="ru-RU" dirty="0"/>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p:txBody>
          <a:bodyPr>
            <a:normAutofit lnSpcReduction="10000"/>
          </a:bodyPr>
          <a:lstStyle/>
          <a:p>
            <a:pPr marL="102870" indent="448945" algn="l">
              <a:spcBef>
                <a:spcPts val="795"/>
              </a:spcBef>
            </a:pPr>
            <a:r>
              <a:rPr lang="ru-RU" sz="1800" dirty="0">
                <a:solidFill>
                  <a:srgbClr val="000000"/>
                </a:solidFill>
                <a:effectLst/>
                <a:latin typeface="Times New Roman" panose="02020603050405020304" pitchFamily="18" charset="0"/>
                <a:ea typeface="Times New Roman" panose="02020603050405020304" pitchFamily="18" charset="0"/>
              </a:rPr>
              <a:t>Бизнес по переработке электронной техники и является инновационным и экологически ответственным. Основной продукт этого бизнеса –сдача старой или сломанной техники, которая производится путем сдачи техники в центр утилизации, дальнейшей переработке.</a:t>
            </a:r>
            <a:endParaRPr lang="ru-RU" sz="1800" dirty="0">
              <a:effectLst/>
              <a:latin typeface="Times New Roman" panose="02020603050405020304" pitchFamily="18" charset="0"/>
              <a:ea typeface="Times New Roman" panose="02020603050405020304" pitchFamily="18" charset="0"/>
            </a:endParaRPr>
          </a:p>
          <a:p>
            <a:r>
              <a:rPr lang="ru-RU" sz="1800" dirty="0">
                <a:effectLst/>
                <a:latin typeface="Times New Roman" panose="02020603050405020304" pitchFamily="18" charset="0"/>
                <a:ea typeface="Times New Roman" panose="02020603050405020304" pitchFamily="18" charset="0"/>
              </a:rPr>
              <a:t>Переработка техники(телефоны, компьютеры) Компания будет решать проблему с неправильной утилизации электронных продуктов. На данный момент на рынке очень мало крупных компаний по правильной переработки электронной техники в основном это мелкие не официальные компании с ручным разбором, мы же хотим предложить автоматическую машину. Техника предварительно будет обрабатываться в ручную, будет отделены стеклянные предметы, после чего погружена в измельчительную установку где технику измельчат, дальше полученную смесь пройдет через разные магниты, где и будет отделены металлы, после чего остатки будут погружены в специальный химический состав, где будут отделены пластик и драг металлы. На следующем этапе драг металлы пройдут еще одно измельчение чтоб сократить примеси и полученный порошок будет отправлен в другую компанию </a:t>
            </a:r>
          </a:p>
          <a:p>
            <a:r>
              <a:rPr lang="ru-RU" sz="1800" dirty="0">
                <a:effectLst/>
                <a:latin typeface="Times New Roman" panose="02020603050405020304" pitchFamily="18" charset="0"/>
                <a:ea typeface="Times New Roman" panose="02020603050405020304" pitchFamily="18" charset="0"/>
              </a:rPr>
              <a:t>Потребитель данного процесса является предприятия по изготовлению украшений, радиоэлектроники, пластиковых бутылок, метало баз </a:t>
            </a:r>
          </a:p>
          <a:p>
            <a:endParaRPr lang="ru-RU" dirty="0"/>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p:txBody>
          <a:bodyPr>
            <a:normAutofit fontScale="70000" lnSpcReduction="20000"/>
          </a:bodyPr>
          <a:lstStyle/>
          <a:p>
            <a:pPr marL="0" indent="0">
              <a:buNone/>
            </a:pPr>
            <a:r>
              <a:rPr lang="ru-RU" dirty="0">
                <a:solidFill>
                  <a:srgbClr val="000000"/>
                </a:solidFill>
                <a:latin typeface="Times New Roman" panose="02020603050405020304" pitchFamily="18" charset="0"/>
                <a:cs typeface="Times New Roman" panose="02020603050405020304" pitchFamily="18" charset="0"/>
              </a:rPr>
              <a:t>Т</a:t>
            </a:r>
            <a:r>
              <a:rPr lang="ru-RU" b="0" i="0" dirty="0">
                <a:solidFill>
                  <a:srgbClr val="000000"/>
                </a:solidFill>
                <a:effectLst/>
                <a:latin typeface="Times New Roman" panose="02020603050405020304" pitchFamily="18" charset="0"/>
                <a:cs typeface="Times New Roman" panose="02020603050405020304" pitchFamily="18" charset="0"/>
              </a:rPr>
              <a:t>екущие результаты в этой области включают:</a:t>
            </a:r>
            <a:br>
              <a:rPr lang="ru-RU" dirty="0">
                <a:latin typeface="Times New Roman" panose="02020603050405020304" pitchFamily="18" charset="0"/>
                <a:cs typeface="Times New Roman" panose="02020603050405020304" pitchFamily="18" charset="0"/>
              </a:rPr>
            </a:br>
            <a:br>
              <a:rPr lang="ru-RU" dirty="0">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Повышенное внимание к проблеме утилизации электроники: все больше компаний и правительств начинают осознавать важность переработки устаревшей электротехники и разрабатывать программы по утилизации отработанных устройств.</a:t>
            </a:r>
            <a:br>
              <a:rPr lang="ru-RU" dirty="0">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Развитие технологий и методов переработки: появляются новые технологии, позволяющие эффективно извлекать ценные материалы из отработанных электронных устройств, такие как автоматизированные линии разборки и химические процессы.</a:t>
            </a:r>
            <a:br>
              <a:rPr lang="ru-RU" dirty="0">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Увеличение объема переработки: всё больше отработанных устройств попадают на специализированные пункты приема для их последующей переработки, что способствует уменьшению загрязнения окружающей среды.</a:t>
            </a:r>
            <a:br>
              <a:rPr lang="ru-RU" dirty="0">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В целом, переработка электротехники в сырьё имеет большой потенциал для улучшения экологической ситуации и повышения эффективности использования ресурсов.</a:t>
            </a:r>
            <a:endParaRPr lang="ru-RU" dirty="0">
              <a:latin typeface="Times New Roman" panose="02020603050405020304" pitchFamily="18" charset="0"/>
              <a:cs typeface="Times New Roman" panose="02020603050405020304" pitchFamily="18" charset="0"/>
            </a:endParaRPr>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356D9053-BCD4-44A0-8436-34C50DE40596}"/>
              </a:ext>
            </a:extLst>
          </p:cNvPr>
          <p:cNvSpPr>
            <a:spLocks noGrp="1"/>
          </p:cNvSpPr>
          <p:nvPr>
            <p:ph idx="1"/>
          </p:nvPr>
        </p:nvSpPr>
        <p:spPr>
          <a:xfrm>
            <a:off x="838200" y="1431985"/>
            <a:ext cx="10281557" cy="4761781"/>
          </a:xfrm>
        </p:spPr>
        <p:txBody>
          <a:bodyPr>
            <a:normAutofit fontScale="70000" lnSpcReduction="20000"/>
          </a:bodyPr>
          <a:lstStyle/>
          <a:p>
            <a:pPr marL="0" indent="0">
              <a:buNone/>
            </a:pPr>
            <a:r>
              <a:rPr lang="ru-RU" b="0" i="0" dirty="0">
                <a:solidFill>
                  <a:srgbClr val="000000"/>
                </a:solidFill>
                <a:effectLst/>
                <a:latin typeface="Times New Roman" panose="02020603050405020304" pitchFamily="18" charset="0"/>
                <a:cs typeface="Times New Roman" panose="02020603050405020304" pitchFamily="18" charset="0"/>
              </a:rPr>
              <a:t>План развития данного процесса включает в себя следующие шаги:</a:t>
            </a:r>
            <a:br>
              <a:rPr lang="ru-RU" dirty="0">
                <a:latin typeface="Times New Roman" panose="02020603050405020304" pitchFamily="18" charset="0"/>
                <a:cs typeface="Times New Roman" panose="02020603050405020304" pitchFamily="18" charset="0"/>
              </a:rPr>
            </a:br>
            <a:br>
              <a:rPr lang="ru-RU" dirty="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1) </a:t>
            </a:r>
            <a:r>
              <a:rPr lang="ru-RU" b="0" i="0" dirty="0">
                <a:solidFill>
                  <a:srgbClr val="000000"/>
                </a:solidFill>
                <a:effectLst/>
                <a:latin typeface="Times New Roman" panose="02020603050405020304" pitchFamily="18" charset="0"/>
                <a:cs typeface="Times New Roman" panose="02020603050405020304" pitchFamily="18" charset="0"/>
              </a:rPr>
              <a:t>Создание специализированных центров по сбору и утилизации электронной техники. Эти центры будут принимать отработавшую технику от населения и предприятий для ее дальнейшей переработки.</a:t>
            </a:r>
            <a:br>
              <a:rPr lang="ru-RU" dirty="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2) </a:t>
            </a:r>
            <a:r>
              <a:rPr lang="ru-RU" b="0" i="0" dirty="0">
                <a:solidFill>
                  <a:srgbClr val="000000"/>
                </a:solidFill>
                <a:effectLst/>
                <a:latin typeface="Times New Roman" panose="02020603050405020304" pitchFamily="18" charset="0"/>
                <a:cs typeface="Times New Roman" panose="02020603050405020304" pitchFamily="18" charset="0"/>
              </a:rPr>
              <a:t>Разработка и внедрение технологий по утилизации и переработке электронной техники с целью извлечения ценных материалов, таких как медь, алюминий, железо и другие металлы.</a:t>
            </a:r>
            <a:br>
              <a:rPr lang="ru-RU" dirty="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3) </a:t>
            </a:r>
            <a:r>
              <a:rPr lang="ru-RU" b="0" i="0" dirty="0">
                <a:solidFill>
                  <a:srgbClr val="000000"/>
                </a:solidFill>
                <a:effectLst/>
                <a:latin typeface="Times New Roman" panose="02020603050405020304" pitchFamily="18" charset="0"/>
                <a:cs typeface="Times New Roman" panose="02020603050405020304" pitchFamily="18" charset="0"/>
              </a:rPr>
              <a:t>Создание партнерских отношений с производителями и поставщиками сырья для обеспечения устойчивого снабжения материалами для переработки.</a:t>
            </a:r>
            <a:br>
              <a:rPr lang="ru-RU" dirty="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4) </a:t>
            </a:r>
            <a:r>
              <a:rPr lang="ru-RU" b="0" i="0" dirty="0">
                <a:solidFill>
                  <a:srgbClr val="000000"/>
                </a:solidFill>
                <a:effectLst/>
                <a:latin typeface="Times New Roman" panose="02020603050405020304" pitchFamily="18" charset="0"/>
                <a:cs typeface="Times New Roman" panose="02020603050405020304" pitchFamily="18" charset="0"/>
              </a:rPr>
              <a:t>Обучение специалистов и рабочих кадров по технологиям переработки электроники для повышения качества и эффективности процесса.</a:t>
            </a:r>
            <a:br>
              <a:rPr lang="ru-RU" dirty="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5) </a:t>
            </a:r>
            <a:r>
              <a:rPr lang="ru-RU" b="0" i="0" dirty="0">
                <a:solidFill>
                  <a:srgbClr val="000000"/>
                </a:solidFill>
                <a:effectLst/>
                <a:latin typeface="Times New Roman" panose="02020603050405020304" pitchFamily="18" charset="0"/>
                <a:cs typeface="Times New Roman" panose="02020603050405020304" pitchFamily="18" charset="0"/>
              </a:rPr>
              <a:t>Развитие рынка вторичных сырьевых ресурсов и создание условий для продвижения продукции, полученной в результате переработки.</a:t>
            </a:r>
            <a:br>
              <a:rPr lang="ru-RU" dirty="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6) </a:t>
            </a:r>
            <a:r>
              <a:rPr lang="ru-RU" b="0" i="0" dirty="0">
                <a:solidFill>
                  <a:srgbClr val="000000"/>
                </a:solidFill>
                <a:effectLst/>
                <a:latin typeface="Times New Roman" panose="02020603050405020304" pitchFamily="18" charset="0"/>
                <a:cs typeface="Times New Roman" panose="02020603050405020304" pitchFamily="18" charset="0"/>
              </a:rPr>
              <a:t>Пропаганда среди населения и бизнеса о важности переработки электроники для сохранения окружающей среды и устойчивого потребления ресурсов.</a:t>
            </a:r>
          </a:p>
          <a:p>
            <a:pPr marL="0" indent="0">
              <a:buNone/>
            </a:pPr>
            <a:br>
              <a:rPr lang="ru-RU" dirty="0">
                <a:latin typeface="Times New Roman" panose="02020603050405020304" pitchFamily="18" charset="0"/>
                <a:cs typeface="Times New Roman" panose="02020603050405020304" pitchFamily="18" charset="0"/>
              </a:rPr>
            </a:br>
            <a:r>
              <a:rPr lang="ru-RU" b="0" i="0" dirty="0">
                <a:solidFill>
                  <a:srgbClr val="000000"/>
                </a:solidFill>
                <a:effectLst/>
                <a:latin typeface="Times New Roman" panose="02020603050405020304" pitchFamily="18" charset="0"/>
                <a:cs typeface="Times New Roman" panose="02020603050405020304" pitchFamily="18" charset="0"/>
              </a:rPr>
              <a:t>В целом, развитие переработки электротехники в сырье требует комплексного подхода и совместных усилий государства, бизнеса и общества для достижения устойчивого и экологически чистого производства и потребления.</a:t>
            </a:r>
            <a:endParaRPr lang="ru-RU" dirty="0">
              <a:latin typeface="Times New Roman" panose="02020603050405020304" pitchFamily="18" charset="0"/>
              <a:cs typeface="Times New Roman" panose="02020603050405020304" pitchFamily="18" charset="0"/>
            </a:endParaRPr>
          </a:p>
        </p:txBody>
      </p:sp>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5CA01D0-6589-4D31-85E9-9480C396CCC3}"/>
              </a:ext>
            </a:extLst>
          </p:cNvPr>
          <p:cNvSpPr>
            <a:spLocks noGrp="1"/>
          </p:cNvSpPr>
          <p:nvPr>
            <p:ph idx="1"/>
          </p:nvPr>
        </p:nvSpPr>
        <p:spPr/>
        <p:txBody>
          <a:bodyPr/>
          <a:lstStyle/>
          <a:p>
            <a:pPr algn="ctr">
              <a:tabLst>
                <a:tab pos="4450080" algn="l"/>
              </a:tabLst>
            </a:pPr>
            <a:r>
              <a:rPr lang="ru-RU" sz="1800" dirty="0">
                <a:effectLst/>
                <a:latin typeface="Times New Roman" panose="02020603050405020304" pitchFamily="18" charset="0"/>
                <a:ea typeface="Times New Roman" panose="02020603050405020304" pitchFamily="18" charset="0"/>
              </a:rPr>
              <a:t> </a:t>
            </a:r>
          </a:p>
          <a:p>
            <a:pPr algn="ctr">
              <a:tabLst>
                <a:tab pos="4450080" algn="l"/>
              </a:tabLst>
            </a:pPr>
            <a:endParaRPr lang="ru-RU" sz="1800" dirty="0">
              <a:latin typeface="Times New Roman" panose="02020603050405020304" pitchFamily="18" charset="0"/>
              <a:ea typeface="Times New Roman" panose="02020603050405020304" pitchFamily="18" charset="0"/>
            </a:endParaRPr>
          </a:p>
          <a:p>
            <a:pPr algn="ctr">
              <a:tabLst>
                <a:tab pos="4450080" algn="l"/>
              </a:tabLst>
            </a:pPr>
            <a:endParaRPr lang="ru-RU" sz="1800" dirty="0">
              <a:effectLst/>
              <a:latin typeface="Times New Roman" panose="02020603050405020304" pitchFamily="18" charset="0"/>
              <a:ea typeface="Times New Roman" panose="02020603050405020304" pitchFamily="18" charset="0"/>
            </a:endParaRPr>
          </a:p>
          <a:p>
            <a:pPr algn="ctr">
              <a:tabLst>
                <a:tab pos="4450080" algn="l"/>
              </a:tabLst>
            </a:pPr>
            <a:endParaRPr lang="ru-RU" sz="1800" dirty="0">
              <a:latin typeface="Times New Roman" panose="02020603050405020304" pitchFamily="18" charset="0"/>
              <a:ea typeface="Times New Roman" panose="02020603050405020304" pitchFamily="18" charset="0"/>
            </a:endParaRPr>
          </a:p>
          <a:p>
            <a:pPr algn="ctr">
              <a:tabLst>
                <a:tab pos="4450080" algn="l"/>
              </a:tabLst>
            </a:pPr>
            <a:endParaRPr lang="ru-RU" sz="1800" dirty="0">
              <a:effectLst/>
              <a:latin typeface="Times New Roman" panose="02020603050405020304" pitchFamily="18" charset="0"/>
              <a:ea typeface="Times New Roman" panose="02020603050405020304" pitchFamily="18" charset="0"/>
            </a:endParaRPr>
          </a:p>
          <a:p>
            <a:pPr algn="ctr">
              <a:tabLst>
                <a:tab pos="4450080" algn="l"/>
              </a:tabLst>
            </a:pPr>
            <a:endParaRPr lang="ru-RU" sz="1800" dirty="0">
              <a:latin typeface="Times New Roman" panose="02020603050405020304" pitchFamily="18" charset="0"/>
              <a:ea typeface="Times New Roman" panose="02020603050405020304" pitchFamily="18" charset="0"/>
            </a:endParaRPr>
          </a:p>
          <a:p>
            <a:pPr algn="ctr">
              <a:tabLst>
                <a:tab pos="4450080" algn="l"/>
              </a:tabLst>
            </a:pPr>
            <a:endParaRPr lang="ru-RU" sz="1800" dirty="0">
              <a:effectLst/>
              <a:latin typeface="Times New Roman" panose="02020603050405020304" pitchFamily="18" charset="0"/>
              <a:ea typeface="Times New Roman" panose="02020603050405020304" pitchFamily="18" charset="0"/>
            </a:endParaRPr>
          </a:p>
          <a:p>
            <a:pPr algn="r">
              <a:tabLst>
                <a:tab pos="4450080" algn="l"/>
              </a:tabLst>
            </a:pPr>
            <a:r>
              <a:rPr lang="ru-RU" sz="1800" dirty="0">
                <a:effectLst/>
                <a:latin typeface="Times New Roman" panose="02020603050405020304" pitchFamily="18" charset="0"/>
                <a:ea typeface="Times New Roman" panose="02020603050405020304" pitchFamily="18" charset="0"/>
              </a:rPr>
              <a:t>Тумаков Илья Игоревич </a:t>
            </a:r>
          </a:p>
          <a:p>
            <a:pPr algn="r">
              <a:tabLst>
                <a:tab pos="4450080" algn="l"/>
              </a:tabLst>
            </a:pPr>
            <a:r>
              <a:rPr lang="ru-RU" sz="1800" dirty="0">
                <a:effectLst/>
                <a:latin typeface="Times New Roman" panose="02020603050405020304" pitchFamily="18" charset="0"/>
                <a:ea typeface="Times New Roman" panose="02020603050405020304" pitchFamily="18" charset="0"/>
              </a:rPr>
              <a:t>Казанцев Роман Александрович</a:t>
            </a:r>
          </a:p>
          <a:p>
            <a:endParaRPr lang="ru-RU" dirty="0"/>
          </a:p>
        </p:txBody>
      </p:sp>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pic>
        <p:nvPicPr>
          <p:cNvPr id="6" name="Рисунок 5" descr="Изображение выглядит как компьютер&#10;&#10;Автоматически созданное описание">
            <a:extLst>
              <a:ext uri="{FF2B5EF4-FFF2-40B4-BE49-F238E27FC236}">
                <a16:creationId xmlns:a16="http://schemas.microsoft.com/office/drawing/2014/main" id="{7C8CD73E-A88B-FD9C-B086-E73FACCB2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948" y="1309945"/>
            <a:ext cx="5814203" cy="4344669"/>
          </a:xfrm>
          <a:prstGeom prst="rect">
            <a:avLst/>
          </a:prstGeom>
        </p:spPr>
      </p:pic>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normAutofit/>
          </a:bodyPr>
          <a:lstStyle/>
          <a:p>
            <a:r>
              <a:rPr lang="ru-RU" dirty="0"/>
              <a:t>89603031852 Роман Александрович </a:t>
            </a:r>
          </a:p>
          <a:p>
            <a:r>
              <a:rPr lang="ru-RU" dirty="0"/>
              <a:t>89024376223 Илья Игоревич </a:t>
            </a: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474</TotalTime>
  <Words>1059</Words>
  <Application>Microsoft Office PowerPoint</Application>
  <PresentationFormat>Широкоэкранный</PresentationFormat>
  <Paragraphs>46</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Calibri</vt:lpstr>
      <vt:lpstr>Gilroy Bold</vt:lpstr>
      <vt:lpstr>Times New Roman</vt:lpstr>
      <vt:lpstr>Gilroy Medium</vt:lpstr>
      <vt:lpstr>Verdana</vt:lpstr>
      <vt:lpstr>Arial</vt:lpstr>
      <vt:lpstr>Тема3</vt:lpstr>
      <vt:lpstr>Переработка электронной техники в сырье </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student@POLYTECH.LOCAL</cp:lastModifiedBy>
  <cp:revision>49</cp:revision>
  <dcterms:created xsi:type="dcterms:W3CDTF">2024-01-25T17:19:34Z</dcterms:created>
  <dcterms:modified xsi:type="dcterms:W3CDTF">2024-11-25T11:08:36Z</dcterms:modified>
</cp:coreProperties>
</file>