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3" r:id="rId2"/>
    <p:sldId id="263" r:id="rId3"/>
    <p:sldId id="353" r:id="rId4"/>
    <p:sldId id="354" r:id="rId5"/>
    <p:sldId id="355" r:id="rId6"/>
    <p:sldId id="357" r:id="rId7"/>
    <p:sldId id="356" r:id="rId8"/>
    <p:sldId id="358" r:id="rId9"/>
    <p:sldId id="359" r:id="rId10"/>
    <p:sldId id="360" r:id="rId11"/>
    <p:sldId id="271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D493D"/>
    <a:srgbClr val="ED3833"/>
    <a:srgbClr val="FBB3C1"/>
    <a:srgbClr val="F0F7F9"/>
    <a:srgbClr val="B5D8E1"/>
    <a:srgbClr val="FCAF17"/>
    <a:srgbClr val="0D0D0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23" autoAdjust="0"/>
    <p:restoredTop sz="94694"/>
  </p:normalViewPr>
  <p:slideViewPr>
    <p:cSldViewPr snapToGrid="0" snapToObjects="1" showGuides="1">
      <p:cViewPr>
        <p:scale>
          <a:sx n="87" d="100"/>
          <a:sy n="87" d="100"/>
        </p:scale>
        <p:origin x="-274" y="192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87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2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6.jpg"/><Relationship Id="rId10" Type="http://schemas.openxmlformats.org/officeDocument/2006/relationships/image" Target="../media/image15.jpg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ru-RU" sz="22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rPr>
              <a:t>Картинка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7958526-3470-F80F-BD27-F700F4773E16}"/>
              </a:ext>
            </a:extLst>
          </p:cNvPr>
          <p:cNvSpPr txBox="1"/>
          <p:nvPr/>
        </p:nvSpPr>
        <p:spPr>
          <a:xfrm>
            <a:off x="234310" y="537404"/>
            <a:ext cx="5798487" cy="5297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Робототехника – уникальные роботы, облегчающие повседневную жизнь врачей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ДОКЛАДЧИК: Козырева Анастасия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lvl="0"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400" dirty="0"/>
              <a:t>ФГБОУ </a:t>
            </a:r>
            <a:r>
              <a:rPr lang="ru-RU" sz="2400" dirty="0" smtClean="0"/>
              <a:t>ВО «Ульяновский</a:t>
            </a:r>
            <a:r>
              <a:rPr lang="ru-RU" sz="2400" dirty="0"/>
              <a:t> </a:t>
            </a:r>
            <a:r>
              <a:rPr lang="ru-RU" sz="2400" dirty="0" smtClean="0"/>
              <a:t>Государственный</a:t>
            </a:r>
          </a:p>
          <a:p>
            <a:pPr lvl="0"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400" dirty="0"/>
              <a:t> </a:t>
            </a:r>
            <a:r>
              <a:rPr lang="ru-RU" sz="2400" dirty="0" smtClean="0"/>
              <a:t>Университет»</a:t>
            </a:r>
            <a:r>
              <a:rPr lang="ru-RU" sz="2300" dirty="0" smtClean="0">
                <a:solidFill>
                  <a:srgbClr val="1B1B1B"/>
                </a:solidFill>
              </a:rPr>
              <a:t>, </a:t>
            </a:r>
            <a:r>
              <a:rPr lang="ru-RU" sz="2300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4 курс, медицинский факультет им. Т.З. </a:t>
            </a:r>
            <a:r>
              <a:rPr lang="ru-RU" sz="2300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Биктимирова</a:t>
            </a:r>
            <a:endParaRPr lang="ru-RU" sz="1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6180360-335C-40C8-9E8F-036060E0E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</p:spPr>
      </p:pic>
      <p:pic>
        <p:nvPicPr>
          <p:cNvPr id="1026" name="Picture 2" descr="https://lavkaremonta.ru/images/news/2020-02/97936508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4" y="3324385"/>
            <a:ext cx="3418760" cy="232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688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856526" y="3000327"/>
            <a:ext cx="10943709" cy="187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5484" y="499478"/>
            <a:ext cx="576024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8F00FF"/>
              </a:buClr>
              <a:buSzPts val="3600"/>
            </a:pPr>
            <a:r>
              <a:rPr lang="ru-RU" sz="2000" dirty="0">
                <a:solidFill>
                  <a:srgbClr val="8F00FF"/>
                </a:solidFill>
              </a:rPr>
              <a:t>В современном мире существует необходимость автоматизации </a:t>
            </a:r>
            <a:r>
              <a:rPr lang="ru-RU" sz="2000" dirty="0" smtClean="0">
                <a:solidFill>
                  <a:srgbClr val="8F00FF"/>
                </a:solidFill>
              </a:rPr>
              <a:t>труда.</a:t>
            </a:r>
            <a:r>
              <a:rPr lang="ru-RU" sz="2000" dirty="0">
                <a:solidFill>
                  <a:srgbClr val="8F00FF"/>
                </a:solidFill>
              </a:rPr>
              <a:t> </a:t>
            </a:r>
            <a:r>
              <a:rPr lang="ru-RU" sz="2000" dirty="0" smtClean="0">
                <a:solidFill>
                  <a:srgbClr val="8F00FF"/>
                </a:solidFill>
              </a:rPr>
              <a:t>Робототехника упростит </a:t>
            </a:r>
            <a:r>
              <a:rPr lang="ru-RU" sz="2000" dirty="0">
                <a:solidFill>
                  <a:srgbClr val="8F00FF"/>
                </a:solidFill>
              </a:rPr>
              <a:t>жизнь человеку в такой сложной области, как </a:t>
            </a:r>
            <a:r>
              <a:rPr lang="ru-RU" sz="2000" dirty="0" smtClean="0">
                <a:solidFill>
                  <a:srgbClr val="8F00FF"/>
                </a:solidFill>
              </a:rPr>
              <a:t>медицина и облегчит </a:t>
            </a:r>
            <a:r>
              <a:rPr lang="ru-RU" sz="2000" dirty="0">
                <a:solidFill>
                  <a:srgbClr val="8F00FF"/>
                </a:solidFill>
              </a:rPr>
              <a:t>труд медсестер </a:t>
            </a:r>
            <a:r>
              <a:rPr lang="ru-RU" sz="2000" dirty="0" smtClean="0">
                <a:solidFill>
                  <a:srgbClr val="8F00FF"/>
                </a:solidFill>
              </a:rPr>
              <a:t>и врачей.</a:t>
            </a:r>
          </a:p>
          <a:p>
            <a:pPr lvl="0" algn="just">
              <a:buClr>
                <a:srgbClr val="8F00FF"/>
              </a:buClr>
              <a:buSzPts val="3600"/>
            </a:pPr>
            <a:r>
              <a:rPr lang="ru-RU" sz="2000" dirty="0">
                <a:solidFill>
                  <a:srgbClr val="8F00FF"/>
                </a:solidFill>
              </a:rPr>
              <a:t>Анализы крови – самая распространенная клиническая процедура в мире. </a:t>
            </a:r>
            <a:r>
              <a:rPr lang="ru-RU" sz="2000" dirty="0" smtClean="0">
                <a:solidFill>
                  <a:srgbClr val="8F00FF"/>
                </a:solidFill>
              </a:rPr>
              <a:t>Их </a:t>
            </a:r>
            <a:r>
              <a:rPr lang="ru-RU" sz="2000" dirty="0">
                <a:solidFill>
                  <a:srgbClr val="8F00FF"/>
                </a:solidFill>
              </a:rPr>
              <a:t>результаты влияют на 80% медицинских решений, принимаемых в больницах и лабораториях. При этом качество процедуры зависит от навыков специалиста и от физиологических особенностей </a:t>
            </a:r>
            <a:r>
              <a:rPr lang="ru-RU" sz="2000" dirty="0" smtClean="0">
                <a:solidFill>
                  <a:srgbClr val="8F00FF"/>
                </a:solidFill>
              </a:rPr>
              <a:t>пациента.</a:t>
            </a:r>
          </a:p>
          <a:p>
            <a:pPr lvl="0" algn="just">
              <a:buClr>
                <a:srgbClr val="8F00FF"/>
              </a:buClr>
              <a:buSzPts val="3600"/>
            </a:pPr>
            <a:r>
              <a:rPr lang="ru-RU" sz="2000" dirty="0">
                <a:solidFill>
                  <a:srgbClr val="8F00FF"/>
                </a:solidFill>
              </a:rPr>
              <a:t>Внедрение роботов для забора крови с визуализатором вен поможет решить проблему как пациентов, так и медицинского персонала. </a:t>
            </a:r>
            <a:r>
              <a:rPr lang="ru-RU" sz="2000" dirty="0" smtClean="0">
                <a:solidFill>
                  <a:srgbClr val="8F00FF"/>
                </a:solidFill>
              </a:rPr>
              <a:t>Они находят </a:t>
            </a:r>
            <a:r>
              <a:rPr lang="ru-RU" sz="2000" dirty="0">
                <a:solidFill>
                  <a:srgbClr val="8F00FF"/>
                </a:solidFill>
              </a:rPr>
              <a:t>вену и </a:t>
            </a:r>
            <a:r>
              <a:rPr lang="ru-RU" sz="2000" dirty="0" smtClean="0">
                <a:solidFill>
                  <a:srgbClr val="8F00FF"/>
                </a:solidFill>
              </a:rPr>
              <a:t>определяют </a:t>
            </a:r>
            <a:r>
              <a:rPr lang="ru-RU" sz="2000" dirty="0">
                <a:solidFill>
                  <a:srgbClr val="8F00FF"/>
                </a:solidFill>
              </a:rPr>
              <a:t>самую удобную точку для </a:t>
            </a:r>
            <a:r>
              <a:rPr lang="ru-RU" sz="2000" dirty="0" smtClean="0">
                <a:solidFill>
                  <a:srgbClr val="8F00FF"/>
                </a:solidFill>
              </a:rPr>
              <a:t>прокалывания, а затем проводится безболезненный </a:t>
            </a:r>
            <a:r>
              <a:rPr lang="ru-RU" sz="2000" dirty="0">
                <a:solidFill>
                  <a:srgbClr val="8F00FF"/>
                </a:solidFill>
              </a:rPr>
              <a:t>прокол </a:t>
            </a:r>
            <a:r>
              <a:rPr lang="ru-RU" sz="2000" dirty="0" smtClean="0">
                <a:solidFill>
                  <a:srgbClr val="8F00FF"/>
                </a:solidFill>
              </a:rPr>
              <a:t>без человеческого </a:t>
            </a:r>
            <a:r>
              <a:rPr lang="ru-RU" sz="2000" dirty="0">
                <a:solidFill>
                  <a:srgbClr val="8F00FF"/>
                </a:solidFill>
              </a:rPr>
              <a:t>вмешательства</a:t>
            </a:r>
            <a:r>
              <a:rPr lang="ru-RU" sz="2000" dirty="0" smtClean="0">
                <a:solidFill>
                  <a:srgbClr val="8F00FF"/>
                </a:solidFill>
              </a:rPr>
              <a:t>. </a:t>
            </a:r>
          </a:p>
        </p:txBody>
      </p:sp>
      <p:pic>
        <p:nvPicPr>
          <p:cNvPr id="1028" name="Picture 4" descr="https://evercare.ru/sites/default/files/New-Accuvein-AV500-Vein-Finder-Transilluminator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224" y="3149368"/>
            <a:ext cx="4251532" cy="28845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vercare.ru/sites/default/files/61n6MSJ2ODL._AC_SL1500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4854">
            <a:off x="6588768" y="-19899"/>
            <a:ext cx="2894751" cy="339722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Проблема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=""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273727" y="657350"/>
            <a:ext cx="11087313" cy="3170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just"/>
            <a:r>
              <a:rPr lang="ru-RU" sz="2000" dirty="0"/>
              <a:t>Каждый восьмой человек имеет труднодоступные вены и испытывает дискомфорт при взятии анализов. С такими проблемами сталкиваются дети </a:t>
            </a:r>
            <a:r>
              <a:rPr lang="ru-RU" sz="2000" dirty="0" smtClean="0"/>
              <a:t>и </a:t>
            </a:r>
            <a:r>
              <a:rPr lang="ru-RU" sz="2000" dirty="0"/>
              <a:t>пациенты с сахарным диабетом, ожирением, анатомическими особенностями, например, с глубоким залеганием вен, или люди, проходящие </a:t>
            </a:r>
            <a:r>
              <a:rPr lang="ru-RU" sz="2000" dirty="0" err="1"/>
              <a:t>инфузионную</a:t>
            </a:r>
            <a:r>
              <a:rPr lang="ru-RU" sz="2000" dirty="0"/>
              <a:t> терапию. </a:t>
            </a:r>
          </a:p>
          <a:p>
            <a:pPr algn="just"/>
            <a:r>
              <a:rPr lang="ru-RU" sz="2000" dirty="0" smtClean="0"/>
              <a:t>Процедура с использованием такой робототехники будет проходить </a:t>
            </a:r>
            <a:r>
              <a:rPr lang="ru-RU" sz="2000" dirty="0"/>
              <a:t>максимально точно и безболезненно, кроме того, машина не только </a:t>
            </a:r>
            <a:r>
              <a:rPr lang="ru-RU" sz="2000" dirty="0" smtClean="0"/>
              <a:t>избавит </a:t>
            </a:r>
            <a:r>
              <a:rPr lang="ru-RU" sz="2000" dirty="0"/>
              <a:t>пациентов от лишних мучений, но и </a:t>
            </a:r>
            <a:r>
              <a:rPr lang="ru-RU" sz="2000" dirty="0" smtClean="0"/>
              <a:t>снизит </a:t>
            </a:r>
            <a:r>
              <a:rPr lang="ru-RU" sz="2000" dirty="0"/>
              <a:t>риск возникновения воспалений и тромбозов. А </a:t>
            </a:r>
            <a:r>
              <a:rPr lang="ru-RU" sz="2000" dirty="0" smtClean="0"/>
              <a:t>также заметно ускорится процесс забора крови и </a:t>
            </a:r>
            <a:r>
              <a:rPr lang="ru-RU" sz="2000" dirty="0"/>
              <a:t>в среднем </a:t>
            </a:r>
            <a:r>
              <a:rPr lang="ru-RU" sz="2000" dirty="0" smtClean="0"/>
              <a:t>будет </a:t>
            </a:r>
            <a:r>
              <a:rPr lang="ru-RU" sz="2000" dirty="0"/>
              <a:t>занимать полторы минуты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/>
              <a:t>Потенциальным потребителем нашего продукта </a:t>
            </a:r>
            <a:r>
              <a:rPr lang="ru-RU" sz="2000" dirty="0" smtClean="0"/>
              <a:t>являются лаборатории, </a:t>
            </a:r>
            <a:r>
              <a:rPr lang="ru-RU" sz="2000" dirty="0"/>
              <a:t>частные и государственные медицинские </a:t>
            </a:r>
            <a:r>
              <a:rPr lang="ru-RU" sz="2000" dirty="0" smtClean="0"/>
              <a:t>учреждения.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2050" name="Picture 2" descr="https://luxewomen.ru/wp-content/uploads/2019/12/vnutrivennye-inekczii-1-2048x9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39" y="4009156"/>
            <a:ext cx="5814890" cy="263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44.userapi.com/impf/wzG-K02IX4P99Bm-sa-P92WCd8iitlL-HoS7Gg/bReD0BQO29o.jpg?size=604x536&amp;quality=96&amp;sign=4d807de92df40266c710f9696664db22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2" y="3673082"/>
            <a:ext cx="3477808" cy="308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3017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Решение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272DDBA-3721-0AD0-A490-4A9DCE219A21}"/>
              </a:ext>
            </a:extLst>
          </p:cNvPr>
          <p:cNvSpPr txBox="1"/>
          <p:nvPr/>
        </p:nvSpPr>
        <p:spPr>
          <a:xfrm>
            <a:off x="722442" y="3870647"/>
            <a:ext cx="10372013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just"/>
            <a:r>
              <a:rPr lang="ru-RU" sz="2000" dirty="0"/>
              <a:t>Роботизированная манжета </a:t>
            </a:r>
            <a:r>
              <a:rPr lang="ru-RU" sz="2000" dirty="0" smtClean="0"/>
              <a:t>оснащена инфракрасной камерой, которая </a:t>
            </a:r>
            <a:r>
              <a:rPr lang="ru-RU" sz="2000" dirty="0"/>
              <a:t>помогают оценить глубину залегания вен и их толщину</a:t>
            </a:r>
            <a:r>
              <a:rPr lang="ru-RU" sz="2000" dirty="0" smtClean="0"/>
              <a:t>.</a:t>
            </a:r>
            <a:r>
              <a:rPr lang="ru-RU" sz="2000" dirty="0"/>
              <a:t> Благодаря встроенному ультразвуковому сканеру робот быстро находит вену на руке </a:t>
            </a:r>
            <a:r>
              <a:rPr lang="ru-RU" sz="2000" dirty="0" smtClean="0"/>
              <a:t>человека, предлагает </a:t>
            </a:r>
            <a:r>
              <a:rPr lang="ru-RU" sz="2000" dirty="0"/>
              <a:t>оптимальные точки пункции и проецирует их на кожу. </a:t>
            </a:r>
            <a:r>
              <a:rPr lang="ru-RU" sz="2000" dirty="0" smtClean="0"/>
              <a:t>Далее определяется </a:t>
            </a:r>
            <a:r>
              <a:rPr lang="ru-RU" sz="2000" dirty="0"/>
              <a:t>угол, под которым должна находиться игла для забора </a:t>
            </a:r>
            <a:r>
              <a:rPr lang="ru-RU" sz="2000" dirty="0" smtClean="0"/>
              <a:t>крови, и производится </a:t>
            </a:r>
            <a:r>
              <a:rPr lang="ru-RU" sz="2000" dirty="0"/>
              <a:t>контролируемый и безопасный забор крови, </a:t>
            </a:r>
            <a:r>
              <a:rPr lang="ru-RU" sz="2000" dirty="0" err="1"/>
              <a:t>минимизируя</a:t>
            </a:r>
            <a:r>
              <a:rPr lang="ru-RU" sz="2000" dirty="0"/>
              <a:t> риск инфекции или других осложнений.</a:t>
            </a:r>
          </a:p>
          <a:p>
            <a:pPr algn="just"/>
            <a:endParaRPr lang="ru-RU" sz="2000" dirty="0" smtClean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F444E15-7C7C-19DD-F09E-3A91CD457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268" y="854159"/>
            <a:ext cx="5219657" cy="293605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5" y="854159"/>
            <a:ext cx="5640792" cy="28556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7168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D06A3EE1-1BC0-ECA5-005D-792DD6A8BAD8}"/>
              </a:ext>
            </a:extLst>
          </p:cNvPr>
          <p:cNvSpPr txBox="1"/>
          <p:nvPr/>
        </p:nvSpPr>
        <p:spPr>
          <a:xfrm>
            <a:off x="712326" y="522675"/>
            <a:ext cx="1037201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Оценка потенциала «рынка» (</a:t>
            </a:r>
            <a:r>
              <a:rPr lang="en-US" dirty="0"/>
              <a:t>TAM/SAM/SOM)</a:t>
            </a:r>
            <a:r>
              <a:rPr lang="ru-RU" dirty="0"/>
              <a:t> и рентабельности бизнеса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2074693"/>
            <a:ext cx="11229195" cy="4141469"/>
          </a:xfrm>
        </p:spPr>
        <p:txBody>
          <a:bodyPr>
            <a:normAutofit/>
          </a:bodyPr>
          <a:lstStyle/>
          <a:p>
            <a:r>
              <a:rPr lang="ru-RU" b="1" dirty="0" smtClean="0"/>
              <a:t>Анализ рынка систем взятия крови из вены: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Кол-во лабораторий – 17,5 тыс.(14 тыс. государственные и 3,5 тыс. частные)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Среднее число анализов на 1 лабораторию: кол-во потребителей/кол-во лабораторий= 117 млн/ 17,5 тыс.= 6685 (из которых ¼ (1670) приходится на забор крови из вены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Охват на 1000 лабораторий составляет 1670 тысяч человек</a:t>
            </a: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Прибыль от забора крови: кол-во исследований*средняя стоимость забора крови= </a:t>
            </a:r>
            <a:r>
              <a:rPr lang="ru-RU" dirty="0" smtClean="0"/>
              <a:t>1670*500 руб</a:t>
            </a:r>
            <a:r>
              <a:rPr lang="ru-RU" dirty="0" smtClean="0"/>
              <a:t>.= 835 000 рублей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Объём рынка (на 500 аппаратов): 835 000* 500 </a:t>
            </a:r>
            <a:r>
              <a:rPr lang="ru-RU" dirty="0" smtClean="0"/>
              <a:t>= 417,5 </a:t>
            </a:r>
            <a:r>
              <a:rPr lang="ru-RU" dirty="0" smtClean="0"/>
              <a:t>млн рублей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=""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1289978"/>
              </p:ext>
            </p:extLst>
          </p:nvPr>
        </p:nvGraphicFramePr>
        <p:xfrm>
          <a:off x="165457" y="705039"/>
          <a:ext cx="11807467" cy="55579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Ценностное </a:t>
                      </a:r>
                      <a:r>
                        <a:rPr lang="ru-RU" sz="1200" b="1" i="0" u="none" strike="noStrike" cap="none" spc="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предложение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17145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Компании-разработчики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манжет</a:t>
                      </a:r>
                    </a:p>
                    <a:p>
                      <a:pPr marL="17145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Компании, занимающиеся разработкой и изготовлением медицинской техники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Анализ вен, нахождение точки пункции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- Быстрый безопасный и безболезненный забор крови</a:t>
                      </a:r>
                      <a:endParaRPr lang="ru-RU" sz="1200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Лаборатории, государственные больницы</a:t>
                      </a:r>
                      <a:r>
                        <a:rPr lang="ru-RU" sz="1200" b="0" i="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и частные клиники смогут сократить время забора крови на одного пациента, сократятся риски </a:t>
                      </a:r>
                      <a:r>
                        <a:rPr lang="ru-RU" sz="1200" b="0" i="0" u="none" strike="noStrike" cap="none" spc="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некачественного взятия крови и как следствие </a:t>
                      </a:r>
                      <a:r>
                        <a:rPr lang="ru-RU" sz="1200" b="0" i="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возникновения воспалений и тромбозов</a:t>
                      </a:r>
                      <a:endParaRPr sz="1200" b="0" i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Заключение договора на использование лицензии технологии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на постоянной основе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Тестирование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продукции в 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лабораториях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Сопровождение в случае поломки аппарата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- Лаборатории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- Государственные больницы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и поликлиники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- Частные клиники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Разработанная манжета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для забора крови</a:t>
                      </a:r>
                    </a:p>
                    <a:p>
                      <a:pPr marL="17145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Сканер вен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B2B</a:t>
                      </a:r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продажи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Коммерческие продажи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Участие в тендерах</a:t>
                      </a:r>
                      <a:endParaRPr lang="ru-RU" sz="12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highlight>
                          <a:schemeClr val="lt1"/>
                        </a:highlight>
                        <a:uFillTx/>
                        <a:latin typeface="+mn-lt"/>
                        <a:ea typeface="+mn-ea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Разработка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технологии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Разработка оборудования для создания робота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Разработка приложения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Закупка манжет и других 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составляющих</a:t>
                      </a:r>
                      <a:endParaRPr lang="ru-RU" sz="1200" dirty="0" smtClean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Лицензия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на использование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 технологической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разработки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Times New Roman"/>
                          <a:cs typeface="Times New Roman"/>
                          <a:sym typeface="Times New Roman"/>
                        </a:rPr>
                        <a:t>Продажа полного комплекта оборудования</a:t>
                      </a:r>
                      <a:endParaRPr sz="1200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BC531095-3DF4-A4CA-2C9D-3286A9F70878}"/>
              </a:ext>
            </a:extLst>
          </p:cNvPr>
          <p:cNvSpPr txBox="1"/>
          <p:nvPr/>
        </p:nvSpPr>
        <p:spPr>
          <a:xfrm>
            <a:off x="1238444" y="443431"/>
            <a:ext cx="10372013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2800" dirty="0"/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113725"/>
              </p:ext>
            </p:extLst>
          </p:nvPr>
        </p:nvGraphicFramePr>
        <p:xfrm>
          <a:off x="552826" y="988162"/>
          <a:ext cx="11247409" cy="45282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1047">
                  <a:extLst>
                    <a:ext uri="{9D8B030D-6E8A-4147-A177-3AD203B41FA5}">
                      <a16:colId xmlns="" xmlns:a16="http://schemas.microsoft.com/office/drawing/2014/main" val="1622361675"/>
                    </a:ext>
                  </a:extLst>
                </a:gridCol>
                <a:gridCol w="2925454">
                  <a:extLst>
                    <a:ext uri="{9D8B030D-6E8A-4147-A177-3AD203B41FA5}">
                      <a16:colId xmlns="" xmlns:a16="http://schemas.microsoft.com/office/drawing/2014/main" val="740216891"/>
                    </a:ext>
                  </a:extLst>
                </a:gridCol>
                <a:gridCol w="2925454">
                  <a:extLst>
                    <a:ext uri="{9D8B030D-6E8A-4147-A177-3AD203B41FA5}">
                      <a16:colId xmlns="" xmlns:a16="http://schemas.microsoft.com/office/drawing/2014/main" val="2531597512"/>
                    </a:ext>
                  </a:extLst>
                </a:gridCol>
                <a:gridCol w="2925454">
                  <a:extLst>
                    <a:ext uri="{9D8B030D-6E8A-4147-A177-3AD203B41FA5}">
                      <a16:colId xmlns="" xmlns:a16="http://schemas.microsoft.com/office/drawing/2014/main" val="2595954765"/>
                    </a:ext>
                  </a:extLst>
                </a:gridCol>
              </a:tblGrid>
              <a:tr h="36337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spc="0" baseline="0" dirty="0">
                          <a:solidFill>
                            <a:srgbClr val="FF0000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ru-RU" sz="1600" b="1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Веновизор</a:t>
                      </a: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CyberVein</a:t>
                      </a:r>
                      <a:endParaRPr lang="ru-RU" sz="16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Роботизированная система, ускоряющая забор крови и проведение анализов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1932413"/>
                  </a:ext>
                </a:extLst>
              </a:tr>
              <a:tr h="128831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Продукт/фото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2400" b="0" i="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0" dirty="0">
                        <a:solidFill>
                          <a:srgbClr val="FF0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716587"/>
                  </a:ext>
                </a:extLst>
              </a:tr>
              <a:tr h="363371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США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latin typeface="+mj-lt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6287035"/>
                  </a:ext>
                </a:extLst>
              </a:tr>
              <a:tr h="363371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Виды излучений</a:t>
                      </a:r>
                      <a:endParaRPr lang="ru-RU" sz="1600" b="0" i="1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Инфракрасное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Инфракрасное, ультразвуковое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Инфракрасное, ультразвуковое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6436778"/>
                  </a:ext>
                </a:extLst>
              </a:tr>
              <a:tr h="363371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Точность проведения процедуры</a:t>
                      </a:r>
                      <a:endParaRPr lang="ru-RU" sz="1600" b="0" i="1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83%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96%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349075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dirty="0" smtClean="0">
                          <a:sym typeface="Calibri"/>
                        </a:rPr>
                        <a:t>От $1</a:t>
                      </a:r>
                      <a:r>
                        <a:rPr lang="ru-RU" sz="1600" baseline="0" dirty="0" smtClean="0">
                          <a:sym typeface="Calibri"/>
                        </a:rPr>
                        <a:t> тыс</a:t>
                      </a:r>
                      <a:r>
                        <a:rPr lang="ru-RU" sz="1600" baseline="0" dirty="0" smtClean="0">
                          <a:sym typeface="Calibri"/>
                        </a:rPr>
                        <a:t>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ym typeface="Calibri"/>
                        </a:rPr>
                        <a:t>От $7</a:t>
                      </a:r>
                      <a:r>
                        <a:rPr lang="ru-RU" sz="1600" baseline="0" dirty="0" smtClean="0">
                          <a:sym typeface="Calibri"/>
                        </a:rPr>
                        <a:t> тыс</a:t>
                      </a:r>
                      <a:r>
                        <a:rPr lang="ru-RU" sz="1600" baseline="0" dirty="0" smtClean="0">
                          <a:sym typeface="Calibri"/>
                        </a:rPr>
                        <a:t>.</a:t>
                      </a:r>
                      <a:endParaRPr lang="ru-RU" sz="1600" dirty="0" smtClean="0"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ym typeface="Calibri"/>
                        </a:rPr>
                        <a:t>До $2</a:t>
                      </a:r>
                      <a:r>
                        <a:rPr lang="ru-RU" sz="1600" baseline="0" dirty="0" smtClean="0">
                          <a:sym typeface="Calibri"/>
                        </a:rPr>
                        <a:t> тыс</a:t>
                      </a:r>
                      <a:r>
                        <a:rPr lang="ru-RU" sz="1600" baseline="0" dirty="0" smtClean="0">
                          <a:sym typeface="Calibri"/>
                        </a:rPr>
                        <a:t>.</a:t>
                      </a:r>
                      <a:endParaRPr lang="ru-RU" sz="1600" dirty="0" smtClean="0"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0665793"/>
                  </a:ext>
                </a:extLst>
              </a:tr>
              <a:tr h="363371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Отсутствие функции забора крови</a:t>
                      </a:r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Сложное использование, высокая 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цена, недоступность использования на территории России</a:t>
                      </a:r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6694CEC-39CD-D1F3-F37E-5D850F29282D}"/>
              </a:ext>
            </a:extLst>
          </p:cNvPr>
          <p:cNvSpPr txBox="1"/>
          <p:nvPr/>
        </p:nvSpPr>
        <p:spPr>
          <a:xfrm>
            <a:off x="801568" y="5527429"/>
            <a:ext cx="6172198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анализ вен</a:t>
            </a:r>
            <a:endParaRPr lang="ru-RU" sz="1600" dirty="0"/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безопасный забор крови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отсутствие человеческого вмешательства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скорость выполнения процедуры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AD5BBE5-8688-38FA-BA3C-37511BF8A748}"/>
              </a:ext>
            </a:extLst>
          </p:cNvPr>
          <p:cNvSpPr txBox="1"/>
          <p:nvPr/>
        </p:nvSpPr>
        <p:spPr>
          <a:xfrm>
            <a:off x="6234237" y="5545395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лабораторные исследования</a:t>
            </a:r>
            <a:endParaRPr lang="ru-RU" sz="1600" dirty="0"/>
          </a:p>
          <a:p>
            <a:endParaRPr lang="ru-RU" sz="1600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C30DEF2-1DA4-4DD8-6EC4-8D050C925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0"/>
          <a:stretch/>
        </p:blipFill>
        <p:spPr bwMode="auto">
          <a:xfrm>
            <a:off x="6234237" y="1655541"/>
            <a:ext cx="2198079" cy="12144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9" b="8000"/>
          <a:stretch/>
        </p:blipFill>
        <p:spPr bwMode="auto">
          <a:xfrm>
            <a:off x="3525714" y="1714499"/>
            <a:ext cx="2031025" cy="1096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151" y="1655541"/>
            <a:ext cx="2526305" cy="128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553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10772" y="81395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=""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(5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5"/>
              <a:ext cx="398689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</a:rPr>
                <a:t>Проверка жизнеспособности идеи, проведение исследований, обсуждение с </a:t>
              </a:r>
              <a:r>
                <a:rPr lang="ru-RU" sz="1400" b="1" dirty="0" smtClean="0">
                  <a:solidFill>
                    <a:srgbClr val="0D0D0D"/>
                  </a:solidFill>
                </a:rPr>
                <a:t>лабораториями.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</a:rPr>
                <a:t>Сбор команды.</a:t>
              </a:r>
              <a:endParaRPr lang="ru-RU" sz="1400" b="1" dirty="0">
                <a:solidFill>
                  <a:srgbClr val="0D0D0D"/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  <a:latin typeface="+mj-lt"/>
                </a:rPr>
                <a:t>0 </a:t>
              </a: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73858" y="1998546"/>
            <a:ext cx="8864434" cy="1265267"/>
            <a:chOff x="539803" y="1060251"/>
            <a:chExt cx="8864434" cy="1106776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=""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(12 </a:t>
              </a:r>
              <a:r>
                <a:rPr lang="ru-RU" dirty="0" err="1" smtClean="0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 smtClean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24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581392" y="1060251"/>
              <a:ext cx="4555324" cy="1023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Разработка прототипа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продукта и программного обеспечения. Доработка продукта</a:t>
              </a:r>
              <a:endParaRPr lang="ru-RU" sz="1400" b="1" dirty="0" smtClean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Испытание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разработанного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продукта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по функциональным свойствам и технико-экономическим характеристикам в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условиях лаборатории. 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7 млн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256818" y="3479795"/>
            <a:ext cx="8853076" cy="870941"/>
            <a:chOff x="2374087" y="3513048"/>
            <a:chExt cx="8853076" cy="870941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=""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9881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(3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Сертификация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технологии продукта.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Производство: контрактное. 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 млн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029955" y="4601582"/>
            <a:ext cx="8866127" cy="870115"/>
            <a:chOff x="2361035" y="3677485"/>
            <a:chExt cx="8866127" cy="870115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61035" y="3677485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=""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683492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(18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479328" y="3677485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Вывод продукта на рынок 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Увеличение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продаж продукта.</a:t>
              </a: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Производство: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контрактное. 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5" y="3791214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100 тыс.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10987" y="564197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68507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+mj-lt"/>
                </a:rPr>
                <a:t>8,1 млн 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17" name="Google Shape;177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26550" y="705039"/>
            <a:ext cx="2384951" cy="24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78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73575" y="705039"/>
            <a:ext cx="1861369" cy="2481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9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009141" y="705039"/>
            <a:ext cx="2149350" cy="2481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10474"/>
              </p:ext>
            </p:extLst>
          </p:nvPr>
        </p:nvGraphicFramePr>
        <p:xfrm>
          <a:off x="838199" y="3043015"/>
          <a:ext cx="10848196" cy="34732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19410"/>
                <a:gridCol w="3579385"/>
                <a:gridCol w="3349401"/>
              </a:tblGrid>
              <a:tr h="911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0B5394"/>
                          </a:solidFill>
                        </a:rPr>
                        <a:t>Разработчик</a:t>
                      </a:r>
                      <a:r>
                        <a:rPr lang="ru-RU" sz="1600" b="1" dirty="0">
                          <a:solidFill>
                            <a:srgbClr val="0B5394"/>
                          </a:solidFill>
                        </a:rPr>
                        <a:t> </a:t>
                      </a:r>
                      <a:endParaRPr sz="1600" b="1" dirty="0">
                        <a:solidFill>
                          <a:srgbClr val="0B5394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</a:rPr>
                        <a:t>Управление разработкой </a:t>
                      </a:r>
                      <a:endParaRPr sz="1500" b="1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Дизайнер</a:t>
                      </a:r>
                      <a:endParaRPr sz="1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500" b="1" dirty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Оформление</a:t>
                      </a:r>
                      <a:endParaRPr sz="15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solidFill>
                            <a:srgbClr val="0B539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Администратор</a:t>
                      </a:r>
                      <a:r>
                        <a:rPr lang="ru-RU" sz="1500" b="1">
                          <a:solidFill>
                            <a:srgbClr val="0B539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500" b="1">
                        <a:solidFill>
                          <a:srgbClr val="0B539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Продвижение проекта</a:t>
                      </a:r>
                      <a:endParaRPr sz="13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00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/>
                        <a:t>Анастасия Козырева</a:t>
                      </a:r>
                      <a:endParaRPr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/>
                        <a:t>Ивановна</a:t>
                      </a:r>
                      <a:endParaRPr b="1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Шайдуллова Амина Ирековна</a:t>
                      </a:r>
                      <a:endParaRPr sz="12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Куприянов Николай </a:t>
                      </a:r>
                      <a:endParaRPr b="1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b="1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Николаевич</a:t>
                      </a:r>
                      <a:endParaRPr b="1">
                        <a:solidFill>
                          <a:srgbClr val="3F3F3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222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4-го курса </a:t>
                      </a:r>
                      <a:r>
                        <a:rPr lang="ru-RU" sz="1200" b="1" i="1" dirty="0">
                          <a:solidFill>
                            <a:srgbClr val="99999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медицинского факультета УЛГУ</a:t>
                      </a:r>
                      <a:endParaRPr sz="1400" u="none" strike="noStrike" cap="none" dirty="0">
                        <a:solidFill>
                          <a:srgbClr val="999999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Студентка 1 курса медицинского факультета УЛГУ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solidFill>
                            <a:srgbClr val="97979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2 курса медицинского факультета УЛГУ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38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Структурирование проекта</a:t>
                      </a:r>
                      <a:endParaRPr sz="12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Креативный директор</a:t>
                      </a:r>
                      <a:endParaRPr sz="12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Создание дизайна проекта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плана проекта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Сбор информации 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Контролирует выполнение обязанностей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B009003B-9423-BDAA-065A-55D740C0E9A8}"/>
              </a:ext>
            </a:extLst>
          </p:cNvPr>
          <p:cNvSpPr txBox="1"/>
          <p:nvPr/>
        </p:nvSpPr>
        <p:spPr>
          <a:xfrm>
            <a:off x="993679" y="1997841"/>
            <a:ext cx="10372013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dirty="0" smtClean="0"/>
              <a:t>Участие </a:t>
            </a:r>
            <a:r>
              <a:rPr lang="ru-RU" dirty="0"/>
              <a:t>в </a:t>
            </a:r>
            <a:r>
              <a:rPr lang="ru-RU" dirty="0" smtClean="0"/>
              <a:t>акселераторах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dirty="0" smtClean="0"/>
              <a:t>Расчёт рынка, изучение конкурентов </a:t>
            </a:r>
            <a:endParaRPr lang="ru-RU" dirty="0" smtClean="0"/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dirty="0" smtClean="0"/>
              <a:t>Запрос на команду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dirty="0" smtClean="0"/>
              <a:t>Запрос на инвестиции</a:t>
            </a:r>
          </a:p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E7FAE0A-E9CD-1433-6EB3-77BD3200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439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 lvl="0">
              <a:lnSpc>
                <a:spcPct val="150000"/>
              </a:lnSpc>
              <a:buClr>
                <a:srgbClr val="8F00FF"/>
              </a:buClr>
              <a:buSzPts val="2300"/>
            </a:pPr>
            <a:r>
              <a:rPr lang="ru-RU" sz="2300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ЛИДЕРА ПРОЕКТА</a:t>
            </a:r>
            <a:endParaRPr lang="ru-RU" dirty="0"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300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8 927 821 29 22</a:t>
            </a:r>
            <a:endParaRPr lang="ru-RU" sz="1400" dirty="0"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Clr>
                <a:srgbClr val="1B1B1B"/>
              </a:buClr>
              <a:buSzPts val="2300"/>
            </a:pPr>
            <a:r>
              <a:rPr lang="ru-RU" sz="2300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2300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k.an_iv022@mail.ru</a:t>
            </a:r>
            <a:endParaRPr lang="ru-RU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="" xmlns:a16="http://schemas.microsoft.com/office/drawing/2014/main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="" xmlns:a16="http://schemas.microsoft.com/office/drawing/2014/main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="" xmlns:a16="http://schemas.microsoft.com/office/drawing/2014/main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11</a:t>
              </a:fld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18582</TotalTime>
  <Words>788</Words>
  <Application>Microsoft Office PowerPoint</Application>
  <PresentationFormat>Произвольный</PresentationFormat>
  <Paragraphs>157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Анастасия</cp:lastModifiedBy>
  <cp:revision>147</cp:revision>
  <dcterms:modified xsi:type="dcterms:W3CDTF">2023-12-11T16:22:54Z</dcterms:modified>
</cp:coreProperties>
</file>