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10287000" cx="18288000"/>
  <p:notesSz cx="6858000" cy="9144000"/>
  <p:embeddedFontLst>
    <p:embeddedFont>
      <p:font typeface="Noto Sans Light"/>
      <p:regular r:id="rId21"/>
      <p:bold r:id="rId22"/>
      <p:italic r:id="rId23"/>
      <p:boldItalic r:id="rId24"/>
    </p:embeddedFont>
    <p:embeddedFont>
      <p:font typeface="Open Sans Light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9" roundtripDataSignature="AMtx7mhieahM6tDFKgE0/SaVUikDFi8a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NotoSansLight-bold.fntdata"/><Relationship Id="rId21" Type="http://schemas.openxmlformats.org/officeDocument/2006/relationships/font" Target="fonts/NotoSansLight-regular.fntdata"/><Relationship Id="rId24" Type="http://schemas.openxmlformats.org/officeDocument/2006/relationships/font" Target="fonts/NotoSansLight-boldItalic.fntdata"/><Relationship Id="rId23" Type="http://schemas.openxmlformats.org/officeDocument/2006/relationships/font" Target="fonts/NotoSans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OpenSansLight-bold.fntdata"/><Relationship Id="rId25" Type="http://schemas.openxmlformats.org/officeDocument/2006/relationships/font" Target="fonts/OpenSansLight-regular.fntdata"/><Relationship Id="rId28" Type="http://schemas.openxmlformats.org/officeDocument/2006/relationships/font" Target="fonts/OpenSansLight-boldItalic.fntdata"/><Relationship Id="rId27" Type="http://schemas.openxmlformats.org/officeDocument/2006/relationships/font" Target="fonts/OpenSansLight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Win10_Game_OS\Desktop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Лист1!$A$1:$A$20</c:f>
              <c:strCache>
                <c:ptCount val="20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  <c:pt idx="12">
                  <c:v>январь</c:v>
                </c:pt>
                <c:pt idx="13">
                  <c:v>февраль</c:v>
                </c:pt>
                <c:pt idx="14">
                  <c:v>март</c:v>
                </c:pt>
                <c:pt idx="15">
                  <c:v>апрель</c:v>
                </c:pt>
                <c:pt idx="16">
                  <c:v>май</c:v>
                </c:pt>
                <c:pt idx="17">
                  <c:v>июнь</c:v>
                </c:pt>
                <c:pt idx="18">
                  <c:v>июль</c:v>
                </c:pt>
                <c:pt idx="19">
                  <c:v>август</c:v>
                </c:pt>
              </c:strCache>
            </c:strRef>
          </c:cat>
          <c:val>
            <c:numRef>
              <c:f>Лист1!$B$1:$B$20</c:f>
              <c:numCache>
                <c:formatCode>General</c:formatCode>
                <c:ptCount val="20"/>
                <c:pt idx="0">
                  <c:v>-2.0049999999999999</c:v>
                </c:pt>
                <c:pt idx="1">
                  <c:v>-2.2407361039999998</c:v>
                </c:pt>
                <c:pt idx="2">
                  <c:v>-2.4722840649999998</c:v>
                </c:pt>
                <c:pt idx="3">
                  <c:v>-2.6873757619999998</c:v>
                </c:pt>
                <c:pt idx="4">
                  <c:v>-2.9333423609999998</c:v>
                </c:pt>
                <c:pt idx="5">
                  <c:v>-2.9467053259999996</c:v>
                </c:pt>
                <c:pt idx="6">
                  <c:v>-2.7763523909999996</c:v>
                </c:pt>
                <c:pt idx="7">
                  <c:v>-2.4954062969999997</c:v>
                </c:pt>
                <c:pt idx="8">
                  <c:v>-2.1284006239999997</c:v>
                </c:pt>
                <c:pt idx="9">
                  <c:v>-1.7362097590000001</c:v>
                </c:pt>
                <c:pt idx="10">
                  <c:v>-1.3509866479999999</c:v>
                </c:pt>
                <c:pt idx="11">
                  <c:v>-0.97260750120000006</c:v>
                </c:pt>
                <c:pt idx="12">
                  <c:v>-0.60095072699999996</c:v>
                </c:pt>
                <c:pt idx="13">
                  <c:v>-0.2358968941</c:v>
                </c:pt>
                <c:pt idx="14">
                  <c:v>0.12267130689999999</c:v>
                </c:pt>
                <c:pt idx="15">
                  <c:v>0.47486910119999998</c:v>
                </c:pt>
                <c:pt idx="16">
                  <c:v>0.82080966700000002</c:v>
                </c:pt>
                <c:pt idx="17">
                  <c:v>1.160604172</c:v>
                </c:pt>
                <c:pt idx="18">
                  <c:v>1.4943618079999998</c:v>
                </c:pt>
                <c:pt idx="19">
                  <c:v>1.8221898269999999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2-4547-A85E-0D8E1EC4E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8186623"/>
        <c:axId val="593800319"/>
      </c:barChart>
      <c:catAx>
        <c:axId val="58818662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u-RU" sz="1050" b="1">
                    <a:latin typeface="Arial" panose="020B0604020202020204" pitchFamily="34" charset="0"/>
                    <a:cs typeface="Arial" panose="020B0604020202020204" pitchFamily="34" charset="0"/>
                  </a:rPr>
                  <a:t>Месяц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3800319"/>
        <c:crosses val="autoZero"/>
        <c:auto val="1"/>
        <c:lblAlgn val="ctr"/>
        <c:lblOffset val="100"/>
        <c:noMultiLvlLbl val="0"/>
      </c:catAx>
      <c:valAx>
        <c:axId val="593800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u-RU" sz="1050" b="1">
                    <a:latin typeface="Arial" panose="020B0604020202020204" pitchFamily="34" charset="0"/>
                    <a:cs typeface="Arial" panose="020B0604020202020204" pitchFamily="34" charset="0"/>
                  </a:rPr>
                  <a:t>Чистый дисконтированный доход,</a:t>
                </a:r>
                <a:br>
                  <a:rPr lang="ru-RU" sz="1050" b="1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ru-RU" sz="1050" b="1">
                    <a:latin typeface="Arial" panose="020B0604020202020204" pitchFamily="34" charset="0"/>
                    <a:cs typeface="Arial" panose="020B0604020202020204" pitchFamily="34" charset="0"/>
                  </a:rPr>
                  <a:t> млн. руб.</a:t>
                </a:r>
              </a:p>
            </c:rich>
          </c:tx>
          <c:layout>
            <c:manualLayout>
              <c:xMode val="edge"/>
              <c:yMode val="edge"/>
              <c:x val="2.3182297154899896E-2"/>
              <c:y val="8.42992623814541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81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19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ab74c4bbd4_0_29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g1ab74c4bbd4_0_29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18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7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8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10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4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14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7" name="Google Shape;327;p14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aecc7cda1e_1_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0" name="Google Shape;350;g1aecc7cda1e_1_0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8" name="Google Shape;388;p12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0" name="Google Shape;400;p24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1ab74c4bbd4_0_6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g1ab74c4bbd4_0_6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4" name="Google Shape;44;p3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5" name="Google Shape;45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3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2" name="Google Shape;52;p3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3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4" name="Google Shape;54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3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6" name="Google Shape;66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3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3" name="Google Shape;73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3.jpg"/><Relationship Id="rId6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Графика, графический дизайн, снимок экрана, логотип&#10;&#10;Автоматически созданное описание" id="93" name="Google Shape;93;p1"/>
          <p:cNvPicPr preferRelativeResize="0"/>
          <p:nvPr/>
        </p:nvPicPr>
        <p:blipFill rotWithShape="1">
          <a:blip r:embed="rId3">
            <a:alphaModFix/>
          </a:blip>
          <a:srcRect b="0" l="13859" r="25811" t="9091"/>
          <a:stretch/>
        </p:blipFill>
        <p:spPr>
          <a:xfrm>
            <a:off x="5285232" y="10"/>
            <a:ext cx="13002768" cy="1028699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/>
          <p:nvPr/>
        </p:nvSpPr>
        <p:spPr>
          <a:xfrm>
            <a:off x="0" y="0"/>
            <a:ext cx="14634901" cy="10287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8823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16971" y="1683544"/>
            <a:ext cx="6035040" cy="48062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ПРИЛОЖЕНИЕ ​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ОБУЧЕНИЯ И ТЕСТИРОВАНИЯ СОТРУДНИКОВ МАЛЫХ ПРОИЗВОДСТВЕННЫХ ПРЕДПРИЯТИЙ НА БАЗЕ МЕССЕНДЖЕРА TELEGRAM</a:t>
            </a:r>
            <a:endParaRPr/>
          </a:p>
        </p:txBody>
      </p:sp>
      <p:sp>
        <p:nvSpPr>
          <p:cNvPr id="96" name="Google Shape;96;p1"/>
          <p:cNvSpPr/>
          <p:nvPr/>
        </p:nvSpPr>
        <p:spPr>
          <a:xfrm rot="5400000">
            <a:off x="1139882" y="520187"/>
            <a:ext cx="219456" cy="1056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721543" y="6820380"/>
            <a:ext cx="5966460" cy="27432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9844475"/>
            <a:ext cx="18288000" cy="442525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3"/>
          <p:cNvGrpSpPr/>
          <p:nvPr/>
        </p:nvGrpSpPr>
        <p:grpSpPr>
          <a:xfrm>
            <a:off x="1381238" y="2935409"/>
            <a:ext cx="5536706" cy="1902367"/>
            <a:chOff x="16351" y="0"/>
            <a:chExt cx="6571228" cy="2257821"/>
          </a:xfrm>
        </p:grpSpPr>
        <p:sp>
          <p:nvSpPr>
            <p:cNvPr id="104" name="Google Shape;104;p3"/>
            <p:cNvSpPr/>
            <p:nvPr/>
          </p:nvSpPr>
          <p:spPr>
            <a:xfrm>
              <a:off x="16351" y="0"/>
              <a:ext cx="5237728" cy="2257821"/>
            </a:xfrm>
            <a:custGeom>
              <a:rect b="b" l="l" r="r" t="t"/>
              <a:pathLst>
                <a:path extrusionOk="0" h="2257821" w="5237728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5350351" y="0"/>
              <a:ext cx="1237228" cy="2257821"/>
            </a:xfrm>
            <a:custGeom>
              <a:rect b="b" l="l" r="r" t="t"/>
              <a:pathLst>
                <a:path extrusionOk="0" h="2257821" w="1237228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4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5" y="1411122"/>
                    <a:pt x="14191" y="1405168"/>
                    <a:pt x="7655" y="1395265"/>
                  </a:cubicBezTo>
                  <a:cubicBezTo>
                    <a:pt x="1120" y="1385363"/>
                    <a:pt x="0" y="1372839"/>
                    <a:pt x="4674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5" y="564437"/>
                    <a:pt x="527491" y="564444"/>
                  </a:cubicBezTo>
                  <a:lnTo>
                    <a:pt x="709807" y="564444"/>
                  </a:lnTo>
                  <a:cubicBezTo>
                    <a:pt x="825203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7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299" y="2257786"/>
                    <a:pt x="751423" y="2207921"/>
                    <a:pt x="740075" y="2139879"/>
                  </a:cubicBezTo>
                  <a:lnTo>
                    <a:pt x="625704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4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</a:path>
              </a:pathLst>
            </a:custGeom>
            <a:solidFill>
              <a:srgbClr val="2D3C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7645" y="5276946"/>
            <a:ext cx="5495830" cy="3860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1695677" y="5449225"/>
            <a:ext cx="5367732" cy="3515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каждый второй вопрос сотрудник может ответить самостоятельно, если полностью ознакомится с обучающими материалами компании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494056" y="114613"/>
            <a:ext cx="1465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10168775" y="5081182"/>
            <a:ext cx="7165500" cy="487104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1" i="0" lang="en-US" sz="27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Сотрудники на предприятиях травмируются из-за того что забыли технику безопасности</a:t>
            </a:r>
            <a:br>
              <a:rPr b="1" i="0" lang="en-US" sz="27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7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Руководящий состав лично занимается обучением и проведением тестирования</a:t>
            </a:r>
            <a:endParaRPr/>
          </a:p>
          <a:p>
            <a:pPr indent="0" lvl="0" marL="0" marR="0" rtl="0" algn="ctr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1" i="0" lang="en-US" sz="27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Рабочие срывают сроки по заказам из-за долгого тестирования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300" y="262214"/>
            <a:ext cx="4642450" cy="464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19"/>
          <p:cNvGrpSpPr/>
          <p:nvPr/>
        </p:nvGrpSpPr>
        <p:grpSpPr>
          <a:xfrm>
            <a:off x="841810" y="3026085"/>
            <a:ext cx="16044024" cy="6543391"/>
            <a:chOff x="900938" y="2575470"/>
            <a:chExt cx="16044024" cy="6543391"/>
          </a:xfrm>
        </p:grpSpPr>
        <p:grpSp>
          <p:nvGrpSpPr>
            <p:cNvPr id="116" name="Google Shape;116;p19"/>
            <p:cNvGrpSpPr/>
            <p:nvPr/>
          </p:nvGrpSpPr>
          <p:grpSpPr>
            <a:xfrm>
              <a:off x="8676546" y="3224610"/>
              <a:ext cx="8268416" cy="5894251"/>
              <a:chOff x="1790049" y="-133424"/>
              <a:chExt cx="11024555" cy="7858999"/>
            </a:xfrm>
          </p:grpSpPr>
          <p:sp>
            <p:nvSpPr>
              <p:cNvPr id="117" name="Google Shape;117;p19"/>
              <p:cNvSpPr txBox="1"/>
              <p:nvPr/>
            </p:nvSpPr>
            <p:spPr>
              <a:xfrm>
                <a:off x="1790049" y="2390775"/>
                <a:ext cx="3414000" cy="26855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b="0" i="0" lang="en-US" sz="233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Проведение нерегулярного тестирования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b="0" i="0" lang="en-US" sz="233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30%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9"/>
              <p:cNvSpPr txBox="1"/>
              <p:nvPr/>
            </p:nvSpPr>
            <p:spPr>
              <a:xfrm>
                <a:off x="8830604" y="2804061"/>
                <a:ext cx="3984000" cy="13427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b="0" i="0" lang="en-US" sz="233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Никак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b="0" i="0" lang="en-US" sz="233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40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19"/>
              <p:cNvSpPr txBox="1"/>
              <p:nvPr/>
            </p:nvSpPr>
            <p:spPr>
              <a:xfrm>
                <a:off x="6923070" y="5847710"/>
                <a:ext cx="1775700" cy="18778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HR полностью отвечает на все вопросы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b="0" i="0" lang="en-US" sz="233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5%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19"/>
              <p:cNvSpPr txBox="1"/>
              <p:nvPr/>
            </p:nvSpPr>
            <p:spPr>
              <a:xfrm>
                <a:off x="6407326" y="-133424"/>
                <a:ext cx="5777314" cy="20141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b="0" i="0" lang="en-US" sz="233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Реализация собственной базы вопросов и ответов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b="0" i="0" lang="en-US" sz="233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5%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1" name="Google Shape;121;p19"/>
              <p:cNvGrpSpPr/>
              <p:nvPr/>
            </p:nvGrpSpPr>
            <p:grpSpPr>
              <a:xfrm>
                <a:off x="5407122" y="1334647"/>
                <a:ext cx="4421961" cy="4275123"/>
                <a:chOff x="-76931" y="0"/>
                <a:chExt cx="2643825" cy="2556033"/>
              </a:xfrm>
            </p:grpSpPr>
            <p:sp>
              <p:nvSpPr>
                <p:cNvPr id="122" name="Google Shape;122;p19"/>
                <p:cNvSpPr/>
                <p:nvPr/>
              </p:nvSpPr>
              <p:spPr>
                <a:xfrm>
                  <a:off x="1270000" y="0"/>
                  <a:ext cx="243341" cy="646766"/>
                </a:xfrm>
                <a:custGeom>
                  <a:rect b="b" l="l" r="r" t="t"/>
                  <a:pathLst>
                    <a:path extrusionOk="0" h="646766" w="243341">
                      <a:moveTo>
                        <a:pt x="0" y="0"/>
                      </a:moveTo>
                      <a:cubicBezTo>
                        <a:pt x="81682" y="0"/>
                        <a:pt x="163173" y="7880"/>
                        <a:pt x="243341" y="23531"/>
                      </a:cubicBezTo>
                      <a:lnTo>
                        <a:pt x="121671" y="646766"/>
                      </a:lnTo>
                      <a:cubicBezTo>
                        <a:pt x="81587" y="638940"/>
                        <a:pt x="40841" y="635000"/>
                        <a:pt x="0" y="635000"/>
                      </a:cubicBezTo>
                      <a:close/>
                    </a:path>
                  </a:pathLst>
                </a:custGeom>
                <a:solidFill>
                  <a:srgbClr val="6CE5E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" name="Google Shape;123;p19"/>
                <p:cNvSpPr/>
                <p:nvPr/>
              </p:nvSpPr>
              <p:spPr>
                <a:xfrm>
                  <a:off x="1360370" y="12927"/>
                  <a:ext cx="1206524" cy="2491989"/>
                </a:xfrm>
                <a:custGeom>
                  <a:rect b="b" l="l" r="r" t="t"/>
                  <a:pathLst>
                    <a:path extrusionOk="0" h="2491989" w="1206524">
                      <a:moveTo>
                        <a:pt x="90370" y="0"/>
                      </a:moveTo>
                      <a:cubicBezTo>
                        <a:pt x="693469" y="86712"/>
                        <a:pt x="1150002" y="589521"/>
                        <a:pt x="1178263" y="1198166"/>
                      </a:cubicBezTo>
                      <a:cubicBezTo>
                        <a:pt x="1206524" y="1806811"/>
                        <a:pt x="798549" y="2349762"/>
                        <a:pt x="206081" y="2491989"/>
                      </a:cubicBezTo>
                      <a:lnTo>
                        <a:pt x="57855" y="1874531"/>
                      </a:lnTo>
                      <a:cubicBezTo>
                        <a:pt x="354090" y="1803418"/>
                        <a:pt x="558077" y="1531942"/>
                        <a:pt x="543947" y="1227620"/>
                      </a:cubicBezTo>
                      <a:cubicBezTo>
                        <a:pt x="529816" y="923297"/>
                        <a:pt x="301549" y="671893"/>
                        <a:pt x="0" y="628536"/>
                      </a:cubicBezTo>
                      <a:close/>
                    </a:path>
                  </a:pathLst>
                </a:custGeom>
                <a:solidFill>
                  <a:srgbClr val="41B8D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" name="Google Shape;124;p19"/>
                <p:cNvSpPr/>
                <p:nvPr/>
              </p:nvSpPr>
              <p:spPr>
                <a:xfrm>
                  <a:off x="1328843" y="1879278"/>
                  <a:ext cx="298957" cy="655257"/>
                </a:xfrm>
                <a:custGeom>
                  <a:rect b="b" l="l" r="r" t="t"/>
                  <a:pathLst>
                    <a:path extrusionOk="0" h="655257" w="298957">
                      <a:moveTo>
                        <a:pt x="298957" y="609278"/>
                      </a:moveTo>
                      <a:cubicBezTo>
                        <a:pt x="220584" y="632290"/>
                        <a:pt x="140174" y="647688"/>
                        <a:pt x="58844" y="655257"/>
                      </a:cubicBezTo>
                      <a:lnTo>
                        <a:pt x="0" y="22990"/>
                      </a:lnTo>
                      <a:cubicBezTo>
                        <a:pt x="40665" y="19205"/>
                        <a:pt x="80871" y="11506"/>
                        <a:pt x="120057" y="0"/>
                      </a:cubicBezTo>
                      <a:close/>
                    </a:path>
                  </a:pathLst>
                </a:custGeom>
                <a:solidFill>
                  <a:srgbClr val="2D8BB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" name="Google Shape;125;p19"/>
                <p:cNvSpPr/>
                <p:nvPr/>
              </p:nvSpPr>
              <p:spPr>
                <a:xfrm>
                  <a:off x="851744" y="1869575"/>
                  <a:ext cx="598995" cy="686458"/>
                </a:xfrm>
                <a:custGeom>
                  <a:rect b="b" l="l" r="r" t="t"/>
                  <a:pathLst>
                    <a:path extrusionOk="0" h="686458" w="598995">
                      <a:moveTo>
                        <a:pt x="598996" y="657498"/>
                      </a:moveTo>
                      <a:cubicBezTo>
                        <a:pt x="397574" y="686458"/>
                        <a:pt x="192142" y="666593"/>
                        <a:pt x="0" y="599576"/>
                      </a:cubicBezTo>
                      <a:lnTo>
                        <a:pt x="209128" y="0"/>
                      </a:lnTo>
                      <a:cubicBezTo>
                        <a:pt x="305199" y="33509"/>
                        <a:pt x="407915" y="43442"/>
                        <a:pt x="508626" y="28962"/>
                      </a:cubicBezTo>
                      <a:close/>
                    </a:path>
                  </a:pathLst>
                </a:custGeom>
                <a:solidFill>
                  <a:srgbClr val="2F5F9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" name="Google Shape;126;p19"/>
                <p:cNvSpPr/>
                <p:nvPr/>
              </p:nvSpPr>
              <p:spPr>
                <a:xfrm>
                  <a:off x="-76931" y="0"/>
                  <a:ext cx="1346867" cy="2488556"/>
                </a:xfrm>
                <a:custGeom>
                  <a:rect b="b" l="l" r="r" t="t"/>
                  <a:pathLst>
                    <a:path extrusionOk="0" h="2488556" w="1346867">
                      <a:moveTo>
                        <a:pt x="989131" y="2488556"/>
                      </a:moveTo>
                      <a:cubicBezTo>
                        <a:pt x="383157" y="2310626"/>
                        <a:pt x="0" y="1714456"/>
                        <a:pt x="89849" y="1089323"/>
                      </a:cubicBezTo>
                      <a:cubicBezTo>
                        <a:pt x="179697" y="464190"/>
                        <a:pt x="715247" y="63"/>
                        <a:pt x="1346804" y="0"/>
                      </a:cubicBezTo>
                      <a:lnTo>
                        <a:pt x="1346868" y="635000"/>
                      </a:lnTo>
                      <a:cubicBezTo>
                        <a:pt x="1031089" y="635031"/>
                        <a:pt x="763314" y="867095"/>
                        <a:pt x="718390" y="1179662"/>
                      </a:cubicBezTo>
                      <a:cubicBezTo>
                        <a:pt x="673465" y="1492228"/>
                        <a:pt x="865044" y="1790313"/>
                        <a:pt x="1168031" y="1879278"/>
                      </a:cubicBezTo>
                      <a:close/>
                    </a:path>
                  </a:pathLst>
                </a:custGeom>
                <a:solidFill>
                  <a:srgbClr val="31356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" name="Google Shape;127;p19"/>
                <p:cNvSpPr/>
                <p:nvPr/>
              </p:nvSpPr>
              <p:spPr>
                <a:xfrm>
                  <a:off x="1270000" y="0"/>
                  <a:ext cx="127" cy="635000"/>
                </a:xfrm>
                <a:custGeom>
                  <a:rect b="b" l="l" r="r" t="t"/>
                  <a:pathLst>
                    <a:path extrusionOk="0" h="635000" w="127">
                      <a:moveTo>
                        <a:pt x="0" y="0"/>
                      </a:moveTo>
                      <a:cubicBezTo>
                        <a:pt x="42" y="0"/>
                        <a:pt x="85" y="0"/>
                        <a:pt x="127" y="0"/>
                      </a:cubicBezTo>
                      <a:lnTo>
                        <a:pt x="63" y="635000"/>
                      </a:lnTo>
                      <a:cubicBezTo>
                        <a:pt x="42" y="635000"/>
                        <a:pt x="21" y="635000"/>
                        <a:pt x="0" y="635000"/>
                      </a:cubicBezTo>
                      <a:close/>
                    </a:path>
                  </a:pathLst>
                </a:custGeom>
                <a:solidFill>
                  <a:srgbClr val="704E8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28" name="Google Shape;128;p19"/>
            <p:cNvGrpSpPr/>
            <p:nvPr/>
          </p:nvGrpSpPr>
          <p:grpSpPr>
            <a:xfrm>
              <a:off x="900938" y="3847804"/>
              <a:ext cx="6629511" cy="4716935"/>
              <a:chOff x="-154397" y="281616"/>
              <a:chExt cx="8839348" cy="6289245"/>
            </a:xfrm>
          </p:grpSpPr>
          <p:sp>
            <p:nvSpPr>
              <p:cNvPr id="129" name="Google Shape;129;p19"/>
              <p:cNvSpPr txBox="1"/>
              <p:nvPr/>
            </p:nvSpPr>
            <p:spPr>
              <a:xfrm>
                <a:off x="-154397" y="4459515"/>
                <a:ext cx="2764891" cy="21113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50"/>
                  <a:buFont typeface="Arial"/>
                  <a:buNone/>
                </a:pPr>
                <a:r>
                  <a:rPr b="0" i="0" lang="en-US" sz="245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Испытывают проблемы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50"/>
                  <a:buFont typeface="Arial"/>
                  <a:buNone/>
                </a:pPr>
                <a:r>
                  <a:rPr b="0" i="0" lang="en-US" sz="245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80%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19"/>
              <p:cNvSpPr txBox="1"/>
              <p:nvPr/>
            </p:nvSpPr>
            <p:spPr>
              <a:xfrm>
                <a:off x="5686151" y="281616"/>
                <a:ext cx="2998800" cy="21113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50"/>
                  <a:buFont typeface="Arial"/>
                  <a:buNone/>
                </a:pPr>
                <a:r>
                  <a:rPr b="0" i="0" lang="en-US" sz="245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не испытывали</a:t>
                </a:r>
                <a:endParaRPr b="0" i="0" sz="245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50"/>
                  <a:buFont typeface="Arial"/>
                  <a:buNone/>
                </a:pPr>
                <a:r>
                  <a:rPr b="0" i="0" lang="en-US" sz="245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проблем</a:t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50"/>
                  <a:buFont typeface="Arial"/>
                  <a:buNone/>
                </a:pPr>
                <a:r>
                  <a:rPr b="0" i="0" lang="en-US" sz="245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20%</a:t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1" name="Google Shape;131;p19"/>
              <p:cNvGrpSpPr/>
              <p:nvPr/>
            </p:nvGrpSpPr>
            <p:grpSpPr>
              <a:xfrm>
                <a:off x="1804273" y="811297"/>
                <a:ext cx="4878384" cy="4639663"/>
                <a:chOff x="-107849" y="0"/>
                <a:chExt cx="2755707" cy="2620858"/>
              </a:xfrm>
            </p:grpSpPr>
            <p:sp>
              <p:nvSpPr>
                <p:cNvPr id="132" name="Google Shape;132;p19"/>
                <p:cNvSpPr/>
                <p:nvPr/>
              </p:nvSpPr>
              <p:spPr>
                <a:xfrm>
                  <a:off x="1270000" y="0"/>
                  <a:ext cx="1225947" cy="1270000"/>
                </a:xfrm>
                <a:custGeom>
                  <a:rect b="b" l="l" r="r" t="t"/>
                  <a:pathLst>
                    <a:path extrusionOk="0" h="1270000" w="1225947">
                      <a:moveTo>
                        <a:pt x="0" y="0"/>
                      </a:moveTo>
                      <a:cubicBezTo>
                        <a:pt x="573695" y="0"/>
                        <a:pt x="1076156" y="384611"/>
                        <a:pt x="1225947" y="938406"/>
                      </a:cubicBezTo>
                      <a:lnTo>
                        <a:pt x="0" y="1270000"/>
                      </a:lnTo>
                      <a:close/>
                    </a:path>
                  </a:pathLst>
                </a:custGeom>
                <a:solidFill>
                  <a:srgbClr val="6CE5E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" name="Google Shape;133;p19"/>
                <p:cNvSpPr/>
                <p:nvPr/>
              </p:nvSpPr>
              <p:spPr>
                <a:xfrm>
                  <a:off x="-107849" y="0"/>
                  <a:ext cx="2755707" cy="2620858"/>
                </a:xfrm>
                <a:custGeom>
                  <a:rect b="b" l="l" r="r" t="t"/>
                  <a:pathLst>
                    <a:path extrusionOk="0" h="2620858" w="2755707">
                      <a:moveTo>
                        <a:pt x="2585691" y="877548"/>
                      </a:moveTo>
                      <a:cubicBezTo>
                        <a:pt x="2755708" y="1400806"/>
                        <a:pt x="2569463" y="1974031"/>
                        <a:pt x="2124362" y="2297433"/>
                      </a:cubicBezTo>
                      <a:cubicBezTo>
                        <a:pt x="1679261" y="2620835"/>
                        <a:pt x="1076539" y="2620858"/>
                        <a:pt x="631413" y="2297489"/>
                      </a:cubicBezTo>
                      <a:cubicBezTo>
                        <a:pt x="186287" y="1974120"/>
                        <a:pt x="0" y="1400909"/>
                        <a:pt x="169978" y="877639"/>
                      </a:cubicBezTo>
                      <a:cubicBezTo>
                        <a:pt x="339955" y="354369"/>
                        <a:pt x="827536" y="55"/>
                        <a:pt x="1377722" y="0"/>
                      </a:cubicBezTo>
                      <a:lnTo>
                        <a:pt x="1377849" y="1270000"/>
                      </a:lnTo>
                      <a:close/>
                    </a:path>
                  </a:pathLst>
                </a:custGeom>
                <a:solidFill>
                  <a:srgbClr val="41B8D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" name="Google Shape;134;p19"/>
                <p:cNvSpPr/>
                <p:nvPr/>
              </p:nvSpPr>
              <p:spPr>
                <a:xfrm>
                  <a:off x="1270000" y="0"/>
                  <a:ext cx="127" cy="1270000"/>
                </a:xfrm>
                <a:custGeom>
                  <a:rect b="b" l="l" r="r" t="t"/>
                  <a:pathLst>
                    <a:path extrusionOk="0" h="1270000" w="127">
                      <a:moveTo>
                        <a:pt x="0" y="0"/>
                      </a:moveTo>
                      <a:cubicBezTo>
                        <a:pt x="42" y="0"/>
                        <a:pt x="85" y="0"/>
                        <a:pt x="127" y="0"/>
                      </a:cubicBezTo>
                      <a:lnTo>
                        <a:pt x="0" y="1270000"/>
                      </a:lnTo>
                      <a:close/>
                    </a:path>
                  </a:pathLst>
                </a:custGeom>
                <a:solidFill>
                  <a:srgbClr val="2D8BB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35" name="Google Shape;135;p19"/>
            <p:cNvSpPr txBox="1"/>
            <p:nvPr/>
          </p:nvSpPr>
          <p:spPr>
            <a:xfrm>
              <a:off x="1951921" y="2575470"/>
              <a:ext cx="5846139" cy="1171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6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b="0" i="0" lang="en-US" sz="2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Сталкивались с проблемами в обучении сотрудников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9"/>
            <p:cNvSpPr txBox="1"/>
            <p:nvPr/>
          </p:nvSpPr>
          <p:spPr>
            <a:xfrm>
              <a:off x="9843087" y="2608248"/>
              <a:ext cx="6471605" cy="5858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6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b="0" i="0" lang="en-US" sz="2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Как они справлялись с проблемами</a:t>
              </a:r>
              <a:r>
                <a:rPr b="0" i="0" lang="en-US" sz="2799" u="none" cap="none" strike="noStrike">
                  <a:solidFill>
                    <a:srgbClr val="000000"/>
                  </a:solidFill>
                  <a:latin typeface="Noto Sans Light"/>
                  <a:ea typeface="Noto Sans Light"/>
                  <a:cs typeface="Noto Sans Light"/>
                  <a:sym typeface="Noto Sans Light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" name="Google Shape;137;p19"/>
          <p:cNvSpPr txBox="1"/>
          <p:nvPr/>
        </p:nvSpPr>
        <p:spPr>
          <a:xfrm>
            <a:off x="-770987" y="-166733"/>
            <a:ext cx="13505123" cy="1576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 опрос показал: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1529608" y="1753366"/>
            <a:ext cx="15228784" cy="1171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Опрос проводился среди предпринимателей в области производств</a:t>
            </a:r>
            <a:b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количестве 20 человек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g1ab74c4bbd4_0_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4462" y="3058531"/>
            <a:ext cx="11770542" cy="41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1ab74c4bbd4_0_29"/>
          <p:cNvSpPr txBox="1"/>
          <p:nvPr/>
        </p:nvSpPr>
        <p:spPr>
          <a:xfrm>
            <a:off x="5599489" y="3745269"/>
            <a:ext cx="10688978" cy="12495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Производственные предприятия относящиеся к категории МСП, численностью от 15 человек до 300-500 человек.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1ab74c4bbd4_0_29"/>
          <p:cNvSpPr txBox="1"/>
          <p:nvPr/>
        </p:nvSpPr>
        <p:spPr>
          <a:xfrm>
            <a:off x="382129" y="-214595"/>
            <a:ext cx="11770542" cy="1982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Целевая аудитория:</a:t>
            </a:r>
            <a:endParaRPr b="0" i="0" sz="9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1ab74c4bbd4_0_29"/>
          <p:cNvSpPr/>
          <p:nvPr/>
        </p:nvSpPr>
        <p:spPr>
          <a:xfrm>
            <a:off x="0" y="9844475"/>
            <a:ext cx="18288000" cy="442525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1ab74c4bbd4_0_29"/>
          <p:cNvSpPr txBox="1"/>
          <p:nvPr/>
        </p:nvSpPr>
        <p:spPr>
          <a:xfrm>
            <a:off x="12378519" y="9103057"/>
            <a:ext cx="484459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МСП – малое предпринимательство оборот до 800 млн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среднее предпринимательство до 2 млрд рублей.</a:t>
            </a:r>
            <a:endParaRPr/>
          </a:p>
        </p:txBody>
      </p:sp>
      <p:pic>
        <p:nvPicPr>
          <p:cNvPr id="148" name="Google Shape;148;g1ab74c4bbd4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275028"/>
            <a:ext cx="7805530" cy="5011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8"/>
          <p:cNvSpPr txBox="1"/>
          <p:nvPr/>
        </p:nvSpPr>
        <p:spPr>
          <a:xfrm>
            <a:off x="389708" y="0"/>
            <a:ext cx="5764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18"/>
          <p:cNvGrpSpPr/>
          <p:nvPr/>
        </p:nvGrpSpPr>
        <p:grpSpPr>
          <a:xfrm>
            <a:off x="633548" y="7236867"/>
            <a:ext cx="16565962" cy="3131104"/>
            <a:chOff x="1572479" y="3255315"/>
            <a:chExt cx="15327199" cy="3131104"/>
          </a:xfrm>
        </p:grpSpPr>
        <p:pic>
          <p:nvPicPr>
            <p:cNvPr id="155" name="Google Shape;155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72479" y="3255315"/>
              <a:ext cx="15327199" cy="31311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18"/>
            <p:cNvSpPr txBox="1"/>
            <p:nvPr/>
          </p:nvSpPr>
          <p:spPr>
            <a:xfrm>
              <a:off x="2221090" y="3789133"/>
              <a:ext cx="14029978" cy="1464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99"/>
                <a:buFont typeface="Arial"/>
                <a:buNone/>
              </a:pPr>
              <a:r>
                <a:rPr b="0" i="0" lang="en-US" sz="33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Специализированный Telegram бот, который регулярно будет задавать 1-2 вопроса, решение которых не займет более 5 минут.</a:t>
              </a:r>
              <a:endParaRPr/>
            </a:p>
          </p:txBody>
        </p:sp>
      </p:grpSp>
      <p:grpSp>
        <p:nvGrpSpPr>
          <p:cNvPr id="157" name="Google Shape;157;p18"/>
          <p:cNvGrpSpPr/>
          <p:nvPr/>
        </p:nvGrpSpPr>
        <p:grpSpPr>
          <a:xfrm>
            <a:off x="824617" y="1811262"/>
            <a:ext cx="18651579" cy="5908392"/>
            <a:chOff x="-3501" y="7536967"/>
            <a:chExt cx="18651579" cy="5908392"/>
          </a:xfrm>
        </p:grpSpPr>
        <p:sp>
          <p:nvSpPr>
            <p:cNvPr id="158" name="Google Shape;158;p18"/>
            <p:cNvSpPr txBox="1"/>
            <p:nvPr/>
          </p:nvSpPr>
          <p:spPr>
            <a:xfrm>
              <a:off x="-3501" y="8464124"/>
              <a:ext cx="16282852" cy="49812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57200" lvl="0" marL="457200" marR="0" rtl="0" algn="l">
                <a:lnSpc>
                  <a:spcPct val="136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Noto Sans Symbols"/>
                <a:buChar char="✔"/>
              </a:pPr>
              <a:r>
                <a:rPr b="0" i="0" lang="en-US" sz="3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Единоразовое большое количество вопросов занимает много времени у персонала</a:t>
              </a:r>
              <a:endPara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457200" lvl="0" marL="457200" marR="0" rtl="0" algn="l">
                <a:lnSpc>
                  <a:spcPct val="136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Noto Sans Symbols"/>
                <a:buChar char="✔"/>
              </a:pPr>
              <a:r>
                <a:rPr b="0" i="0" lang="en-US" sz="3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Спустя 4 месяца после тестирования сотрудники правильно отвечают примерно на 15%-20% вопросов</a:t>
              </a:r>
              <a:endParaRPr/>
            </a:p>
            <a:p>
              <a:pPr indent="-457200" lvl="0" marL="457200" marR="0" rtl="0" algn="l">
                <a:lnSpc>
                  <a:spcPct val="136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Noto Sans Symbols"/>
                <a:buChar char="✔"/>
              </a:pPr>
              <a:r>
                <a:rPr b="0" i="0" lang="en-US" sz="3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Специальное приложение требует специализированный кабинет для проведения тестирования</a:t>
              </a:r>
              <a:endParaRPr/>
            </a:p>
            <a:p>
              <a:pPr indent="-241300" lvl="0" marL="457200" marR="0" rtl="0" algn="l">
                <a:lnSpc>
                  <a:spcPct val="136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Noto Sans Symbols"/>
                <a:buNone/>
              </a:pPr>
              <a:r>
                <a:t/>
              </a:r>
              <a:endPara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8"/>
            <p:cNvSpPr txBox="1"/>
            <p:nvPr/>
          </p:nvSpPr>
          <p:spPr>
            <a:xfrm>
              <a:off x="-3501" y="9297649"/>
              <a:ext cx="18105413" cy="711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41300" lvl="0" marL="457200" marR="0" rtl="0" algn="l">
                <a:lnSpc>
                  <a:spcPct val="136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Noto Sans Symbols"/>
                <a:buNone/>
              </a:pPr>
              <a:r>
                <a:t/>
              </a:r>
              <a:endPara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8"/>
            <p:cNvSpPr txBox="1"/>
            <p:nvPr/>
          </p:nvSpPr>
          <p:spPr>
            <a:xfrm>
              <a:off x="37854" y="7536967"/>
              <a:ext cx="18610224" cy="732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r>
                <a:rPr b="0" i="0" lang="en-US" sz="3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 ходе исследования были выявлены недостатки уже существующих приложений:</a:t>
              </a:r>
              <a:endPara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"/>
          <p:cNvSpPr txBox="1"/>
          <p:nvPr/>
        </p:nvSpPr>
        <p:spPr>
          <a:xfrm>
            <a:off x="494056" y="-62752"/>
            <a:ext cx="1465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Функционал приложения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0800" y="2551163"/>
            <a:ext cx="3390003" cy="675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80862" y="2539275"/>
            <a:ext cx="3390003" cy="672797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/>
          <p:nvPr/>
        </p:nvSpPr>
        <p:spPr>
          <a:xfrm>
            <a:off x="0" y="9844475"/>
            <a:ext cx="18288000" cy="442525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8569" y="2475172"/>
            <a:ext cx="8446358" cy="675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15600" y="4995147"/>
            <a:ext cx="2405066" cy="2405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9728" y="2524717"/>
            <a:ext cx="8446358" cy="675708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7"/>
          <p:cNvSpPr txBox="1"/>
          <p:nvPr/>
        </p:nvSpPr>
        <p:spPr>
          <a:xfrm>
            <a:off x="8743257" y="1454003"/>
            <a:ext cx="3276600" cy="14772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Новости о деятельности компании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12452135" y="1402793"/>
            <a:ext cx="3200400" cy="14772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Возможность задать вопрос руководству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1106743" y="1715699"/>
            <a:ext cx="3048000" cy="10464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Тестирование сотрудников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4257726" y="1701061"/>
            <a:ext cx="4191000" cy="10464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Аналитика ответов для руководства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1831914" y="7260336"/>
            <a:ext cx="1581846" cy="1398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Авторизация</a:t>
            </a:r>
            <a:endParaRPr/>
          </a:p>
        </p:txBody>
      </p:sp>
      <p:sp>
        <p:nvSpPr>
          <p:cNvPr id="177" name="Google Shape;177;p7"/>
          <p:cNvSpPr/>
          <p:nvPr/>
        </p:nvSpPr>
        <p:spPr>
          <a:xfrm>
            <a:off x="1831914" y="7552613"/>
            <a:ext cx="1581846" cy="1398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Пройти тест</a:t>
            </a:r>
            <a:endParaRPr/>
          </a:p>
        </p:txBody>
      </p:sp>
      <p:sp>
        <p:nvSpPr>
          <p:cNvPr id="178" name="Google Shape;178;p7"/>
          <p:cNvSpPr/>
          <p:nvPr/>
        </p:nvSpPr>
        <p:spPr>
          <a:xfrm>
            <a:off x="1499616" y="7844890"/>
            <a:ext cx="2231136" cy="1398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Обучающие материалы</a:t>
            </a:r>
            <a:endParaRPr/>
          </a:p>
        </p:txBody>
      </p:sp>
      <p:sp>
        <p:nvSpPr>
          <p:cNvPr id="179" name="Google Shape;179;p7"/>
          <p:cNvSpPr/>
          <p:nvPr/>
        </p:nvSpPr>
        <p:spPr>
          <a:xfrm>
            <a:off x="5093371" y="7844890"/>
            <a:ext cx="2231136" cy="1398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Выгрузить анализ</a:t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>
            <a:off x="13068495" y="7908625"/>
            <a:ext cx="2037394" cy="152283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Вопрос руководству</a:t>
            </a:r>
            <a:endParaRPr/>
          </a:p>
        </p:txBody>
      </p:sp>
      <p:sp>
        <p:nvSpPr>
          <p:cNvPr id="181" name="Google Shape;181;p7"/>
          <p:cNvSpPr/>
          <p:nvPr/>
        </p:nvSpPr>
        <p:spPr>
          <a:xfrm>
            <a:off x="9337802" y="7285762"/>
            <a:ext cx="2231136" cy="1398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Новости компании</a:t>
            </a:r>
            <a:endParaRPr/>
          </a:p>
        </p:txBody>
      </p:sp>
      <p:sp>
        <p:nvSpPr>
          <p:cNvPr id="182" name="Google Shape;182;p7"/>
          <p:cNvSpPr/>
          <p:nvPr/>
        </p:nvSpPr>
        <p:spPr>
          <a:xfrm>
            <a:off x="9389293" y="7595960"/>
            <a:ext cx="2231136" cy="1398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Предложение компании</a:t>
            </a:r>
            <a:endParaRPr/>
          </a:p>
        </p:txBody>
      </p:sp>
      <p:sp>
        <p:nvSpPr>
          <p:cNvPr id="183" name="Google Shape;183;p7"/>
          <p:cNvSpPr/>
          <p:nvPr/>
        </p:nvSpPr>
        <p:spPr>
          <a:xfrm>
            <a:off x="9340185" y="7884704"/>
            <a:ext cx="2231136" cy="1398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Пройти тестирование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413" y="8297733"/>
            <a:ext cx="7476534" cy="144786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8"/>
          <p:cNvSpPr txBox="1"/>
          <p:nvPr/>
        </p:nvSpPr>
        <p:spPr>
          <a:xfrm>
            <a:off x="736413" y="453974"/>
            <a:ext cx="8447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Размер рынка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8"/>
          <p:cNvGrpSpPr/>
          <p:nvPr/>
        </p:nvGrpSpPr>
        <p:grpSpPr>
          <a:xfrm>
            <a:off x="7549810" y="3970895"/>
            <a:ext cx="8616463" cy="1292277"/>
            <a:chOff x="449405" y="1037317"/>
            <a:chExt cx="8032500" cy="1723036"/>
          </a:xfrm>
        </p:grpSpPr>
        <p:sp>
          <p:nvSpPr>
            <p:cNvPr id="191" name="Google Shape;191;p8"/>
            <p:cNvSpPr txBox="1"/>
            <p:nvPr/>
          </p:nvSpPr>
          <p:spPr>
            <a:xfrm>
              <a:off x="449409" y="1037317"/>
              <a:ext cx="7697400" cy="17230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b="1" i="0" lang="en-US" sz="2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Общий объем рынка (TAM)</a:t>
              </a:r>
              <a:endParaRPr b="1" i="0" sz="2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t/>
              </a:r>
              <a:endParaRPr b="0" i="0" sz="2799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449405" y="1927734"/>
              <a:ext cx="8032500" cy="7753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99"/>
                <a:buFont typeface="Arial"/>
                <a:buNone/>
              </a:pPr>
              <a:r>
                <a:rPr b="0" i="0" lang="en-US" sz="2699" u="none" cap="none" strike="noStrike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30 МЛН.БИЗНЕСОВ. =&gt; 30,19 МЛРД. РУБ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193;p8"/>
          <p:cNvGrpSpPr/>
          <p:nvPr/>
        </p:nvGrpSpPr>
        <p:grpSpPr>
          <a:xfrm>
            <a:off x="7545532" y="5435510"/>
            <a:ext cx="7111372" cy="1157106"/>
            <a:chOff x="296503" y="1286844"/>
            <a:chExt cx="9481829" cy="1542809"/>
          </a:xfrm>
        </p:grpSpPr>
        <p:sp>
          <p:nvSpPr>
            <p:cNvPr id="194" name="Google Shape;194;p8"/>
            <p:cNvSpPr txBox="1"/>
            <p:nvPr/>
          </p:nvSpPr>
          <p:spPr>
            <a:xfrm>
              <a:off x="296503" y="1286844"/>
              <a:ext cx="7868700" cy="861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b="1" i="0" lang="en-US" sz="2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Доступный объем рынка (SAM)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296503" y="2054311"/>
              <a:ext cx="9481829" cy="7753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99"/>
                <a:buFont typeface="Arial"/>
                <a:buNone/>
              </a:pPr>
              <a:r>
                <a:rPr b="0" i="0" lang="en-US" sz="2699" u="none" cap="none" strike="noStrike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5,9 МЛН.БИЗНЕСОВ. =&gt; 6 МЛРД. РУБ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8"/>
          <p:cNvGrpSpPr/>
          <p:nvPr/>
        </p:nvGrpSpPr>
        <p:grpSpPr>
          <a:xfrm>
            <a:off x="7545532" y="6758345"/>
            <a:ext cx="7697537" cy="1186639"/>
            <a:chOff x="323367" y="731902"/>
            <a:chExt cx="10263383" cy="2427159"/>
          </a:xfrm>
        </p:grpSpPr>
        <p:sp>
          <p:nvSpPr>
            <p:cNvPr id="197" name="Google Shape;197;p8"/>
            <p:cNvSpPr txBox="1"/>
            <p:nvPr/>
          </p:nvSpPr>
          <p:spPr>
            <a:xfrm>
              <a:off x="323367" y="731902"/>
              <a:ext cx="10263383" cy="13216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b="1" i="0" lang="en-US" sz="2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Реально достижимый объем рынка (SOM)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323367" y="1969645"/>
              <a:ext cx="7704900" cy="11894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99"/>
                <a:buFont typeface="Arial"/>
                <a:buNone/>
              </a:pPr>
              <a:r>
                <a:rPr b="0" i="0" lang="en-US" sz="2699" u="none" cap="none" strike="noStrike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3 000 БИЗНЕСОВ. =&gt; 36 МЛН. РУБ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9" name="Google Shape;199;p8"/>
          <p:cNvSpPr txBox="1"/>
          <p:nvPr/>
        </p:nvSpPr>
        <p:spPr>
          <a:xfrm>
            <a:off x="913159" y="8346649"/>
            <a:ext cx="7123042" cy="14311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Справка: </a:t>
            </a:r>
            <a:endParaRPr b="0" i="0" sz="27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Развитие глобального рынка предприятий МСП составляет примерно 20% в год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8"/>
          <p:cNvGrpSpPr/>
          <p:nvPr/>
        </p:nvGrpSpPr>
        <p:grpSpPr>
          <a:xfrm>
            <a:off x="1458535" y="2389671"/>
            <a:ext cx="5580900" cy="5533422"/>
            <a:chOff x="240555" y="2438725"/>
            <a:chExt cx="5580900" cy="5533422"/>
          </a:xfrm>
        </p:grpSpPr>
        <p:sp>
          <p:nvSpPr>
            <p:cNvPr id="201" name="Google Shape;201;p8"/>
            <p:cNvSpPr/>
            <p:nvPr/>
          </p:nvSpPr>
          <p:spPr>
            <a:xfrm>
              <a:off x="240555" y="2443966"/>
              <a:ext cx="5580900" cy="54996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2" name="Google Shape;202;p8"/>
            <p:cNvGrpSpPr/>
            <p:nvPr/>
          </p:nvGrpSpPr>
          <p:grpSpPr>
            <a:xfrm>
              <a:off x="746652" y="3381653"/>
              <a:ext cx="4568773" cy="4590494"/>
              <a:chOff x="13652" y="0"/>
              <a:chExt cx="6091697" cy="6120658"/>
            </a:xfrm>
          </p:grpSpPr>
          <p:sp>
            <p:nvSpPr>
              <p:cNvPr id="203" name="Google Shape;203;p8"/>
              <p:cNvSpPr/>
              <p:nvPr/>
            </p:nvSpPr>
            <p:spPr>
              <a:xfrm>
                <a:off x="13652" y="0"/>
                <a:ext cx="6091697" cy="6120658"/>
              </a:xfrm>
              <a:custGeom>
                <a:rect b="b" l="l" r="r" t="t"/>
                <a:pathLst>
                  <a:path extrusionOk="0"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2468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8"/>
              <p:cNvSpPr/>
              <p:nvPr/>
            </p:nvSpPr>
            <p:spPr>
              <a:xfrm>
                <a:off x="772066" y="1525285"/>
                <a:ext cx="4574868" cy="4595373"/>
              </a:xfrm>
              <a:custGeom>
                <a:rect b="b" l="l" r="r" t="t"/>
                <a:pathLst>
                  <a:path extrusionOk="0"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4470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8"/>
              <p:cNvSpPr/>
              <p:nvPr/>
            </p:nvSpPr>
            <p:spPr>
              <a:xfrm>
                <a:off x="1617106" y="3222939"/>
                <a:ext cx="2884789" cy="2897719"/>
              </a:xfrm>
              <a:custGeom>
                <a:rect b="b" l="l" r="r" t="t"/>
                <a:pathLst>
                  <a:path extrusionOk="0"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8EC6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8"/>
              <p:cNvSpPr txBox="1"/>
              <p:nvPr/>
            </p:nvSpPr>
            <p:spPr>
              <a:xfrm>
                <a:off x="1707427" y="585183"/>
                <a:ext cx="2704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75"/>
                  <a:buFont typeface="Arial"/>
                  <a:buNone/>
                </a:pPr>
                <a:r>
                  <a:rPr b="0" i="0" lang="en-US" sz="2275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TAM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8"/>
              <p:cNvSpPr txBox="1"/>
              <p:nvPr/>
            </p:nvSpPr>
            <p:spPr>
              <a:xfrm>
                <a:off x="1757994" y="2356304"/>
                <a:ext cx="2704200" cy="51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95"/>
                  <a:buFont typeface="Arial"/>
                  <a:buNone/>
                </a:pPr>
                <a:r>
                  <a:rPr b="0" i="0" lang="en-US" sz="2495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SAM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8"/>
              <p:cNvSpPr txBox="1"/>
              <p:nvPr/>
            </p:nvSpPr>
            <p:spPr>
              <a:xfrm>
                <a:off x="2086556" y="4412044"/>
                <a:ext cx="1945800" cy="60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35"/>
                  <a:buFont typeface="Arial"/>
                  <a:buNone/>
                </a:pPr>
                <a:r>
                  <a:rPr b="0" i="0" lang="en-US" sz="293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SOM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9" name="Google Shape;209;p8"/>
            <p:cNvSpPr txBox="1"/>
            <p:nvPr/>
          </p:nvSpPr>
          <p:spPr>
            <a:xfrm>
              <a:off x="2569025" y="2438725"/>
              <a:ext cx="999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PAM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" name="Google Shape;210;p8"/>
          <p:cNvGrpSpPr/>
          <p:nvPr/>
        </p:nvGrpSpPr>
        <p:grpSpPr>
          <a:xfrm>
            <a:off x="7545532" y="2488442"/>
            <a:ext cx="6627668" cy="1830825"/>
            <a:chOff x="780083" y="787833"/>
            <a:chExt cx="8836891" cy="2441098"/>
          </a:xfrm>
        </p:grpSpPr>
        <p:sp>
          <p:nvSpPr>
            <p:cNvPr id="211" name="Google Shape;211;p8"/>
            <p:cNvSpPr txBox="1"/>
            <p:nvPr/>
          </p:nvSpPr>
          <p:spPr>
            <a:xfrm>
              <a:off x="780083" y="787833"/>
              <a:ext cx="8836891" cy="861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Потенциальный объем рынка (PAM)</a:t>
              </a:r>
              <a:endPara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8"/>
            <p:cNvSpPr txBox="1"/>
            <p:nvPr/>
          </p:nvSpPr>
          <p:spPr>
            <a:xfrm>
              <a:off x="780086" y="1678251"/>
              <a:ext cx="8032500" cy="1550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99"/>
                <a:buFont typeface="Arial"/>
                <a:buNone/>
              </a:pPr>
              <a:r>
                <a:rPr b="0" i="0" lang="en-US" sz="2699" u="none" cap="none" strike="noStrike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60  МЛН.БИЗНЕСОВ. =&gt; 62 МЛРД	. РУБ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" name="Google Shape;213;p8"/>
          <p:cNvSpPr/>
          <p:nvPr/>
        </p:nvSpPr>
        <p:spPr>
          <a:xfrm>
            <a:off x="0" y="9844475"/>
            <a:ext cx="18288000" cy="442525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9867667"/>
            <a:ext cx="18288000" cy="442525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9"/>
          <p:cNvCxnSpPr/>
          <p:nvPr/>
        </p:nvCxnSpPr>
        <p:spPr>
          <a:xfrm>
            <a:off x="421435" y="5605209"/>
            <a:ext cx="17239500" cy="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" name="Google Shape;220;p9"/>
          <p:cNvCxnSpPr/>
          <p:nvPr/>
        </p:nvCxnSpPr>
        <p:spPr>
          <a:xfrm>
            <a:off x="442153" y="6786657"/>
            <a:ext cx="17192400" cy="237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1" name="Google Shape;221;p9"/>
          <p:cNvCxnSpPr/>
          <p:nvPr/>
        </p:nvCxnSpPr>
        <p:spPr>
          <a:xfrm>
            <a:off x="461202" y="7901933"/>
            <a:ext cx="17251609" cy="27637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9"/>
          <p:cNvSpPr txBox="1"/>
          <p:nvPr/>
        </p:nvSpPr>
        <p:spPr>
          <a:xfrm>
            <a:off x="736413" y="530174"/>
            <a:ext cx="8447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1479587" y="4653817"/>
            <a:ext cx="2564700" cy="6230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0" i="0" lang="en-US" sz="26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tAssist</a:t>
            </a:r>
            <a:r>
              <a:rPr b="0" i="0" lang="en-US" sz="24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 txBox="1"/>
          <p:nvPr/>
        </p:nvSpPr>
        <p:spPr>
          <a:xfrm>
            <a:off x="1307860" y="5938677"/>
            <a:ext cx="2751306" cy="5768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«Тест Профи»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 txBox="1"/>
          <p:nvPr/>
        </p:nvSpPr>
        <p:spPr>
          <a:xfrm>
            <a:off x="1570735" y="7066556"/>
            <a:ext cx="2564608" cy="5768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«onTarget»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1360690" y="8170759"/>
            <a:ext cx="3068692" cy="5768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«OpenTest»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8055089" y="5205383"/>
            <a:ext cx="3474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99"/>
              <a:buFont typeface="Arial"/>
              <a:buNone/>
            </a:pPr>
            <a:r>
              <a:rPr b="0" i="0" lang="en-US" sz="8499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9"/>
          <p:cNvSpPr txBox="1"/>
          <p:nvPr/>
        </p:nvSpPr>
        <p:spPr>
          <a:xfrm>
            <a:off x="5403318" y="6358531"/>
            <a:ext cx="3474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99"/>
              <a:buFont typeface="Arial"/>
              <a:buNone/>
            </a:pPr>
            <a:r>
              <a:rPr b="0" i="0" lang="en-US" sz="8499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5396397" y="7317536"/>
            <a:ext cx="347424" cy="1450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99"/>
              <a:buFont typeface="Arial"/>
              <a:buNone/>
            </a:pPr>
            <a:r>
              <a:rPr b="0" i="0" lang="en-US" sz="8499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13621973" y="5199730"/>
            <a:ext cx="3474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99"/>
              <a:buFont typeface="Arial"/>
              <a:buNone/>
            </a:pPr>
            <a:r>
              <a:rPr b="0" i="0" lang="en-US" sz="8499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1" name="Google Shape;231;p9"/>
          <p:cNvCxnSpPr/>
          <p:nvPr/>
        </p:nvCxnSpPr>
        <p:spPr>
          <a:xfrm rot="10800000">
            <a:off x="449045" y="2167082"/>
            <a:ext cx="3629143" cy="2200243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2" name="Google Shape;232;p9"/>
          <p:cNvCxnSpPr/>
          <p:nvPr/>
        </p:nvCxnSpPr>
        <p:spPr>
          <a:xfrm>
            <a:off x="461202" y="4367325"/>
            <a:ext cx="17211947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3" name="Google Shape;233;p9"/>
          <p:cNvCxnSpPr/>
          <p:nvPr/>
        </p:nvCxnSpPr>
        <p:spPr>
          <a:xfrm flipH="1">
            <a:off x="4044287" y="2183881"/>
            <a:ext cx="16466" cy="6722967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4" name="Google Shape;234;p9"/>
          <p:cNvGrpSpPr/>
          <p:nvPr/>
        </p:nvGrpSpPr>
        <p:grpSpPr>
          <a:xfrm>
            <a:off x="442153" y="2154111"/>
            <a:ext cx="17230997" cy="6755760"/>
            <a:chOff x="570587" y="2640517"/>
            <a:chExt cx="17230997" cy="6755760"/>
          </a:xfrm>
        </p:grpSpPr>
        <p:cxnSp>
          <p:nvCxnSpPr>
            <p:cNvPr id="235" name="Google Shape;235;p9"/>
            <p:cNvCxnSpPr/>
            <p:nvPr/>
          </p:nvCxnSpPr>
          <p:spPr>
            <a:xfrm>
              <a:off x="570587" y="9393254"/>
              <a:ext cx="17198064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6" name="Google Shape;236;p9"/>
            <p:cNvCxnSpPr/>
            <p:nvPr/>
          </p:nvCxnSpPr>
          <p:spPr>
            <a:xfrm rot="5400000">
              <a:off x="-2803678" y="6018989"/>
              <a:ext cx="6748531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7" name="Google Shape;237;p9"/>
            <p:cNvCxnSpPr/>
            <p:nvPr/>
          </p:nvCxnSpPr>
          <p:spPr>
            <a:xfrm>
              <a:off x="589636" y="2640517"/>
              <a:ext cx="17211948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8" name="Google Shape;238;p9"/>
            <p:cNvCxnSpPr/>
            <p:nvPr/>
          </p:nvCxnSpPr>
          <p:spPr>
            <a:xfrm rot="5400000">
              <a:off x="14423704" y="6018397"/>
              <a:ext cx="6755760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39" name="Google Shape;239;p9"/>
          <p:cNvSpPr txBox="1"/>
          <p:nvPr/>
        </p:nvSpPr>
        <p:spPr>
          <a:xfrm>
            <a:off x="36385" y="3354274"/>
            <a:ext cx="3068700" cy="538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9"/>
          <p:cNvSpPr txBox="1"/>
          <p:nvPr/>
        </p:nvSpPr>
        <p:spPr>
          <a:xfrm>
            <a:off x="2252873" y="2424122"/>
            <a:ext cx="1565588" cy="538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Критерии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9"/>
          <p:cNvSpPr txBox="1"/>
          <p:nvPr/>
        </p:nvSpPr>
        <p:spPr>
          <a:xfrm>
            <a:off x="3795785" y="2707271"/>
            <a:ext cx="3578764" cy="10768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Регулярное  </a:t>
            </a:r>
            <a:b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тестирование</a:t>
            </a:r>
            <a:endParaRPr/>
          </a:p>
        </p:txBody>
      </p:sp>
      <p:sp>
        <p:nvSpPr>
          <p:cNvPr id="242" name="Google Shape;242;p9"/>
          <p:cNvSpPr txBox="1"/>
          <p:nvPr/>
        </p:nvSpPr>
        <p:spPr>
          <a:xfrm>
            <a:off x="6863389" y="2767684"/>
            <a:ext cx="2701262" cy="10768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Индивидуальный подход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9"/>
          <p:cNvSpPr txBox="1"/>
          <p:nvPr/>
        </p:nvSpPr>
        <p:spPr>
          <a:xfrm>
            <a:off x="9309475" y="2752531"/>
            <a:ext cx="3049192" cy="10768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Стандартные</a:t>
            </a:r>
            <a:b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тесты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9"/>
          <p:cNvSpPr txBox="1"/>
          <p:nvPr/>
        </p:nvSpPr>
        <p:spPr>
          <a:xfrm>
            <a:off x="12314434" y="2788333"/>
            <a:ext cx="2564700" cy="10768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Понятный интерфейс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70100" y="4855404"/>
            <a:ext cx="347425" cy="3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0308" y="4855404"/>
            <a:ext cx="347425" cy="3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64406" y="4855404"/>
            <a:ext cx="347425" cy="3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6931" y="7245932"/>
            <a:ext cx="347425" cy="3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99730" y="4855404"/>
            <a:ext cx="347425" cy="34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9"/>
          <p:cNvSpPr txBox="1"/>
          <p:nvPr/>
        </p:nvSpPr>
        <p:spPr>
          <a:xfrm>
            <a:off x="5396397" y="5168489"/>
            <a:ext cx="3474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99"/>
              <a:buFont typeface="Arial"/>
              <a:buNone/>
            </a:pPr>
            <a:r>
              <a:rPr b="0" i="0" lang="en-US" sz="8499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9"/>
          <p:cNvSpPr txBox="1"/>
          <p:nvPr/>
        </p:nvSpPr>
        <p:spPr>
          <a:xfrm>
            <a:off x="9220157" y="7247623"/>
            <a:ext cx="30000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99"/>
              <a:buFont typeface="Arial"/>
              <a:buNone/>
            </a:pPr>
            <a:r>
              <a:rPr b="0" i="0" lang="en-US" sz="8499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66384" y="6071669"/>
            <a:ext cx="347425" cy="34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9"/>
          <p:cNvSpPr txBox="1"/>
          <p:nvPr/>
        </p:nvSpPr>
        <p:spPr>
          <a:xfrm>
            <a:off x="15035430" y="2773144"/>
            <a:ext cx="2363700" cy="1615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Стоимость подписки за месяц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9"/>
          <p:cNvSpPr txBox="1"/>
          <p:nvPr/>
        </p:nvSpPr>
        <p:spPr>
          <a:xfrm>
            <a:off x="14862677" y="4790213"/>
            <a:ext cx="2723401" cy="5384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109 руб/сотрудник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9"/>
          <p:cNvSpPr txBox="1"/>
          <p:nvPr/>
        </p:nvSpPr>
        <p:spPr>
          <a:xfrm>
            <a:off x="14867544" y="6037040"/>
            <a:ext cx="2793391" cy="5384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360 руб/сотрудник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14820441" y="7111398"/>
            <a:ext cx="2887595" cy="5384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317 руб/сотрудник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9"/>
          <p:cNvSpPr txBox="1"/>
          <p:nvPr/>
        </p:nvSpPr>
        <p:spPr>
          <a:xfrm>
            <a:off x="14864709" y="8099224"/>
            <a:ext cx="2799058" cy="5384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199 руб/сотрудник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55076" y="7221041"/>
            <a:ext cx="347425" cy="34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9"/>
          <p:cNvSpPr txBox="1"/>
          <p:nvPr/>
        </p:nvSpPr>
        <p:spPr>
          <a:xfrm>
            <a:off x="13615904" y="6305290"/>
            <a:ext cx="3474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99"/>
              <a:buFont typeface="Arial"/>
              <a:buNone/>
            </a:pPr>
            <a:r>
              <a:rPr b="0" i="0" lang="en-US" sz="8499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9"/>
          <p:cNvSpPr txBox="1"/>
          <p:nvPr/>
        </p:nvSpPr>
        <p:spPr>
          <a:xfrm>
            <a:off x="12273442" y="7334448"/>
            <a:ext cx="30000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99"/>
              <a:buFont typeface="Arial"/>
              <a:buNone/>
            </a:pPr>
            <a:r>
              <a:rPr b="0" i="0" lang="en-US" sz="8499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55687" y="8236266"/>
            <a:ext cx="347425" cy="34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"/>
          <p:cNvSpPr txBox="1"/>
          <p:nvPr/>
        </p:nvSpPr>
        <p:spPr>
          <a:xfrm>
            <a:off x="468775" y="267502"/>
            <a:ext cx="8447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Road Map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0"/>
          <p:cNvSpPr txBox="1"/>
          <p:nvPr/>
        </p:nvSpPr>
        <p:spPr>
          <a:xfrm>
            <a:off x="3168368" y="2034403"/>
            <a:ext cx="1150739" cy="7323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b="0" i="0" lang="en-US" sz="33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2024г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0"/>
          <p:cNvSpPr txBox="1"/>
          <p:nvPr/>
        </p:nvSpPr>
        <p:spPr>
          <a:xfrm>
            <a:off x="9464393" y="2034403"/>
            <a:ext cx="1150739" cy="7323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b="0" i="0" lang="en-US" sz="33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2025г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0"/>
          <p:cNvSpPr txBox="1"/>
          <p:nvPr/>
        </p:nvSpPr>
        <p:spPr>
          <a:xfrm>
            <a:off x="15851646" y="2006542"/>
            <a:ext cx="1150739" cy="7323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b="0" i="0" lang="en-US" sz="33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2026г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0" name="Google Shape;270;p10"/>
          <p:cNvGrpSpPr/>
          <p:nvPr/>
        </p:nvGrpSpPr>
        <p:grpSpPr>
          <a:xfrm>
            <a:off x="680047" y="2957283"/>
            <a:ext cx="16962256" cy="383370"/>
            <a:chOff x="685675" y="3931062"/>
            <a:chExt cx="16962256" cy="383370"/>
          </a:xfrm>
        </p:grpSpPr>
        <p:sp>
          <p:nvSpPr>
            <p:cNvPr id="271" name="Google Shape;271;p10"/>
            <p:cNvSpPr txBox="1"/>
            <p:nvPr/>
          </p:nvSpPr>
          <p:spPr>
            <a:xfrm>
              <a:off x="685675" y="3932161"/>
              <a:ext cx="1221581" cy="382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FF1616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10"/>
            <p:cNvSpPr txBox="1"/>
            <p:nvPr/>
          </p:nvSpPr>
          <p:spPr>
            <a:xfrm>
              <a:off x="2260220" y="3931063"/>
              <a:ext cx="1221581" cy="382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 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0"/>
            <p:cNvSpPr txBox="1"/>
            <p:nvPr/>
          </p:nvSpPr>
          <p:spPr>
            <a:xfrm>
              <a:off x="3834226" y="3932162"/>
              <a:ext cx="1221581" cy="3822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 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10"/>
            <p:cNvSpPr txBox="1"/>
            <p:nvPr/>
          </p:nvSpPr>
          <p:spPr>
            <a:xfrm>
              <a:off x="5408232" y="3931062"/>
              <a:ext cx="1221581" cy="3822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 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0"/>
            <p:cNvSpPr txBox="1"/>
            <p:nvPr/>
          </p:nvSpPr>
          <p:spPr>
            <a:xfrm>
              <a:off x="6982201" y="3932161"/>
              <a:ext cx="1221656" cy="382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FF1616"/>
                  </a:solidFill>
                  <a:latin typeface="Arial"/>
                  <a:ea typeface="Arial"/>
                  <a:cs typeface="Arial"/>
                  <a:sym typeface="Arial"/>
                </a:rPr>
                <a:t>1 </a:t>
              </a: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0"/>
            <p:cNvSpPr txBox="1"/>
            <p:nvPr/>
          </p:nvSpPr>
          <p:spPr>
            <a:xfrm>
              <a:off x="8556245" y="3932162"/>
              <a:ext cx="1221581" cy="382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 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0"/>
            <p:cNvSpPr txBox="1"/>
            <p:nvPr/>
          </p:nvSpPr>
          <p:spPr>
            <a:xfrm>
              <a:off x="10130251" y="3932161"/>
              <a:ext cx="1221581" cy="3822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 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0"/>
            <p:cNvSpPr txBox="1"/>
            <p:nvPr/>
          </p:nvSpPr>
          <p:spPr>
            <a:xfrm>
              <a:off x="11704257" y="3931062"/>
              <a:ext cx="1221581" cy="3822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 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0"/>
            <p:cNvSpPr txBox="1"/>
            <p:nvPr/>
          </p:nvSpPr>
          <p:spPr>
            <a:xfrm>
              <a:off x="13278263" y="3931062"/>
              <a:ext cx="1221656" cy="382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FF1616"/>
                  </a:solidFill>
                  <a:latin typeface="Arial"/>
                  <a:ea typeface="Arial"/>
                  <a:cs typeface="Arial"/>
                  <a:sym typeface="Arial"/>
                </a:rPr>
                <a:t>1 </a:t>
              </a: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0"/>
            <p:cNvSpPr txBox="1"/>
            <p:nvPr/>
          </p:nvSpPr>
          <p:spPr>
            <a:xfrm>
              <a:off x="14852344" y="3931062"/>
              <a:ext cx="1221581" cy="382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 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0"/>
            <p:cNvSpPr txBox="1"/>
            <p:nvPr/>
          </p:nvSpPr>
          <p:spPr>
            <a:xfrm>
              <a:off x="16426350" y="3932162"/>
              <a:ext cx="1221581" cy="3822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 квартал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2" name="Google Shape;282;p10"/>
          <p:cNvSpPr txBox="1"/>
          <p:nvPr/>
        </p:nvSpPr>
        <p:spPr>
          <a:xfrm>
            <a:off x="10357950" y="8347850"/>
            <a:ext cx="49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0"/>
          <p:cNvSpPr/>
          <p:nvPr/>
        </p:nvSpPr>
        <p:spPr>
          <a:xfrm>
            <a:off x="0" y="9868870"/>
            <a:ext cx="18288000" cy="442525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4" name="Google Shape;284;p10"/>
          <p:cNvGrpSpPr/>
          <p:nvPr/>
        </p:nvGrpSpPr>
        <p:grpSpPr>
          <a:xfrm>
            <a:off x="686714" y="3998546"/>
            <a:ext cx="15734008" cy="4214896"/>
            <a:chOff x="657100" y="4623725"/>
            <a:chExt cx="15734008" cy="4214896"/>
          </a:xfrm>
        </p:grpSpPr>
        <p:cxnSp>
          <p:nvCxnSpPr>
            <p:cNvPr id="285" name="Google Shape;285;p10"/>
            <p:cNvCxnSpPr/>
            <p:nvPr/>
          </p:nvCxnSpPr>
          <p:spPr>
            <a:xfrm rot="5400000">
              <a:off x="-1400300" y="6748944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6" name="Google Shape;286;p10"/>
            <p:cNvCxnSpPr/>
            <p:nvPr/>
          </p:nvCxnSpPr>
          <p:spPr>
            <a:xfrm rot="5400000">
              <a:off x="93282" y="6781221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7" name="Google Shape;287;p10"/>
            <p:cNvCxnSpPr/>
            <p:nvPr/>
          </p:nvCxnSpPr>
          <p:spPr>
            <a:xfrm rot="5400000">
              <a:off x="1686338" y="6781221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8" name="Google Shape;288;p10"/>
            <p:cNvCxnSpPr/>
            <p:nvPr/>
          </p:nvCxnSpPr>
          <p:spPr>
            <a:xfrm rot="5400000">
              <a:off x="3229916" y="6748944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9" name="Google Shape;289;p10"/>
            <p:cNvCxnSpPr/>
            <p:nvPr/>
          </p:nvCxnSpPr>
          <p:spPr>
            <a:xfrm rot="5400000">
              <a:off x="4834351" y="6748944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0" name="Google Shape;290;p10"/>
            <p:cNvCxnSpPr/>
            <p:nvPr/>
          </p:nvCxnSpPr>
          <p:spPr>
            <a:xfrm rot="5400000">
              <a:off x="6379782" y="6739419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1" name="Google Shape;291;p10"/>
            <p:cNvCxnSpPr/>
            <p:nvPr/>
          </p:nvCxnSpPr>
          <p:spPr>
            <a:xfrm rot="5400000">
              <a:off x="7982363" y="6739419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2" name="Google Shape;292;p10"/>
            <p:cNvCxnSpPr/>
            <p:nvPr/>
          </p:nvCxnSpPr>
          <p:spPr>
            <a:xfrm rot="5400000">
              <a:off x="9518270" y="6739419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3" name="Google Shape;293;p10"/>
            <p:cNvCxnSpPr/>
            <p:nvPr/>
          </p:nvCxnSpPr>
          <p:spPr>
            <a:xfrm rot="5400000">
              <a:off x="11062083" y="6690650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4" name="Google Shape;294;p10"/>
            <p:cNvCxnSpPr/>
            <p:nvPr/>
          </p:nvCxnSpPr>
          <p:spPr>
            <a:xfrm rot="5400000">
              <a:off x="12645401" y="6681125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5" name="Google Shape;295;p10"/>
            <p:cNvCxnSpPr/>
            <p:nvPr/>
          </p:nvCxnSpPr>
          <p:spPr>
            <a:xfrm rot="5400000">
              <a:off x="14333708" y="6690650"/>
              <a:ext cx="41148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96" name="Google Shape;296;p10"/>
          <p:cNvGrpSpPr/>
          <p:nvPr/>
        </p:nvGrpSpPr>
        <p:grpSpPr>
          <a:xfrm>
            <a:off x="371963" y="3733124"/>
            <a:ext cx="4705360" cy="7400727"/>
            <a:chOff x="16566014" y="5387401"/>
            <a:chExt cx="5880800" cy="5248606"/>
          </a:xfrm>
        </p:grpSpPr>
        <p:grpSp>
          <p:nvGrpSpPr>
            <p:cNvPr id="297" name="Google Shape;297;p10"/>
            <p:cNvGrpSpPr/>
            <p:nvPr/>
          </p:nvGrpSpPr>
          <p:grpSpPr>
            <a:xfrm>
              <a:off x="16959114" y="5387401"/>
              <a:ext cx="5487700" cy="5248606"/>
              <a:chOff x="-517036" y="-38100"/>
              <a:chExt cx="1329836" cy="850900"/>
            </a:xfrm>
          </p:grpSpPr>
          <p:sp>
            <p:nvSpPr>
              <p:cNvPr id="298" name="Google Shape;298;p10"/>
              <p:cNvSpPr/>
              <p:nvPr/>
            </p:nvSpPr>
            <p:spPr>
              <a:xfrm>
                <a:off x="-517036" y="-3"/>
                <a:ext cx="608230" cy="132101"/>
              </a:xfrm>
              <a:custGeom>
                <a:rect b="b" l="l" r="r" t="t"/>
                <a:pathLst>
                  <a:path extrusionOk="0" h="148114" w="1224986">
                    <a:moveTo>
                      <a:pt x="74057" y="0"/>
                    </a:moveTo>
                    <a:lnTo>
                      <a:pt x="1150929" y="0"/>
                    </a:lnTo>
                    <a:cubicBezTo>
                      <a:pt x="1191830" y="0"/>
                      <a:pt x="1224986" y="33156"/>
                      <a:pt x="1224986" y="74057"/>
                    </a:cubicBezTo>
                    <a:lnTo>
                      <a:pt x="1224986" y="74057"/>
                    </a:lnTo>
                    <a:cubicBezTo>
                      <a:pt x="1224986" y="114957"/>
                      <a:pt x="1191830" y="148114"/>
                      <a:pt x="1150929" y="148114"/>
                    </a:cubicBezTo>
                    <a:lnTo>
                      <a:pt x="74057" y="148114"/>
                    </a:lnTo>
                    <a:cubicBezTo>
                      <a:pt x="33156" y="148114"/>
                      <a:pt x="0" y="114957"/>
                      <a:pt x="0" y="74057"/>
                    </a:cubicBezTo>
                    <a:lnTo>
                      <a:pt x="0" y="74057"/>
                    </a:lnTo>
                    <a:cubicBezTo>
                      <a:pt x="0" y="33156"/>
                      <a:pt x="33156" y="0"/>
                      <a:pt x="740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38100">
                <a:solidFill>
                  <a:srgbClr val="2D3CC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0" name="Google Shape;300;p10"/>
            <p:cNvSpPr txBox="1"/>
            <p:nvPr/>
          </p:nvSpPr>
          <p:spPr>
            <a:xfrm>
              <a:off x="16566014" y="5645050"/>
              <a:ext cx="3354097" cy="6722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приложения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1" name="Google Shape;301;p10"/>
          <p:cNvGrpSpPr/>
          <p:nvPr/>
        </p:nvGrpSpPr>
        <p:grpSpPr>
          <a:xfrm>
            <a:off x="626814" y="5126210"/>
            <a:ext cx="2849359" cy="3230782"/>
            <a:chOff x="1482108" y="5884350"/>
            <a:chExt cx="2980200" cy="3230782"/>
          </a:xfrm>
        </p:grpSpPr>
        <p:grpSp>
          <p:nvGrpSpPr>
            <p:cNvPr id="302" name="Google Shape;302;p10"/>
            <p:cNvGrpSpPr/>
            <p:nvPr/>
          </p:nvGrpSpPr>
          <p:grpSpPr>
            <a:xfrm>
              <a:off x="1966425" y="5884350"/>
              <a:ext cx="2021434" cy="3230782"/>
              <a:chOff x="0" y="-38100"/>
              <a:chExt cx="812800" cy="850900"/>
            </a:xfrm>
          </p:grpSpPr>
          <p:sp>
            <p:nvSpPr>
              <p:cNvPr id="303" name="Google Shape;303;p10"/>
              <p:cNvSpPr/>
              <p:nvPr/>
            </p:nvSpPr>
            <p:spPr>
              <a:xfrm>
                <a:off x="0" y="0"/>
                <a:ext cx="795938" cy="148114"/>
              </a:xfrm>
              <a:custGeom>
                <a:rect b="b" l="l" r="r" t="t"/>
                <a:pathLst>
                  <a:path extrusionOk="0" h="148114" w="795938">
                    <a:moveTo>
                      <a:pt x="74057" y="0"/>
                    </a:moveTo>
                    <a:lnTo>
                      <a:pt x="721881" y="0"/>
                    </a:lnTo>
                    <a:cubicBezTo>
                      <a:pt x="741522" y="0"/>
                      <a:pt x="760358" y="7802"/>
                      <a:pt x="774247" y="21691"/>
                    </a:cubicBezTo>
                    <a:cubicBezTo>
                      <a:pt x="788135" y="35579"/>
                      <a:pt x="795938" y="54416"/>
                      <a:pt x="795938" y="74057"/>
                    </a:cubicBezTo>
                    <a:lnTo>
                      <a:pt x="795938" y="74057"/>
                    </a:lnTo>
                    <a:cubicBezTo>
                      <a:pt x="795938" y="114957"/>
                      <a:pt x="762781" y="148114"/>
                      <a:pt x="721881" y="148114"/>
                    </a:cubicBezTo>
                    <a:lnTo>
                      <a:pt x="74057" y="148114"/>
                    </a:lnTo>
                    <a:cubicBezTo>
                      <a:pt x="33156" y="148114"/>
                      <a:pt x="0" y="114957"/>
                      <a:pt x="0" y="74057"/>
                    </a:cubicBezTo>
                    <a:lnTo>
                      <a:pt x="0" y="74057"/>
                    </a:lnTo>
                    <a:cubicBezTo>
                      <a:pt x="0" y="33156"/>
                      <a:pt x="33156" y="0"/>
                      <a:pt x="740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38100">
                <a:solidFill>
                  <a:srgbClr val="2D3CC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5" name="Google Shape;305;p10"/>
            <p:cNvSpPr txBox="1"/>
            <p:nvPr/>
          </p:nvSpPr>
          <p:spPr>
            <a:xfrm>
              <a:off x="1482108" y="6059014"/>
              <a:ext cx="2980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Тестирование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6" name="Google Shape;306;p10"/>
          <p:cNvGrpSpPr/>
          <p:nvPr/>
        </p:nvGrpSpPr>
        <p:grpSpPr>
          <a:xfrm>
            <a:off x="3214755" y="6888301"/>
            <a:ext cx="5271304" cy="6780449"/>
            <a:chOff x="3312379" y="6604631"/>
            <a:chExt cx="4390276" cy="3230782"/>
          </a:xfrm>
        </p:grpSpPr>
        <p:grpSp>
          <p:nvGrpSpPr>
            <p:cNvPr id="307" name="Google Shape;307;p10"/>
            <p:cNvGrpSpPr/>
            <p:nvPr/>
          </p:nvGrpSpPr>
          <p:grpSpPr>
            <a:xfrm>
              <a:off x="3312379" y="6604631"/>
              <a:ext cx="4390276" cy="3230782"/>
              <a:chOff x="0" y="-38100"/>
              <a:chExt cx="1156279" cy="850900"/>
            </a:xfrm>
          </p:grpSpPr>
          <p:sp>
            <p:nvSpPr>
              <p:cNvPr id="308" name="Google Shape;308;p10"/>
              <p:cNvSpPr/>
              <p:nvPr/>
            </p:nvSpPr>
            <p:spPr>
              <a:xfrm>
                <a:off x="0" y="0"/>
                <a:ext cx="1156279" cy="148114"/>
              </a:xfrm>
              <a:custGeom>
                <a:rect b="b" l="l" r="r" t="t"/>
                <a:pathLst>
                  <a:path extrusionOk="0" h="148114" w="1156279">
                    <a:moveTo>
                      <a:pt x="74057" y="0"/>
                    </a:moveTo>
                    <a:lnTo>
                      <a:pt x="1082223" y="0"/>
                    </a:lnTo>
                    <a:cubicBezTo>
                      <a:pt x="1123123" y="0"/>
                      <a:pt x="1156279" y="33156"/>
                      <a:pt x="1156279" y="74057"/>
                    </a:cubicBezTo>
                    <a:lnTo>
                      <a:pt x="1156279" y="74057"/>
                    </a:lnTo>
                    <a:cubicBezTo>
                      <a:pt x="1156279" y="114957"/>
                      <a:pt x="1123123" y="148114"/>
                      <a:pt x="1082223" y="148114"/>
                    </a:cubicBezTo>
                    <a:lnTo>
                      <a:pt x="74057" y="148114"/>
                    </a:lnTo>
                    <a:cubicBezTo>
                      <a:pt x="33156" y="148114"/>
                      <a:pt x="0" y="114957"/>
                      <a:pt x="0" y="74057"/>
                    </a:cubicBezTo>
                    <a:lnTo>
                      <a:pt x="0" y="74057"/>
                    </a:lnTo>
                    <a:cubicBezTo>
                      <a:pt x="0" y="33156"/>
                      <a:pt x="33156" y="0"/>
                      <a:pt x="740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38100">
                <a:solidFill>
                  <a:srgbClr val="2D3CC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0" name="Google Shape;310;p10"/>
            <p:cNvSpPr txBox="1"/>
            <p:nvPr/>
          </p:nvSpPr>
          <p:spPr>
            <a:xfrm>
              <a:off x="3644250" y="6799625"/>
              <a:ext cx="3758700" cy="9479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Масштабирование на другие мессенджеры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1" name="Google Shape;311;p10"/>
          <p:cNvGrpSpPr/>
          <p:nvPr/>
        </p:nvGrpSpPr>
        <p:grpSpPr>
          <a:xfrm>
            <a:off x="12412924" y="6576631"/>
            <a:ext cx="4828800" cy="5840634"/>
            <a:chOff x="6663530" y="7534675"/>
            <a:chExt cx="4828800" cy="5248606"/>
          </a:xfrm>
        </p:grpSpPr>
        <p:grpSp>
          <p:nvGrpSpPr>
            <p:cNvPr id="312" name="Google Shape;312;p10"/>
            <p:cNvGrpSpPr/>
            <p:nvPr/>
          </p:nvGrpSpPr>
          <p:grpSpPr>
            <a:xfrm>
              <a:off x="6704400" y="7534675"/>
              <a:ext cx="4756498" cy="5248606"/>
              <a:chOff x="0" y="-38100"/>
              <a:chExt cx="1545321" cy="850900"/>
            </a:xfrm>
          </p:grpSpPr>
          <p:sp>
            <p:nvSpPr>
              <p:cNvPr id="313" name="Google Shape;313;p10"/>
              <p:cNvSpPr/>
              <p:nvPr/>
            </p:nvSpPr>
            <p:spPr>
              <a:xfrm>
                <a:off x="9534" y="64662"/>
                <a:ext cx="1535787" cy="148114"/>
              </a:xfrm>
              <a:custGeom>
                <a:rect b="b" l="l" r="r" t="t"/>
                <a:pathLst>
                  <a:path extrusionOk="0" h="148114" w="1535787">
                    <a:moveTo>
                      <a:pt x="67711" y="0"/>
                    </a:moveTo>
                    <a:lnTo>
                      <a:pt x="1468076" y="0"/>
                    </a:lnTo>
                    <a:cubicBezTo>
                      <a:pt x="1486034" y="0"/>
                      <a:pt x="1503256" y="7134"/>
                      <a:pt x="1515955" y="19832"/>
                    </a:cubicBezTo>
                    <a:cubicBezTo>
                      <a:pt x="1528653" y="32531"/>
                      <a:pt x="1535787" y="49753"/>
                      <a:pt x="1535787" y="67711"/>
                    </a:cubicBezTo>
                    <a:lnTo>
                      <a:pt x="1535787" y="80402"/>
                    </a:lnTo>
                    <a:cubicBezTo>
                      <a:pt x="1535787" y="98360"/>
                      <a:pt x="1528653" y="115583"/>
                      <a:pt x="1515955" y="128281"/>
                    </a:cubicBezTo>
                    <a:cubicBezTo>
                      <a:pt x="1503256" y="140980"/>
                      <a:pt x="1486034" y="148114"/>
                      <a:pt x="1468076" y="148114"/>
                    </a:cubicBezTo>
                    <a:lnTo>
                      <a:pt x="67711" y="148114"/>
                    </a:lnTo>
                    <a:cubicBezTo>
                      <a:pt x="49753" y="148114"/>
                      <a:pt x="32531" y="140980"/>
                      <a:pt x="19832" y="128281"/>
                    </a:cubicBezTo>
                    <a:cubicBezTo>
                      <a:pt x="7134" y="115583"/>
                      <a:pt x="0" y="98360"/>
                      <a:pt x="0" y="80402"/>
                    </a:cubicBezTo>
                    <a:lnTo>
                      <a:pt x="0" y="67711"/>
                    </a:lnTo>
                    <a:cubicBezTo>
                      <a:pt x="0" y="49753"/>
                      <a:pt x="7134" y="32531"/>
                      <a:pt x="19832" y="19832"/>
                    </a:cubicBezTo>
                    <a:cubicBezTo>
                      <a:pt x="32531" y="7134"/>
                      <a:pt x="49753" y="0"/>
                      <a:pt x="677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38100">
                <a:solidFill>
                  <a:srgbClr val="2D3CC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5" name="Google Shape;315;p10"/>
            <p:cNvSpPr txBox="1"/>
            <p:nvPr/>
          </p:nvSpPr>
          <p:spPr>
            <a:xfrm>
              <a:off x="6663530" y="8239539"/>
              <a:ext cx="4828800" cy="851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Применение разработок на других рынках</a:t>
              </a:r>
              <a:endPara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6" name="Google Shape;316;p10"/>
          <p:cNvGrpSpPr/>
          <p:nvPr/>
        </p:nvGrpSpPr>
        <p:grpSpPr>
          <a:xfrm>
            <a:off x="9378299" y="7409560"/>
            <a:ext cx="2774378" cy="937191"/>
            <a:chOff x="11602513" y="7751425"/>
            <a:chExt cx="3668295" cy="937191"/>
          </a:xfrm>
        </p:grpSpPr>
        <p:sp>
          <p:nvSpPr>
            <p:cNvPr id="317" name="Google Shape;317;p10"/>
            <p:cNvSpPr/>
            <p:nvPr/>
          </p:nvSpPr>
          <p:spPr>
            <a:xfrm>
              <a:off x="11602513" y="7751425"/>
              <a:ext cx="3668295" cy="937191"/>
            </a:xfrm>
            <a:custGeom>
              <a:rect b="b" l="l" r="r" t="t"/>
              <a:pathLst>
                <a:path extrusionOk="0" h="148114" w="1156279">
                  <a:moveTo>
                    <a:pt x="74057" y="0"/>
                  </a:moveTo>
                  <a:lnTo>
                    <a:pt x="1082223" y="0"/>
                  </a:lnTo>
                  <a:cubicBezTo>
                    <a:pt x="1123123" y="0"/>
                    <a:pt x="1156279" y="33156"/>
                    <a:pt x="1156279" y="74057"/>
                  </a:cubicBezTo>
                  <a:lnTo>
                    <a:pt x="1156279" y="74057"/>
                  </a:lnTo>
                  <a:cubicBezTo>
                    <a:pt x="1156279" y="114957"/>
                    <a:pt x="1123123" y="148114"/>
                    <a:pt x="1082223" y="148114"/>
                  </a:cubicBezTo>
                  <a:lnTo>
                    <a:pt x="74057" y="148114"/>
                  </a:lnTo>
                  <a:cubicBezTo>
                    <a:pt x="33156" y="148114"/>
                    <a:pt x="0" y="114957"/>
                    <a:pt x="0" y="74057"/>
                  </a:cubicBezTo>
                  <a:lnTo>
                    <a:pt x="0" y="74057"/>
                  </a:lnTo>
                  <a:cubicBezTo>
                    <a:pt x="0" y="33156"/>
                    <a:pt x="33156" y="0"/>
                    <a:pt x="7405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2D3C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0"/>
            <p:cNvSpPr txBox="1"/>
            <p:nvPr/>
          </p:nvSpPr>
          <p:spPr>
            <a:xfrm>
              <a:off x="11946613" y="7789075"/>
              <a:ext cx="2980200" cy="8617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Декомпозиция функционала</a:t>
              </a:r>
              <a:endPara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9" name="Google Shape;319;p10"/>
          <p:cNvGrpSpPr/>
          <p:nvPr/>
        </p:nvGrpSpPr>
        <p:grpSpPr>
          <a:xfrm>
            <a:off x="2039771" y="5694692"/>
            <a:ext cx="4457340" cy="5618920"/>
            <a:chOff x="1413055" y="5884350"/>
            <a:chExt cx="1432144" cy="3230782"/>
          </a:xfrm>
        </p:grpSpPr>
        <p:grpSp>
          <p:nvGrpSpPr>
            <p:cNvPr id="320" name="Google Shape;320;p10"/>
            <p:cNvGrpSpPr/>
            <p:nvPr/>
          </p:nvGrpSpPr>
          <p:grpSpPr>
            <a:xfrm>
              <a:off x="1413055" y="5884350"/>
              <a:ext cx="1432144" cy="3230782"/>
              <a:chOff x="-222505" y="-38100"/>
              <a:chExt cx="575852" cy="850900"/>
            </a:xfrm>
          </p:grpSpPr>
          <p:sp>
            <p:nvSpPr>
              <p:cNvPr id="321" name="Google Shape;321;p10"/>
              <p:cNvSpPr/>
              <p:nvPr/>
            </p:nvSpPr>
            <p:spPr>
              <a:xfrm>
                <a:off x="-222505" y="8031"/>
                <a:ext cx="430574" cy="121720"/>
              </a:xfrm>
              <a:custGeom>
                <a:rect b="b" l="l" r="r" t="t"/>
                <a:pathLst>
                  <a:path extrusionOk="0" h="148114" w="795938">
                    <a:moveTo>
                      <a:pt x="74057" y="0"/>
                    </a:moveTo>
                    <a:lnTo>
                      <a:pt x="721881" y="0"/>
                    </a:lnTo>
                    <a:cubicBezTo>
                      <a:pt x="741522" y="0"/>
                      <a:pt x="760358" y="7802"/>
                      <a:pt x="774247" y="21691"/>
                    </a:cubicBezTo>
                    <a:cubicBezTo>
                      <a:pt x="788135" y="35579"/>
                      <a:pt x="795938" y="54416"/>
                      <a:pt x="795938" y="74057"/>
                    </a:cubicBezTo>
                    <a:lnTo>
                      <a:pt x="795938" y="74057"/>
                    </a:lnTo>
                    <a:cubicBezTo>
                      <a:pt x="795938" y="114957"/>
                      <a:pt x="762781" y="148114"/>
                      <a:pt x="721881" y="148114"/>
                    </a:cubicBezTo>
                    <a:lnTo>
                      <a:pt x="74057" y="148114"/>
                    </a:lnTo>
                    <a:cubicBezTo>
                      <a:pt x="33156" y="148114"/>
                      <a:pt x="0" y="114957"/>
                      <a:pt x="0" y="74057"/>
                    </a:cubicBezTo>
                    <a:lnTo>
                      <a:pt x="0" y="74057"/>
                    </a:lnTo>
                    <a:cubicBezTo>
                      <a:pt x="0" y="33156"/>
                      <a:pt x="33156" y="0"/>
                      <a:pt x="740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38100">
                <a:solidFill>
                  <a:srgbClr val="2D3CC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10"/>
              <p:cNvSpPr txBox="1"/>
              <p:nvPr/>
            </p:nvSpPr>
            <p:spPr>
              <a:xfrm>
                <a:off x="0" y="-38100"/>
                <a:ext cx="353347" cy="85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3" name="Google Shape;323;p10"/>
            <p:cNvSpPr txBox="1"/>
            <p:nvPr/>
          </p:nvSpPr>
          <p:spPr>
            <a:xfrm>
              <a:off x="1482766" y="6118164"/>
              <a:ext cx="929488" cy="170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Маркетинг</a:t>
              </a:r>
              <a:endPara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"/>
          <p:cNvSpPr txBox="1"/>
          <p:nvPr/>
        </p:nvSpPr>
        <p:spPr>
          <a:xfrm>
            <a:off x="383636" y="247186"/>
            <a:ext cx="8836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Экономика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4"/>
          <p:cNvSpPr txBox="1"/>
          <p:nvPr/>
        </p:nvSpPr>
        <p:spPr>
          <a:xfrm>
            <a:off x="10721699" y="2034461"/>
            <a:ext cx="7260771" cy="13849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 покупке начального функционала 2 % от реально достижимого рынка, мы вернем все инвестиции уже </a:t>
            </a:r>
            <a:r>
              <a:rPr b="1" i="0" lang="en-US" sz="2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через 1 год</a:t>
            </a:r>
            <a:endParaRPr b="1" i="0" sz="26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4"/>
          <p:cNvSpPr/>
          <p:nvPr/>
        </p:nvSpPr>
        <p:spPr>
          <a:xfrm>
            <a:off x="-206153" y="10240980"/>
            <a:ext cx="18700200" cy="417000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4"/>
          <p:cNvSpPr txBox="1"/>
          <p:nvPr/>
        </p:nvSpPr>
        <p:spPr>
          <a:xfrm>
            <a:off x="10743189" y="3532745"/>
            <a:ext cx="5159828" cy="9848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Цена подписки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109 руб/мес за сотрудника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4"/>
          <p:cNvSpPr txBox="1"/>
          <p:nvPr/>
        </p:nvSpPr>
        <p:spPr>
          <a:xfrm>
            <a:off x="10721699" y="4418749"/>
            <a:ext cx="6938980" cy="9848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Единоразовый платеж за внедрение системы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30000 руб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4"/>
          <p:cNvSpPr txBox="1"/>
          <p:nvPr/>
        </p:nvSpPr>
        <p:spPr>
          <a:xfrm>
            <a:off x="10721699" y="5458170"/>
            <a:ext cx="6938980" cy="5847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Инвестиционные затраты</a:t>
            </a:r>
            <a:r>
              <a:rPr b="0" i="0" lang="en-US" sz="2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2,125 млн. руб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4"/>
          <p:cNvSpPr txBox="1"/>
          <p:nvPr/>
        </p:nvSpPr>
        <p:spPr>
          <a:xfrm>
            <a:off x="10743189" y="6129254"/>
            <a:ext cx="7479497" cy="13849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Обслуживание одной подписки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 плановом объеме 6000 пользователей 62,45 руб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6" name="Google Shape;336;p14"/>
          <p:cNvGrpSpPr/>
          <p:nvPr/>
        </p:nvGrpSpPr>
        <p:grpSpPr>
          <a:xfrm>
            <a:off x="674914" y="7882721"/>
            <a:ext cx="10133589" cy="1451977"/>
            <a:chOff x="1273050" y="8594297"/>
            <a:chExt cx="10172719" cy="1552180"/>
          </a:xfrm>
        </p:grpSpPr>
        <p:sp>
          <p:nvSpPr>
            <p:cNvPr id="337" name="Google Shape;337;p14"/>
            <p:cNvSpPr txBox="1"/>
            <p:nvPr/>
          </p:nvSpPr>
          <p:spPr>
            <a:xfrm>
              <a:off x="3776400" y="9329175"/>
              <a:ext cx="909300" cy="5099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0" i="0" lang="en-US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2024</a:t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4"/>
            <p:cNvSpPr txBox="1"/>
            <p:nvPr/>
          </p:nvSpPr>
          <p:spPr>
            <a:xfrm>
              <a:off x="9042925" y="9388476"/>
              <a:ext cx="1050473" cy="5099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0" i="0" lang="en-US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9" name="Google Shape;339;p14"/>
            <p:cNvCxnSpPr/>
            <p:nvPr/>
          </p:nvCxnSpPr>
          <p:spPr>
            <a:xfrm>
              <a:off x="1273050" y="9241225"/>
              <a:ext cx="5916000" cy="237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0" name="Google Shape;340;p14"/>
            <p:cNvCxnSpPr/>
            <p:nvPr/>
          </p:nvCxnSpPr>
          <p:spPr>
            <a:xfrm>
              <a:off x="1299999" y="8650025"/>
              <a:ext cx="0" cy="5676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1" name="Google Shape;341;p14"/>
            <p:cNvCxnSpPr/>
            <p:nvPr/>
          </p:nvCxnSpPr>
          <p:spPr>
            <a:xfrm>
              <a:off x="7189075" y="8726225"/>
              <a:ext cx="0" cy="5676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2" name="Google Shape;342;p14"/>
            <p:cNvCxnSpPr/>
            <p:nvPr/>
          </p:nvCxnSpPr>
          <p:spPr>
            <a:xfrm>
              <a:off x="7401975" y="8650025"/>
              <a:ext cx="0" cy="6396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3" name="Google Shape;343;p14"/>
            <p:cNvCxnSpPr/>
            <p:nvPr/>
          </p:nvCxnSpPr>
          <p:spPr>
            <a:xfrm>
              <a:off x="11424025" y="8664702"/>
              <a:ext cx="0" cy="664473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4" name="Google Shape;344;p14"/>
            <p:cNvCxnSpPr/>
            <p:nvPr/>
          </p:nvCxnSpPr>
          <p:spPr>
            <a:xfrm>
              <a:off x="7433569" y="9293825"/>
              <a:ext cx="40122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5" name="Google Shape;345;p14"/>
            <p:cNvCxnSpPr/>
            <p:nvPr/>
          </p:nvCxnSpPr>
          <p:spPr>
            <a:xfrm rot="10800000">
              <a:off x="3558379" y="8594297"/>
              <a:ext cx="2046272" cy="1077854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346" name="Google Shape;346;p14"/>
            <p:cNvSpPr txBox="1"/>
            <p:nvPr/>
          </p:nvSpPr>
          <p:spPr>
            <a:xfrm>
              <a:off x="4755374" y="9482952"/>
              <a:ext cx="4012200" cy="663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Выпуск приложения</a:t>
              </a:r>
              <a:endPara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47" name="Google Shape;347;p14"/>
          <p:cNvGraphicFramePr/>
          <p:nvPr/>
        </p:nvGraphicFramePr>
        <p:xfrm>
          <a:off x="-140630" y="2295201"/>
          <a:ext cx="10862329" cy="5885574"/>
        </p:xfrm>
        <a:graphic>
          <a:graphicData uri="http://schemas.openxmlformats.org/drawingml/2006/chart">
            <c:chart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aecc7cda1e_1_0"/>
          <p:cNvSpPr/>
          <p:nvPr/>
        </p:nvSpPr>
        <p:spPr>
          <a:xfrm>
            <a:off x="8153400" y="5452250"/>
            <a:ext cx="1726200" cy="1667400"/>
          </a:xfrm>
          <a:prstGeom prst="ellipse">
            <a:avLst/>
          </a:prstGeom>
          <a:solidFill>
            <a:srgbClr val="2D3CC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1aecc7cda1e_1_0"/>
          <p:cNvSpPr txBox="1"/>
          <p:nvPr/>
        </p:nvSpPr>
        <p:spPr>
          <a:xfrm>
            <a:off x="720011" y="4859115"/>
            <a:ext cx="29703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партнёры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1aecc7cda1e_1_0"/>
          <p:cNvSpPr txBox="1"/>
          <p:nvPr/>
        </p:nvSpPr>
        <p:spPr>
          <a:xfrm>
            <a:off x="-157453" y="-26066"/>
            <a:ext cx="9729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g1aecc7cda1e_1_0"/>
          <p:cNvSpPr/>
          <p:nvPr/>
        </p:nvSpPr>
        <p:spPr>
          <a:xfrm>
            <a:off x="0" y="10058402"/>
            <a:ext cx="18288000" cy="336046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1aecc7cda1e_1_0"/>
          <p:cNvSpPr/>
          <p:nvPr/>
        </p:nvSpPr>
        <p:spPr>
          <a:xfrm>
            <a:off x="547633" y="5302143"/>
            <a:ext cx="3173100" cy="38625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 клубы «МАГНАТ»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НКО АРБУЗ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БК «ПРОРЫВ»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УрФУ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1aecc7cda1e_1_0"/>
          <p:cNvSpPr txBox="1"/>
          <p:nvPr/>
        </p:nvSpPr>
        <p:spPr>
          <a:xfrm>
            <a:off x="720011" y="2034465"/>
            <a:ext cx="29703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Поставщики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1aecc7cda1e_1_0"/>
          <p:cNvSpPr txBox="1"/>
          <p:nvPr/>
        </p:nvSpPr>
        <p:spPr>
          <a:xfrm>
            <a:off x="14120711" y="2081740"/>
            <a:ext cx="29703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Клиенты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1aecc7cda1e_1_0"/>
          <p:cNvSpPr txBox="1"/>
          <p:nvPr/>
        </p:nvSpPr>
        <p:spPr>
          <a:xfrm>
            <a:off x="7501811" y="1882065"/>
            <a:ext cx="29703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1aecc7cda1e_1_0"/>
          <p:cNvSpPr txBox="1"/>
          <p:nvPr/>
        </p:nvSpPr>
        <p:spPr>
          <a:xfrm>
            <a:off x="6989374" y="2663700"/>
            <a:ext cx="4260829" cy="24144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на базе мессенджера telegram, с возможностью обучения и тестирования сотрудников, ускоряющее адаптацию сотрудников на рабочем месте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g1aecc7cda1e_1_0"/>
          <p:cNvSpPr txBox="1"/>
          <p:nvPr/>
        </p:nvSpPr>
        <p:spPr>
          <a:xfrm>
            <a:off x="7130550" y="7789238"/>
            <a:ext cx="3712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Разработчики приложения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1aecc7cda1e_1_0"/>
          <p:cNvSpPr txBox="1"/>
          <p:nvPr/>
        </p:nvSpPr>
        <p:spPr>
          <a:xfrm>
            <a:off x="7127850" y="7272175"/>
            <a:ext cx="3712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1aecc7cda1e_1_0"/>
          <p:cNvSpPr txBox="1"/>
          <p:nvPr/>
        </p:nvSpPr>
        <p:spPr>
          <a:xfrm>
            <a:off x="7283675" y="7874875"/>
            <a:ext cx="37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g1aecc7cda1e_1_0"/>
          <p:cNvSpPr txBox="1"/>
          <p:nvPr/>
        </p:nvSpPr>
        <p:spPr>
          <a:xfrm>
            <a:off x="7130550" y="8170238"/>
            <a:ext cx="3712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Менеджер проекта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g1aecc7cda1e_1_0"/>
          <p:cNvSpPr txBox="1"/>
          <p:nvPr/>
        </p:nvSpPr>
        <p:spPr>
          <a:xfrm>
            <a:off x="7130550" y="8551238"/>
            <a:ext cx="3712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Аналитик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g1aecc7cda1e_1_0"/>
          <p:cNvSpPr txBox="1"/>
          <p:nvPr/>
        </p:nvSpPr>
        <p:spPr>
          <a:xfrm>
            <a:off x="7132375" y="9053418"/>
            <a:ext cx="3712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Бухгалтер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1aecc7cda1e_1_0"/>
          <p:cNvSpPr/>
          <p:nvPr/>
        </p:nvSpPr>
        <p:spPr>
          <a:xfrm>
            <a:off x="618600" y="2821926"/>
            <a:ext cx="31731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Арендодатель сервера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1aecc7cda1e_1_0"/>
          <p:cNvSpPr txBox="1"/>
          <p:nvPr/>
        </p:nvSpPr>
        <p:spPr>
          <a:xfrm>
            <a:off x="13910450" y="2653850"/>
            <a:ext cx="3499800" cy="14772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Предприятия МСП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Микропредприятия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Учебные заведения (потенциально)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g1aecc7cda1e_1_0"/>
          <p:cNvSpPr txBox="1"/>
          <p:nvPr/>
        </p:nvSpPr>
        <p:spPr>
          <a:xfrm>
            <a:off x="7531361" y="6093640"/>
            <a:ext cx="29703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МЫ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0" name="Google Shape;370;g1aecc7cda1e_1_0"/>
          <p:cNvCxnSpPr/>
          <p:nvPr/>
        </p:nvCxnSpPr>
        <p:spPr>
          <a:xfrm rot="10800000">
            <a:off x="3791525" y="3001100"/>
            <a:ext cx="31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71" name="Google Shape;371;g1aecc7cda1e_1_0"/>
          <p:cNvCxnSpPr/>
          <p:nvPr/>
        </p:nvCxnSpPr>
        <p:spPr>
          <a:xfrm flipH="1" rot="10800000">
            <a:off x="3894475" y="3404400"/>
            <a:ext cx="3090600" cy="24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72" name="Google Shape;372;g1aecc7cda1e_1_0"/>
          <p:cNvSpPr txBox="1"/>
          <p:nvPr/>
        </p:nvSpPr>
        <p:spPr>
          <a:xfrm rot="-1601">
            <a:off x="11342645" y="3392921"/>
            <a:ext cx="2577300" cy="8309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Внедрение продукта</a:t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3" name="Google Shape;373;g1aecc7cda1e_1_0"/>
          <p:cNvCxnSpPr/>
          <p:nvPr/>
        </p:nvCxnSpPr>
        <p:spPr>
          <a:xfrm rot="10800000">
            <a:off x="3672050" y="6404125"/>
            <a:ext cx="3271375" cy="13427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74" name="Google Shape;374;g1aecc7cda1e_1_0"/>
          <p:cNvCxnSpPr/>
          <p:nvPr/>
        </p:nvCxnSpPr>
        <p:spPr>
          <a:xfrm>
            <a:off x="3421300" y="8145359"/>
            <a:ext cx="3561600" cy="3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75" name="Google Shape;375;g1aecc7cda1e_1_0"/>
          <p:cNvCxnSpPr/>
          <p:nvPr/>
        </p:nvCxnSpPr>
        <p:spPr>
          <a:xfrm rot="10800000">
            <a:off x="3421300" y="7995939"/>
            <a:ext cx="3475825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76" name="Google Shape;376;g1aecc7cda1e_1_0"/>
          <p:cNvCxnSpPr/>
          <p:nvPr/>
        </p:nvCxnSpPr>
        <p:spPr>
          <a:xfrm rot="10800000">
            <a:off x="11106725" y="3001100"/>
            <a:ext cx="31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77" name="Google Shape;377;g1aecc7cda1e_1_0"/>
          <p:cNvSpPr txBox="1"/>
          <p:nvPr/>
        </p:nvSpPr>
        <p:spPr>
          <a:xfrm rot="-1601">
            <a:off x="4101885" y="3358099"/>
            <a:ext cx="2577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Сервер</a:t>
            </a: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8" name="Google Shape;378;g1aecc7cda1e_1_0"/>
          <p:cNvCxnSpPr/>
          <p:nvPr/>
        </p:nvCxnSpPr>
        <p:spPr>
          <a:xfrm flipH="1" rot="10800000">
            <a:off x="11133475" y="3404400"/>
            <a:ext cx="3090600" cy="24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79" name="Google Shape;379;g1aecc7cda1e_1_0"/>
          <p:cNvSpPr txBox="1"/>
          <p:nvPr/>
        </p:nvSpPr>
        <p:spPr>
          <a:xfrm rot="-1601">
            <a:off x="4097913" y="6877413"/>
            <a:ext cx="2577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Клиенты</a:t>
            </a: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0" name="Google Shape;380;g1aecc7cda1e_1_0"/>
          <p:cNvCxnSpPr/>
          <p:nvPr/>
        </p:nvCxnSpPr>
        <p:spPr>
          <a:xfrm>
            <a:off x="3718025" y="6758150"/>
            <a:ext cx="3263400" cy="28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81" name="Google Shape;381;g1aecc7cda1e_1_0"/>
          <p:cNvSpPr txBox="1"/>
          <p:nvPr/>
        </p:nvSpPr>
        <p:spPr>
          <a:xfrm rot="-1601">
            <a:off x="3754730" y="8349166"/>
            <a:ext cx="2918188" cy="507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Ресурсная поддержка</a:t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Рубль" id="382" name="Google Shape;382;g1aecc7cda1e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5038" y="2433943"/>
            <a:ext cx="529276" cy="5292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убль" id="383" name="Google Shape;383;g1aecc7cda1e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35047" y="2419063"/>
            <a:ext cx="529277" cy="5292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убль" id="384" name="Google Shape;384;g1aecc7cda1e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5179" y="5742478"/>
            <a:ext cx="529276" cy="5292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убль" id="385" name="Google Shape;385;g1aecc7cda1e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3681" y="7447231"/>
            <a:ext cx="529276" cy="529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2"/>
          <p:cNvSpPr txBox="1"/>
          <p:nvPr/>
        </p:nvSpPr>
        <p:spPr>
          <a:xfrm>
            <a:off x="593468" y="0"/>
            <a:ext cx="14556787" cy="16989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Эксперты-консультанты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219" y="2438255"/>
            <a:ext cx="5824181" cy="4368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85231" y="1780878"/>
            <a:ext cx="3349032" cy="5025512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12"/>
          <p:cNvSpPr/>
          <p:nvPr/>
        </p:nvSpPr>
        <p:spPr>
          <a:xfrm>
            <a:off x="1454482" y="7569734"/>
            <a:ext cx="6747541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HR директор компании ООО ФУДФЕЙС.РУ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Стаж работы HR директором более 10 лет.</a:t>
            </a:r>
            <a:endParaRPr/>
          </a:p>
        </p:txBody>
      </p:sp>
      <p:sp>
        <p:nvSpPr>
          <p:cNvPr id="394" name="Google Shape;394;p12"/>
          <p:cNvSpPr/>
          <p:nvPr/>
        </p:nvSpPr>
        <p:spPr>
          <a:xfrm>
            <a:off x="2852395" y="7108069"/>
            <a:ext cx="39517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Пульникова Александра</a:t>
            </a:r>
            <a:endParaRPr/>
          </a:p>
        </p:txBody>
      </p:sp>
      <p:sp>
        <p:nvSpPr>
          <p:cNvPr id="395" name="Google Shape;395;p12"/>
          <p:cNvSpPr/>
          <p:nvPr/>
        </p:nvSpPr>
        <p:spPr>
          <a:xfrm>
            <a:off x="11513541" y="7108068"/>
            <a:ext cx="424507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Лодкин Андрей Сергеевич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2"/>
          <p:cNvSpPr/>
          <p:nvPr/>
        </p:nvSpPr>
        <p:spPr>
          <a:xfrm>
            <a:off x="10085979" y="7569734"/>
            <a:ext cx="7081144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Предприниматель, с 2016 по 2023. являлся Лучшим предпринимателем свердловской области в 2022 году</a:t>
            </a:r>
            <a:endParaRPr/>
          </a:p>
        </p:txBody>
      </p:sp>
      <p:sp>
        <p:nvSpPr>
          <p:cNvPr id="397" name="Google Shape;397;p12"/>
          <p:cNvSpPr/>
          <p:nvPr/>
        </p:nvSpPr>
        <p:spPr>
          <a:xfrm>
            <a:off x="0" y="9867667"/>
            <a:ext cx="18288000" cy="442525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4"/>
          <p:cNvSpPr txBox="1"/>
          <p:nvPr/>
        </p:nvSpPr>
        <p:spPr>
          <a:xfrm>
            <a:off x="3646247" y="1478033"/>
            <a:ext cx="3313551" cy="76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виды деятельности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24"/>
          <p:cNvSpPr txBox="1"/>
          <p:nvPr/>
        </p:nvSpPr>
        <p:spPr>
          <a:xfrm>
            <a:off x="10723123" y="1512477"/>
            <a:ext cx="3313551" cy="76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Взаимоотношения </a:t>
            </a:r>
            <a:b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клиентами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24"/>
          <p:cNvSpPr txBox="1"/>
          <p:nvPr/>
        </p:nvSpPr>
        <p:spPr>
          <a:xfrm>
            <a:off x="10740678" y="4584467"/>
            <a:ext cx="3313551" cy="3845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24"/>
          <p:cNvSpPr txBox="1"/>
          <p:nvPr/>
        </p:nvSpPr>
        <p:spPr>
          <a:xfrm>
            <a:off x="14334275" y="1486429"/>
            <a:ext cx="2970585" cy="76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Потребительские сегменты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6" name="Google Shape;406;p24"/>
          <p:cNvGrpSpPr/>
          <p:nvPr/>
        </p:nvGrpSpPr>
        <p:grpSpPr>
          <a:xfrm>
            <a:off x="656216" y="1472290"/>
            <a:ext cx="16975568" cy="7970034"/>
            <a:chOff x="666725" y="1783609"/>
            <a:chExt cx="16975568" cy="7970034"/>
          </a:xfrm>
        </p:grpSpPr>
        <p:cxnSp>
          <p:nvCxnSpPr>
            <p:cNvPr id="407" name="Google Shape;407;p24"/>
            <p:cNvCxnSpPr/>
            <p:nvPr/>
          </p:nvCxnSpPr>
          <p:spPr>
            <a:xfrm rot="-5400000">
              <a:off x="3745381" y="4881647"/>
              <a:ext cx="619607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8" name="Google Shape;408;p24"/>
            <p:cNvCxnSpPr/>
            <p:nvPr/>
          </p:nvCxnSpPr>
          <p:spPr>
            <a:xfrm rot="-5400000">
              <a:off x="7645868" y="4862597"/>
              <a:ext cx="615797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9" name="Google Shape;409;p24"/>
            <p:cNvCxnSpPr/>
            <p:nvPr/>
          </p:nvCxnSpPr>
          <p:spPr>
            <a:xfrm>
              <a:off x="666725" y="7960635"/>
              <a:ext cx="16937467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0" name="Google Shape;410;p24"/>
            <p:cNvCxnSpPr/>
            <p:nvPr/>
          </p:nvCxnSpPr>
          <p:spPr>
            <a:xfrm rot="5400000">
              <a:off x="-220254" y="8847614"/>
              <a:ext cx="1812058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1" name="Google Shape;411;p24"/>
            <p:cNvCxnSpPr/>
            <p:nvPr/>
          </p:nvCxnSpPr>
          <p:spPr>
            <a:xfrm>
              <a:off x="666725" y="1802660"/>
              <a:ext cx="6195743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2" name="Google Shape;412;p24"/>
            <p:cNvCxnSpPr/>
            <p:nvPr/>
          </p:nvCxnSpPr>
          <p:spPr>
            <a:xfrm rot="5400000">
              <a:off x="-2402737" y="4891172"/>
              <a:ext cx="617702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3" name="Google Shape;413;p24"/>
            <p:cNvCxnSpPr/>
            <p:nvPr/>
          </p:nvCxnSpPr>
          <p:spPr>
            <a:xfrm flipH="1">
              <a:off x="3583904" y="1807978"/>
              <a:ext cx="38024" cy="6119873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4" name="Google Shape;414;p24"/>
            <p:cNvCxnSpPr/>
            <p:nvPr/>
          </p:nvCxnSpPr>
          <p:spPr>
            <a:xfrm>
              <a:off x="3602916" y="4900697"/>
              <a:ext cx="3259552" cy="1905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5" name="Google Shape;415;p24"/>
            <p:cNvCxnSpPr/>
            <p:nvPr/>
          </p:nvCxnSpPr>
          <p:spPr>
            <a:xfrm>
              <a:off x="6824369" y="1802660"/>
              <a:ext cx="10817924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6" name="Google Shape;416;p24"/>
            <p:cNvCxnSpPr/>
            <p:nvPr/>
          </p:nvCxnSpPr>
          <p:spPr>
            <a:xfrm rot="5400000">
              <a:off x="14525205" y="4919747"/>
              <a:ext cx="619607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7" name="Google Shape;417;p24"/>
            <p:cNvCxnSpPr/>
            <p:nvPr/>
          </p:nvCxnSpPr>
          <p:spPr>
            <a:xfrm>
              <a:off x="666725" y="9734593"/>
              <a:ext cx="16937467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8" name="Google Shape;418;p24"/>
            <p:cNvCxnSpPr/>
            <p:nvPr/>
          </p:nvCxnSpPr>
          <p:spPr>
            <a:xfrm rot="5400000">
              <a:off x="16764839" y="8876189"/>
              <a:ext cx="1716808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9" name="Google Shape;419;p24"/>
            <p:cNvCxnSpPr/>
            <p:nvPr/>
          </p:nvCxnSpPr>
          <p:spPr>
            <a:xfrm rot="-5400000">
              <a:off x="10996023" y="4900697"/>
              <a:ext cx="611987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20" name="Google Shape;420;p24"/>
            <p:cNvCxnSpPr/>
            <p:nvPr/>
          </p:nvCxnSpPr>
          <p:spPr>
            <a:xfrm>
              <a:off x="10724856" y="4862597"/>
              <a:ext cx="3331104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21" name="Google Shape;421;p24"/>
            <p:cNvCxnSpPr/>
            <p:nvPr/>
          </p:nvCxnSpPr>
          <p:spPr>
            <a:xfrm rot="-5400000">
              <a:off x="7980282" y="8847614"/>
              <a:ext cx="1773958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22" name="Google Shape;422;p24"/>
          <p:cNvSpPr txBox="1"/>
          <p:nvPr/>
        </p:nvSpPr>
        <p:spPr>
          <a:xfrm>
            <a:off x="8773590" y="7533820"/>
            <a:ext cx="5162202" cy="5384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Потоки поступления доходов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4"/>
          <p:cNvSpPr txBox="1"/>
          <p:nvPr/>
        </p:nvSpPr>
        <p:spPr>
          <a:xfrm>
            <a:off x="617097" y="7622142"/>
            <a:ext cx="3525319" cy="3845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4"/>
          <p:cNvSpPr txBox="1"/>
          <p:nvPr/>
        </p:nvSpPr>
        <p:spPr>
          <a:xfrm>
            <a:off x="3742729" y="4673991"/>
            <a:ext cx="2967206" cy="76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ресурсы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24"/>
          <p:cNvSpPr txBox="1"/>
          <p:nvPr/>
        </p:nvSpPr>
        <p:spPr>
          <a:xfrm>
            <a:off x="658549" y="1471018"/>
            <a:ext cx="2970284" cy="76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партнёры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4"/>
          <p:cNvSpPr txBox="1"/>
          <p:nvPr/>
        </p:nvSpPr>
        <p:spPr>
          <a:xfrm>
            <a:off x="7164619" y="1511111"/>
            <a:ext cx="3313551" cy="76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24"/>
          <p:cNvSpPr txBox="1"/>
          <p:nvPr/>
        </p:nvSpPr>
        <p:spPr>
          <a:xfrm>
            <a:off x="-157453" y="-330866"/>
            <a:ext cx="9729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4"/>
          <p:cNvSpPr/>
          <p:nvPr/>
        </p:nvSpPr>
        <p:spPr>
          <a:xfrm>
            <a:off x="0" y="10058402"/>
            <a:ext cx="18288000" cy="336046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24"/>
          <p:cNvSpPr/>
          <p:nvPr/>
        </p:nvSpPr>
        <p:spPr>
          <a:xfrm>
            <a:off x="6959724" y="2334645"/>
            <a:ext cx="3627732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</a:t>
            </a: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индивидуальным подходом к каждому предприятию, которое всегда будет под рукой</a:t>
            </a:r>
            <a:r>
              <a:rPr b="0" i="0" lang="en-US" sz="21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en-US" sz="21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 быстрым доступом к функционалу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24"/>
          <p:cNvSpPr/>
          <p:nvPr/>
        </p:nvSpPr>
        <p:spPr>
          <a:xfrm>
            <a:off x="14100094" y="2298050"/>
            <a:ext cx="3438945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Предприятия МСП численностью от 15 до 300 человек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1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Ядро аудитории </a:t>
            </a: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производственные предприятия численностью от 70-150 человек</a:t>
            </a:r>
            <a:endParaRPr/>
          </a:p>
        </p:txBody>
      </p:sp>
      <p:sp>
        <p:nvSpPr>
          <p:cNvPr id="431" name="Google Shape;431;p24"/>
          <p:cNvSpPr/>
          <p:nvPr/>
        </p:nvSpPr>
        <p:spPr>
          <a:xfrm>
            <a:off x="8939915" y="7975561"/>
            <a:ext cx="7411236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Система подписки внутри приложения (100 руб/мес)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Единоразовый платеж за внедрение системы на предприятие (30 000 руб.)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24"/>
          <p:cNvSpPr/>
          <p:nvPr/>
        </p:nvSpPr>
        <p:spPr>
          <a:xfrm>
            <a:off x="719973" y="8007939"/>
            <a:ext cx="7411236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Оплата зарплат сотрудников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Оплата серверного оборудования (14 400 руб/мес)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Налоги (20%)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Маркетинг (5%)</a:t>
            </a:r>
            <a:endParaRPr/>
          </a:p>
        </p:txBody>
      </p:sp>
      <p:sp>
        <p:nvSpPr>
          <p:cNvPr id="433" name="Google Shape;433;p24"/>
          <p:cNvSpPr/>
          <p:nvPr/>
        </p:nvSpPr>
        <p:spPr>
          <a:xfrm>
            <a:off x="10793378" y="2372275"/>
            <a:ext cx="317304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Индивидуальный подбор </a:t>
            </a: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настройка бота для конкретного предприятия</a:t>
            </a:r>
            <a:endParaRPr/>
          </a:p>
        </p:txBody>
      </p:sp>
      <p:sp>
        <p:nvSpPr>
          <p:cNvPr id="434" name="Google Shape;434;p24"/>
          <p:cNvSpPr/>
          <p:nvPr/>
        </p:nvSpPr>
        <p:spPr>
          <a:xfrm>
            <a:off x="10740678" y="5061509"/>
            <a:ext cx="317304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Реклама в социальных сетях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Таргетированная контекстная реклама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Реклама от различных бизнес клубов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«Сарафанная реклама»</a:t>
            </a:r>
            <a:endParaRPr/>
          </a:p>
        </p:txBody>
      </p:sp>
      <p:sp>
        <p:nvSpPr>
          <p:cNvPr id="435" name="Google Shape;435;p24"/>
          <p:cNvSpPr/>
          <p:nvPr/>
        </p:nvSpPr>
        <p:spPr>
          <a:xfrm>
            <a:off x="3697753" y="5409132"/>
            <a:ext cx="3173040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Инвестиции в размере 2,725 млн. руб. для разработки приложения</a:t>
            </a:r>
            <a:endParaRPr/>
          </a:p>
        </p:txBody>
      </p:sp>
      <p:sp>
        <p:nvSpPr>
          <p:cNvPr id="436" name="Google Shape;436;p24"/>
          <p:cNvSpPr/>
          <p:nvPr/>
        </p:nvSpPr>
        <p:spPr>
          <a:xfrm>
            <a:off x="3555868" y="2303093"/>
            <a:ext cx="3296092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приложения с ранее определенным базовым функционалом</a:t>
            </a:r>
            <a:endParaRPr/>
          </a:p>
        </p:txBody>
      </p:sp>
      <p:sp>
        <p:nvSpPr>
          <p:cNvPr id="437" name="Google Shape;437;p24"/>
          <p:cNvSpPr/>
          <p:nvPr/>
        </p:nvSpPr>
        <p:spPr>
          <a:xfrm>
            <a:off x="617097" y="2355311"/>
            <a:ext cx="3173040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УрФУ</a:t>
            </a: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1ab74c4bbd4_0_6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Масштабирование</a:t>
            </a:r>
            <a:endParaRPr/>
          </a:p>
        </p:txBody>
      </p:sp>
      <p:sp>
        <p:nvSpPr>
          <p:cNvPr descr="Статистика WhatsApp_ возраст пользователей мессенджера в 2023 году" id="443" name="Google Shape;443;g1ab74c4bbd4_0_6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Переход на другие платформы в том числе</a:t>
            </a:r>
            <a:endParaRPr/>
          </a:p>
        </p:txBody>
      </p:sp>
      <p:pic>
        <p:nvPicPr>
          <p:cNvPr id="444" name="Google Shape;444;g1ab74c4bbd4_0_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799" y="2706963"/>
            <a:ext cx="8130002" cy="6240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1ab74c4bbd4_0_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86387" y="4063489"/>
            <a:ext cx="8044815" cy="4417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1ab74c4bbd4_0_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76360" y="150813"/>
            <a:ext cx="9144000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Константин Обидин</dc:creator>
</cp:coreProperties>
</file>